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5F5F5"/>
        </a:solidFill>
      </p:bgPr>
    </p:bg>
    <p:spTree>
      <p:nvGrpSpPr>
        <p:cNvPr id="1" name=""/>
        <p:cNvGrpSpPr/>
        <p:nvPr/>
      </p:nvGrpSpPr>
      <p:grpSpPr>
        <a:xfrm>
          <a:off x="0" y="0"/>
          <a:ext cx="0" cy="0"/>
          <a:chOff x="0" y="0"/>
          <a:chExt cx="0" cy="0"/>
        </a:xfrm>
      </p:grpSpPr>
      <p:sp>
        <p:nvSpPr>
          <p:cNvPr id="2" name="Text 0"/>
          <p:cNvSpPr/>
          <p:nvPr/>
        </p:nvSpPr>
        <p:spPr>
          <a:xfrm>
            <a:off x="0" y="1543050"/>
            <a:ext cx="9144000" cy="0"/>
          </a:xfrm>
          <a:prstGeom prst="rect">
            <a:avLst/>
          </a:prstGeom>
          <a:noFill/>
          <a:ln/>
        </p:spPr>
        <p:txBody>
          <a:bodyPr wrap="square" rtlCol="0" anchor="ctr"/>
          <a:lstStyle/>
          <a:p>
            <a:pPr algn="ctr" indent="0" marL="0">
              <a:buNone/>
            </a:pPr>
            <a:r>
              <a:rPr lang="en-US" sz="4400" b="1" dirty="0">
                <a:solidFill>
                  <a:srgbClr val="000000"/>
                </a:solidFill>
                <a:latin typeface="Calibri" pitchFamily="34" charset="0"/>
                <a:ea typeface="Calibri" pitchFamily="34" charset="-122"/>
                <a:cs typeface="Calibri" pitchFamily="34" charset="-120"/>
              </a:rPr>
              <a:t>pahalgam</a:t>
            </a:r>
            <a:endParaRPr lang="en-US" sz="4400" dirty="0"/>
          </a:p>
        </p:txBody>
      </p:sp>
      <p:sp>
        <p:nvSpPr>
          <p:cNvPr id="3" name="Text 1"/>
          <p:cNvSpPr/>
          <p:nvPr/>
        </p:nvSpPr>
        <p:spPr>
          <a:xfrm>
            <a:off x="0" y="2571750"/>
            <a:ext cx="9144000" cy="0"/>
          </a:xfrm>
          <a:prstGeom prst="rect">
            <a:avLst/>
          </a:prstGeom>
          <a:noFill/>
          <a:ln/>
        </p:spPr>
        <p:txBody>
          <a:bodyPr wrap="square" rtlCol="0" anchor="ctr"/>
          <a:lstStyle/>
          <a:p>
            <a:pPr algn="ctr" indent="0" marL="0">
              <a:lnSpc>
                <a:spcPts val="150"/>
              </a:lnSpc>
              <a:buNone/>
            </a:pPr>
            <a:r>
              <a:rPr lang="en-US" sz="2000" dirty="0">
                <a:solidFill>
                  <a:srgbClr val="333333"/>
                </a:solidFill>
                <a:latin typeface="Calibri" pitchFamily="34" charset="0"/>
                <a:ea typeface="Calibri" pitchFamily="34" charset="-122"/>
                <a:cs typeface="Calibri" pitchFamily="34" charset="-120"/>
              </a:rPr>
              <a:t>Generated by AI Presentation Generator</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5F5F5"/>
        </a:solidFill>
      </p:bgPr>
    </p:bg>
    <p:spTree>
      <p:nvGrpSpPr>
        <p:cNvPr id="1" name=""/>
        <p:cNvGrpSpPr/>
        <p:nvPr/>
      </p:nvGrpSpPr>
      <p:grpSpPr>
        <a:xfrm>
          <a:off x="0" y="0"/>
          <a:ext cx="0" cy="0"/>
          <a:chOff x="0" y="0"/>
          <a:chExt cx="0" cy="0"/>
        </a:xfrm>
      </p:grpSpPr>
      <p:sp>
        <p:nvSpPr>
          <p:cNvPr id="2" name="Text 0"/>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000000"/>
                </a:solidFill>
                <a:latin typeface="Calibri" pitchFamily="34" charset="0"/>
                <a:ea typeface="Calibri" pitchFamily="34" charset="-122"/>
                <a:cs typeface="Calibri" pitchFamily="34" charset="-120"/>
              </a:rPr>
              <a:t>Pahalgam: The Valley of Shepherds</a:t>
            </a:r>
            <a:endParaRPr lang="en-US" sz="3200" dirty="0"/>
          </a:p>
        </p:txBody>
      </p:sp>
      <p:sp>
        <p:nvSpPr>
          <p:cNvPr id="3" name="Text 1"/>
          <p:cNvSpPr/>
          <p:nvPr/>
        </p:nvSpPr>
        <p:spPr>
          <a:xfrm>
            <a:off x="0" y="0"/>
            <a:ext cx="6858000" cy="0"/>
          </a:xfrm>
          <a:prstGeom prst="rect">
            <a:avLst/>
          </a:prstGeom>
          <a:noFill/>
          <a:ln/>
        </p:spPr>
        <p:txBody>
          <a:bodyPr wrap="square" rtlCol="0" anchor="ctr"/>
          <a:lstStyle/>
          <a:p>
            <a:pPr indent="0" marL="0">
              <a:buNone/>
            </a:pPr>
            <a:r>
              <a:rPr lang="en-US" dirty="0">
                <a:solidFill>
                  <a:srgbClr val="000000"/>
                </a:solidFill>
              </a:rPr>
              <a:t>An introduction to Pahalgam, a serene town located in the Anantnag district of Jammu &amp; Kashmir, India. Nestled on the banks of the Lidder River amidst the Himalayas, it's renowned for its breathtaking natural beauty, lush meadows, and pristine environment.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5F5F5"/>
        </a:solidFill>
      </p:bgPr>
    </p:bg>
    <p:spTree>
      <p:nvGrpSpPr>
        <p:cNvPr id="1" name=""/>
        <p:cNvGrpSpPr/>
        <p:nvPr/>
      </p:nvGrpSpPr>
      <p:grpSpPr>
        <a:xfrm>
          <a:off x="0" y="0"/>
          <a:ext cx="0" cy="0"/>
          <a:chOff x="0" y="0"/>
          <a:chExt cx="0" cy="0"/>
        </a:xfrm>
      </p:grpSpPr>
      <p:sp>
        <p:nvSpPr>
          <p:cNvPr id="2" name="Text 0"/>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000000"/>
                </a:solidFill>
                <a:latin typeface="Calibri" pitchFamily="34" charset="0"/>
                <a:ea typeface="Calibri" pitchFamily="34" charset="-122"/>
                <a:cs typeface="Calibri" pitchFamily="34" charset="-120"/>
              </a:rPr>
              <a:t>Spectacular Natural Landscapes</a:t>
            </a:r>
            <a:endParaRPr lang="en-US" sz="3200" dirty="0"/>
          </a:p>
        </p:txBody>
      </p:sp>
      <p:sp>
        <p:nvSpPr>
          <p:cNvPr id="3" name="Text 1"/>
          <p:cNvSpPr/>
          <p:nvPr/>
        </p:nvSpPr>
        <p:spPr>
          <a:xfrm>
            <a:off x="0" y="0"/>
            <a:ext cx="6858000" cy="0"/>
          </a:xfrm>
          <a:prstGeom prst="rect">
            <a:avLst/>
          </a:prstGeom>
          <a:noFill/>
          <a:ln/>
        </p:spPr>
        <p:txBody>
          <a:bodyPr wrap="square" rtlCol="0" anchor="ctr"/>
          <a:lstStyle/>
          <a:p>
            <a:pPr indent="0" marL="0">
              <a:buNone/>
            </a:pPr>
            <a:r>
              <a:rPr lang="en-US" dirty="0">
                <a:solidFill>
                  <a:srgbClr val="000000"/>
                </a:solidFill>
              </a:rPr>
              <a:t>Pahalgam is famed for its stunning valleys and meadows. Key attractions include:</a:t>
            </a:r>
            <a:pPr indent="0" marL="0">
              <a:buNone/>
            </a:pPr>
            <a:r>
              <a:rPr lang="en-US" dirty="0">
                <a:solidFill>
                  <a:srgbClr val="000000"/>
                </a:solidFill>
              </a:rPr>
              <a:t>- Betaab Valley: Named after a Bollywood film, known for its lush greenery and river streams.</a:t>
            </a:r>
            <a:pPr indent="0" marL="0">
              <a:buNone/>
            </a:pPr>
            <a:r>
              <a:rPr lang="en-US" dirty="0">
                <a:solidFill>
                  <a:srgbClr val="000000"/>
                </a:solidFill>
              </a:rPr>
              <a:t>- Aru Valley: A picturesque base camp for treks, offering stunning views and tranquil surroundings.</a:t>
            </a:r>
            <a:pPr indent="0" marL="0">
              <a:buNone/>
            </a:pPr>
            <a:r>
              <a:rPr lang="en-US" dirty="0">
                <a:solidFill>
                  <a:srgbClr val="000000"/>
                </a:solidFill>
              </a:rPr>
              <a:t>- Baisaran Valley: Often called 'Mini Switzerland' due to its vast green pastures surrounded by dense pine forests.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5F5F5"/>
        </a:solidFill>
      </p:bgPr>
    </p:bg>
    <p:spTree>
      <p:nvGrpSpPr>
        <p:cNvPr id="1" name=""/>
        <p:cNvGrpSpPr/>
        <p:nvPr/>
      </p:nvGrpSpPr>
      <p:grpSpPr>
        <a:xfrm>
          <a:off x="0" y="0"/>
          <a:ext cx="0" cy="0"/>
          <a:chOff x="0" y="0"/>
          <a:chExt cx="0" cy="0"/>
        </a:xfrm>
      </p:grpSpPr>
      <p:sp>
        <p:nvSpPr>
          <p:cNvPr id="2" name="Text 0"/>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000000"/>
                </a:solidFill>
                <a:latin typeface="Calibri" pitchFamily="34" charset="0"/>
                <a:ea typeface="Calibri" pitchFamily="34" charset="-122"/>
                <a:cs typeface="Calibri" pitchFamily="34" charset="-120"/>
              </a:rPr>
              <a:t>Adventure and Recreation Hub</a:t>
            </a:r>
            <a:endParaRPr lang="en-US" sz="3200" dirty="0"/>
          </a:p>
        </p:txBody>
      </p:sp>
      <p:sp>
        <p:nvSpPr>
          <p:cNvPr id="3" name="Text 1"/>
          <p:cNvSpPr/>
          <p:nvPr/>
        </p:nvSpPr>
        <p:spPr>
          <a:xfrm>
            <a:off x="0" y="0"/>
            <a:ext cx="6858000" cy="0"/>
          </a:xfrm>
          <a:prstGeom prst="rect">
            <a:avLst/>
          </a:prstGeom>
          <a:noFill/>
          <a:ln/>
        </p:spPr>
        <p:txBody>
          <a:bodyPr wrap="square" rtlCol="0" anchor="ctr"/>
          <a:lstStyle/>
          <a:p>
            <a:pPr indent="0" marL="0">
              <a:buNone/>
            </a:pPr>
            <a:r>
              <a:rPr lang="en-US" dirty="0">
                <a:solidFill>
                  <a:srgbClr val="000000"/>
                </a:solidFill>
              </a:rPr>
              <a:t>Pahalgam offers a variety of activities for visitors:</a:t>
            </a:r>
            <a:pPr indent="0" marL="0">
              <a:buNone/>
            </a:pPr>
            <a:r>
              <a:rPr lang="en-US" dirty="0">
                <a:solidFill>
                  <a:srgbClr val="000000"/>
                </a:solidFill>
              </a:rPr>
              <a:t>- Trekking: Gateway to numerous trails including Kolahoi Glacier and Tarsar Marsar lakes.</a:t>
            </a:r>
            <a:pPr indent="0" marL="0">
              <a:buNone/>
            </a:pPr>
            <a:r>
              <a:rPr lang="en-US" dirty="0">
                <a:solidFill>
                  <a:srgbClr val="000000"/>
                </a:solidFill>
              </a:rPr>
              <a:t>- Horse Riding: A popular way to explore the valleys and meadows.</a:t>
            </a:r>
            <a:pPr indent="0" marL="0">
              <a:buNone/>
            </a:pPr>
            <a:r>
              <a:rPr lang="en-US" dirty="0">
                <a:solidFill>
                  <a:srgbClr val="000000"/>
                </a:solidFill>
              </a:rPr>
              <a:t>- River Activities: Angling (fishing) and seasonal white-water rafting on the Lidder River.</a:t>
            </a:r>
            <a:pPr indent="0" marL="0">
              <a:buNone/>
            </a:pPr>
            <a:r>
              <a:rPr lang="en-US" dirty="0">
                <a:solidFill>
                  <a:srgbClr val="000000"/>
                </a:solidFill>
              </a:rPr>
              <a:t>- Golf: Home to a scenic high-altitude golf course.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5F5F5"/>
        </a:solidFill>
      </p:bgPr>
    </p:bg>
    <p:spTree>
      <p:nvGrpSpPr>
        <p:cNvPr id="1" name=""/>
        <p:cNvGrpSpPr/>
        <p:nvPr/>
      </p:nvGrpSpPr>
      <p:grpSpPr>
        <a:xfrm>
          <a:off x="0" y="0"/>
          <a:ext cx="0" cy="0"/>
          <a:chOff x="0" y="0"/>
          <a:chExt cx="0" cy="0"/>
        </a:xfrm>
      </p:grpSpPr>
      <p:sp>
        <p:nvSpPr>
          <p:cNvPr id="2" name="Text 0"/>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000000"/>
                </a:solidFill>
                <a:latin typeface="Calibri" pitchFamily="34" charset="0"/>
                <a:ea typeface="Calibri" pitchFamily="34" charset="-122"/>
                <a:cs typeface="Calibri" pitchFamily="34" charset="-120"/>
              </a:rPr>
              <a:t>Spiritual Significance: Amarnath Yatra Base</a:t>
            </a:r>
            <a:endParaRPr lang="en-US" sz="3200" dirty="0"/>
          </a:p>
        </p:txBody>
      </p:sp>
      <p:sp>
        <p:nvSpPr>
          <p:cNvPr id="3" name="Text 1"/>
          <p:cNvSpPr/>
          <p:nvPr/>
        </p:nvSpPr>
        <p:spPr>
          <a:xfrm>
            <a:off x="0" y="0"/>
            <a:ext cx="6858000" cy="0"/>
          </a:xfrm>
          <a:prstGeom prst="rect">
            <a:avLst/>
          </a:prstGeom>
          <a:noFill/>
          <a:ln/>
        </p:spPr>
        <p:txBody>
          <a:bodyPr wrap="square" rtlCol="0" anchor="ctr"/>
          <a:lstStyle/>
          <a:p>
            <a:pPr indent="0" marL="0">
              <a:buNone/>
            </a:pPr>
            <a:r>
              <a:rPr lang="en-US" dirty="0">
                <a:solidFill>
                  <a:srgbClr val="000000"/>
                </a:solidFill>
              </a:rPr>
              <a:t>Pahalgam serves as a crucial starting point for the annual Hindu pilgrimage, the Amarnath Yatra.</a:t>
            </a:r>
            <a:pPr indent="0" marL="0">
              <a:buNone/>
            </a:pPr>
            <a:r>
              <a:rPr lang="en-US" dirty="0">
                <a:solidFill>
                  <a:srgbClr val="000000"/>
                </a:solidFill>
              </a:rPr>
              <a:t>- Chandanwari (16 km from Pahalgam) is the traditional starting point of the trek to the holy Amarnath Cave.</a:t>
            </a:r>
            <a:pPr indent="0" marL="0">
              <a:buNone/>
            </a:pPr>
            <a:r>
              <a:rPr lang="en-US" dirty="0">
                <a:solidFill>
                  <a:srgbClr val="000000"/>
                </a:solidFill>
              </a:rPr>
              <a:t>- The town hosts thousands of pilgrims during the Yatra season (typically July-August).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5F5F5"/>
        </a:solidFill>
      </p:bgPr>
    </p:bg>
    <p:spTree>
      <p:nvGrpSpPr>
        <p:cNvPr id="1" name=""/>
        <p:cNvGrpSpPr/>
        <p:nvPr/>
      </p:nvGrpSpPr>
      <p:grpSpPr>
        <a:xfrm>
          <a:off x="0" y="0"/>
          <a:ext cx="0" cy="0"/>
          <a:chOff x="0" y="0"/>
          <a:chExt cx="0" cy="0"/>
        </a:xfrm>
      </p:grpSpPr>
      <p:sp>
        <p:nvSpPr>
          <p:cNvPr id="2" name="Text 0"/>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000000"/>
                </a:solidFill>
                <a:latin typeface="Calibri" pitchFamily="34" charset="0"/>
                <a:ea typeface="Calibri" pitchFamily="34" charset="-122"/>
                <a:cs typeface="Calibri" pitchFamily="34" charset="-120"/>
              </a:rPr>
              <a:t>Best Time to Visit &amp; Accessibility</a:t>
            </a:r>
            <a:endParaRPr lang="en-US" sz="3200" dirty="0"/>
          </a:p>
        </p:txBody>
      </p:sp>
      <p:sp>
        <p:nvSpPr>
          <p:cNvPr id="3" name="Text 1"/>
          <p:cNvSpPr/>
          <p:nvPr/>
        </p:nvSpPr>
        <p:spPr>
          <a:xfrm>
            <a:off x="0" y="0"/>
            <a:ext cx="6858000" cy="0"/>
          </a:xfrm>
          <a:prstGeom prst="rect">
            <a:avLst/>
          </a:prstGeom>
          <a:noFill/>
          <a:ln/>
        </p:spPr>
        <p:txBody>
          <a:bodyPr wrap="square" rtlCol="0" anchor="ctr"/>
          <a:lstStyle/>
          <a:p>
            <a:pPr indent="0" marL="0">
              <a:buNone/>
            </a:pPr>
            <a:r>
              <a:rPr lang="en-US" dirty="0">
                <a:solidFill>
                  <a:srgbClr val="000000"/>
                </a:solidFill>
              </a:rPr>
              <a:t>Ideal visiting times vary:</a:t>
            </a:r>
            <a:pPr indent="0" marL="0">
              <a:buNone/>
            </a:pPr>
            <a:r>
              <a:rPr lang="en-US" dirty="0">
                <a:solidFill>
                  <a:srgbClr val="000000"/>
                </a:solidFill>
              </a:rPr>
              <a:t>- Summer (March-June): Pleasant weather, ideal for sightseeing and trekking.</a:t>
            </a:r>
            <a:pPr indent="0" marL="0">
              <a:buNone/>
            </a:pPr>
            <a:r>
              <a:rPr lang="en-US" dirty="0">
                <a:solidFill>
                  <a:srgbClr val="000000"/>
                </a:solidFill>
              </a:rPr>
              <a:t>- Autumn (September-November): Crisp air, beautiful foliage.</a:t>
            </a:r>
            <a:pPr indent="0" marL="0">
              <a:buNone/>
            </a:pPr>
            <a:r>
              <a:rPr lang="en-US" dirty="0">
                <a:solidFill>
                  <a:srgbClr val="000000"/>
                </a:solidFill>
              </a:rPr>
              <a:t>- Winter (December-February): Snow-covered landscapes, suitable for snow enthusiasts.</a:t>
            </a:r>
            <a:pPr indent="0" marL="0">
              <a:buNone/>
            </a:pPr>
            <a:r>
              <a:rPr lang="en-US" dirty="0">
                <a:solidFill>
                  <a:srgbClr val="000000"/>
                </a:solidFill>
              </a:rPr>
              <a:t>Accessibility: Well-connected by road. Nearest airport is Srinagar (approx. 95 km away).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5F5F5"/>
        </a:solidFill>
      </p:bgPr>
    </p:bg>
    <p:spTree>
      <p:nvGrpSpPr>
        <p:cNvPr id="1" name=""/>
        <p:cNvGrpSpPr/>
        <p:nvPr/>
      </p:nvGrpSpPr>
      <p:grpSpPr>
        <a:xfrm>
          <a:off x="0" y="0"/>
          <a:ext cx="0" cy="0"/>
          <a:chOff x="0" y="0"/>
          <a:chExt cx="0" cy="0"/>
        </a:xfrm>
      </p:grpSpPr>
      <p:sp>
        <p:nvSpPr>
          <p:cNvPr id="2" name="Text 0"/>
          <p:cNvSpPr/>
          <p:nvPr/>
        </p:nvSpPr>
        <p:spPr>
          <a:xfrm>
            <a:off x="457200" y="257175"/>
            <a:ext cx="8229600" cy="0"/>
          </a:xfrm>
          <a:prstGeom prst="rect">
            <a:avLst/>
          </a:prstGeom>
          <a:noFill/>
          <a:ln/>
        </p:spPr>
        <p:txBody>
          <a:bodyPr wrap="square" rtlCol="0" anchor="ctr"/>
          <a:lstStyle/>
          <a:p>
            <a:pPr algn="l" indent="0" marL="0">
              <a:buNone/>
            </a:pPr>
            <a:r>
              <a:rPr lang="en-US" sz="3200" b="1" dirty="0">
                <a:solidFill>
                  <a:srgbClr val="000000"/>
                </a:solidFill>
                <a:latin typeface="Calibri" pitchFamily="34" charset="0"/>
                <a:ea typeface="Calibri" pitchFamily="34" charset="-122"/>
                <a:cs typeface="Calibri" pitchFamily="34" charset="-120"/>
              </a:rPr>
              <a:t>Conclusion: An Idyllic Himalayan Retreat</a:t>
            </a:r>
            <a:endParaRPr lang="en-US" sz="3200" dirty="0"/>
          </a:p>
        </p:txBody>
      </p:sp>
      <p:sp>
        <p:nvSpPr>
          <p:cNvPr id="3" name="Text 1"/>
          <p:cNvSpPr/>
          <p:nvPr/>
        </p:nvSpPr>
        <p:spPr>
          <a:xfrm>
            <a:off x="0" y="0"/>
            <a:ext cx="6858000" cy="0"/>
          </a:xfrm>
          <a:prstGeom prst="rect">
            <a:avLst/>
          </a:prstGeom>
          <a:noFill/>
          <a:ln/>
        </p:spPr>
        <p:txBody>
          <a:bodyPr wrap="square" rtlCol="0" anchor="ctr"/>
          <a:lstStyle/>
          <a:p>
            <a:pPr indent="0" marL="0">
              <a:buNone/>
            </a:pPr>
            <a:r>
              <a:rPr lang="en-US" dirty="0">
                <a:solidFill>
                  <a:srgbClr val="000000"/>
                </a:solidFill>
              </a:rPr>
              <a:t>Pahalgam offers a perfect blend of tranquil natural beauty, adventure opportunities, and spiritual significance. Whether seeking relaxation amidst stunning landscapes, embarking on treks, or participating in the Amarnath Yatra, Pahalgam provides an unforgettable experience in the heart of Kashmir.</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AI Presentation Generator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pahalgam</dc:title>
  <dc:subject>AI Generated Presentation</dc:subject>
  <dc:creator>AI Presentation Generator</dc:creator>
  <cp:lastModifiedBy>AI Presentation Generator</cp:lastModifiedBy>
  <cp:revision>1</cp:revision>
  <dcterms:created xsi:type="dcterms:W3CDTF">2025-04-29T07:20:59Z</dcterms:created>
  <dcterms:modified xsi:type="dcterms:W3CDTF">2025-04-29T07:20:59Z</dcterms:modified>
</cp:coreProperties>
</file>