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CDB158-9525-EC60-2895-522090F62190}" v="133" dt="2020-05-07T22:54:49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UGUSTO LOMBARDI GARCIA" userId="S::garcia.carlos@fatec.sp.gov.br::3a320f2d-d48f-476a-b51c-9d8336d8a9ad" providerId="AD" clId="Web-{7CCDB158-9525-EC60-2895-522090F62190}"/>
    <pc:docChg chg="modSld">
      <pc:chgData name="CARLOS AUGUSTO LOMBARDI GARCIA" userId="S::garcia.carlos@fatec.sp.gov.br::3a320f2d-d48f-476a-b51c-9d8336d8a9ad" providerId="AD" clId="Web-{7CCDB158-9525-EC60-2895-522090F62190}" dt="2020-05-07T22:54:49.175" v="131" actId="20577"/>
      <pc:docMkLst>
        <pc:docMk/>
      </pc:docMkLst>
      <pc:sldChg chg="modSp">
        <pc:chgData name="CARLOS AUGUSTO LOMBARDI GARCIA" userId="S::garcia.carlos@fatec.sp.gov.br::3a320f2d-d48f-476a-b51c-9d8336d8a9ad" providerId="AD" clId="Web-{7CCDB158-9525-EC60-2895-522090F62190}" dt="2020-05-07T22:54:44.831" v="129" actId="20577"/>
        <pc:sldMkLst>
          <pc:docMk/>
          <pc:sldMk cId="0" sldId="260"/>
        </pc:sldMkLst>
        <pc:spChg chg="mod">
          <ac:chgData name="CARLOS AUGUSTO LOMBARDI GARCIA" userId="S::garcia.carlos@fatec.sp.gov.br::3a320f2d-d48f-476a-b51c-9d8336d8a9ad" providerId="AD" clId="Web-{7CCDB158-9525-EC60-2895-522090F62190}" dt="2020-05-07T22:54:44.831" v="129" actId="20577"/>
          <ac:spMkLst>
            <pc:docMk/>
            <pc:sldMk cId="0" sldId="260"/>
            <ac:spMk id="3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10-17T23:13:22.66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1910 8682 0,'0'0'78,"25"0"-46,-25 0-17,25 0 1,-1 0-1,26 0-15,24 0 16,26 0-16,24 0 16,49 0-16,1 0 15,-50 0-15,50 0 16,-1 0-16,-24 0 15,-50 0-15,50 0 16,-50 0-16,1 0 16,73 0-16,-74 0 15,50 0 1,-50 0-16,1 0 15,-1 0-15,25 0 16,-25 0-16,-25 0 16,-24 0-16,49 0 15,1 0-15,24 0 16,-25 0-16,0 0 15,0 0-15,100 0 16,-75 0-16,0 0 16,25 0-16,-75 0 15,0 0-15,1 0 16,-50 0-16,49 0 15,-74 0-15,25 0 16,49 0-16,-49 0 16,25 0-16,-26 0 15,51 0-15,-26 0 16,1 0-16,24 0 15,-49 0-15,50 0 16,-1 0-16,1 0 16,-26 0-16,26 0 15,-1 0 1,-24 0-16,24 0 15,0 0-15,1 0 16,-26 0-16,51 0 16,-26 0-16,-49 0 15,49 0-15,-24 0 16,-1 0-16,26 0 15,-1 0-15,-24 0 16,49 0-16,25 24 16,-74-24-16,-1 0 15,26 25-15,-26-25 16,1 0-16,24 0 15,-24 0-15,0 25 16,-1-25-16,1 0 16,-25 0-16,-25 0 15,24 0-15,26 0 16,-25 0-16,0 0 15,24 0-15,26 0 16,-50 0-16,49 0 16,-24 0-16,-1 0 15,-24 0 1,49 0-16,-49 0 15,25 0-15,24 0 16,-49 0-16,0 0 16,0 0-16,-1 0 15,-24 0-15,25 0 16,25 0-16,-50 0 15,49 0-15,1 0 16,0 0-16,-50 0 16,49 0-16,26 0 15,-26 0-15,1 0 16,0 0-16,-1 0 15,1 0-15,24 0 16,-24 0-16,-1 0 16,-24 0-16,25 0 15,-50 0-15,49 0 16,-24 0-16,0 0 15,0 0-15,24 0 16,26 0-16,-26 0 16,1 0-16,24 0 15,-24 0 1,24 0-16,-49 0 15,25 0-15,-25 0 16,24 0-16,-24 0 16,25 0-16,-1 0 15,26 0-15,-50 0 16,49 0-16,0 0 15,26 0-15,-76 0 16,76 0-16,-26 0 16,-49 0-16,24 0 15,26 0-15,-50 0 16,74 0-16,-25 0 15,-49 0-15,0 0 16,25 0-16,-26 0 16,26 0-16,24 0 15,-49 0-15,0 0 16,0 0-16,0 0 47,-25 0-1,99 0 1031,-25 0-1077,-49 0 15,49 0-15,26-25 16,-100 25-16,49-25 16,-24 25-16,-25 0 62,50 0-62,-26 0 16,1 0-16,0 0 15,0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DA81-BC49-49DD-A84B-03B55DEBAF60}" type="datetimeFigureOut">
              <a:rPr lang="pt-BR" smtClean="0"/>
              <a:pPr/>
              <a:t>07/05/2020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0CE8-2032-4F15-9E75-A0417EE5C54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DA81-BC49-49DD-A84B-03B55DEBAF60}" type="datetimeFigureOut">
              <a:rPr lang="pt-BR" smtClean="0"/>
              <a:pPr/>
              <a:t>07/05/2020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0CE8-2032-4F15-9E75-A0417EE5C54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DA81-BC49-49DD-A84B-03B55DEBAF60}" type="datetimeFigureOut">
              <a:rPr lang="pt-BR" smtClean="0"/>
              <a:pPr/>
              <a:t>07/05/2020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0CE8-2032-4F15-9E75-A0417EE5C54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DA81-BC49-49DD-A84B-03B55DEBAF60}" type="datetimeFigureOut">
              <a:rPr lang="pt-BR" smtClean="0"/>
              <a:pPr/>
              <a:t>07/05/2020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0CE8-2032-4F15-9E75-A0417EE5C54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DA81-BC49-49DD-A84B-03B55DEBAF60}" type="datetimeFigureOut">
              <a:rPr lang="pt-BR" smtClean="0"/>
              <a:pPr/>
              <a:t>07/05/2020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0CE8-2032-4F15-9E75-A0417EE5C54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DA81-BC49-49DD-A84B-03B55DEBAF60}" type="datetimeFigureOut">
              <a:rPr lang="pt-BR" smtClean="0"/>
              <a:pPr/>
              <a:t>07/05/2020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0CE8-2032-4F15-9E75-A0417EE5C54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DA81-BC49-49DD-A84B-03B55DEBAF60}" type="datetimeFigureOut">
              <a:rPr lang="pt-BR" smtClean="0"/>
              <a:pPr/>
              <a:t>07/05/2020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0CE8-2032-4F15-9E75-A0417EE5C54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DA81-BC49-49DD-A84B-03B55DEBAF60}" type="datetimeFigureOut">
              <a:rPr lang="pt-BR" smtClean="0"/>
              <a:pPr/>
              <a:t>07/05/2020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0CE8-2032-4F15-9E75-A0417EE5C54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DA81-BC49-49DD-A84B-03B55DEBAF60}" type="datetimeFigureOut">
              <a:rPr lang="pt-BR" smtClean="0"/>
              <a:pPr/>
              <a:t>07/05/2020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0CE8-2032-4F15-9E75-A0417EE5C54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DA81-BC49-49DD-A84B-03B55DEBAF60}" type="datetimeFigureOut">
              <a:rPr lang="pt-BR" smtClean="0"/>
              <a:pPr/>
              <a:t>07/05/2020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0CE8-2032-4F15-9E75-A0417EE5C54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DA81-BC49-49DD-A84B-03B55DEBAF60}" type="datetimeFigureOut">
              <a:rPr lang="pt-BR" smtClean="0"/>
              <a:pPr/>
              <a:t>07/05/2020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0CE8-2032-4F15-9E75-A0417EE5C54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9DA81-BC49-49DD-A84B-03B55DEBAF60}" type="datetimeFigureOut">
              <a:rPr lang="pt-BR" smtClean="0"/>
              <a:pPr/>
              <a:t>07/05/2020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40CE8-2032-4F15-9E75-A0417EE5C54B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Trabalhar com Tabelas Temporárias no Oracle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Avançada em BD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Conceitos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	São tabelas temporárias criadas via comando específico e cuja vida útil pode ser na transação (</a:t>
            </a:r>
            <a:r>
              <a:rPr lang="pt-BR" dirty="0" err="1"/>
              <a:t>commit</a:t>
            </a:r>
            <a:r>
              <a:rPr lang="pt-BR" dirty="0"/>
              <a:t> ou </a:t>
            </a:r>
            <a:r>
              <a:rPr lang="pt-BR" dirty="0" err="1"/>
              <a:t>rollback</a:t>
            </a:r>
            <a:r>
              <a:rPr lang="pt-BR" dirty="0"/>
              <a:t>) ou na sessão;</a:t>
            </a:r>
          </a:p>
          <a:p>
            <a:r>
              <a:rPr lang="pt-BR" dirty="0"/>
              <a:t>	Essas tabelas são criadas fisicamente, mas o seu conteúdo é temporário conforme o tipo e o seu apagamento é gerenciado pelo BD;</a:t>
            </a:r>
          </a:p>
          <a:p>
            <a:pPr>
              <a:buNone/>
            </a:pPr>
            <a:r>
              <a:rPr lang="pt-BR" dirty="0"/>
              <a:t>	Possuem o mesmo tratamento que as tabelas convencionais;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t-BR" dirty="0"/>
              <a:t>	Facilitam a manipulação de dados sem ocupar espaço permanentemente;</a:t>
            </a:r>
          </a:p>
          <a:p>
            <a:r>
              <a:rPr lang="pt-BR" dirty="0"/>
              <a:t>	As consultas complexas podem ser representadas nessas tabelas e evita-se que sejam executadas N vezes.</a:t>
            </a:r>
          </a:p>
          <a:p>
            <a:r>
              <a:rPr lang="pt-BR" dirty="0"/>
              <a:t>	Os dados são temporários para cada sessão que gerou os dados;</a:t>
            </a:r>
          </a:p>
          <a:p>
            <a:r>
              <a:rPr lang="pt-BR" dirty="0"/>
              <a:t>	Podem ser criados triggers, </a:t>
            </a:r>
            <a:r>
              <a:rPr lang="pt-BR" dirty="0" err="1"/>
              <a:t>views</a:t>
            </a:r>
            <a:r>
              <a:rPr lang="pt-BR" dirty="0"/>
              <a:t> e </a:t>
            </a:r>
            <a:r>
              <a:rPr lang="pt-BR" dirty="0" err="1"/>
              <a:t>indices</a:t>
            </a:r>
            <a:r>
              <a:rPr lang="pt-BR" dirty="0"/>
              <a:t> para essas tabelas;</a:t>
            </a:r>
          </a:p>
          <a:p>
            <a:r>
              <a:rPr lang="pt-BR" dirty="0">
                <a:cs typeface="Calibri"/>
              </a:rPr>
              <a:t>Os dados pertencem aquela sessão ou transação que os criou. Eles não são compartilhados com outros usuários.</a:t>
            </a:r>
          </a:p>
          <a:p>
            <a:endParaRPr lang="pt-BR" dirty="0"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uso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Cálculo de indicadores econômicos para uso em relatórios periódicos;</a:t>
            </a:r>
          </a:p>
          <a:p>
            <a:r>
              <a:rPr lang="pt-BR" dirty="0"/>
              <a:t>Dados de data </a:t>
            </a:r>
            <a:r>
              <a:rPr lang="pt-BR" dirty="0" err="1"/>
              <a:t>warehouse</a:t>
            </a:r>
            <a:r>
              <a:rPr lang="pt-BR" dirty="0"/>
              <a:t> para consulta em memória ao invés do disco;</a:t>
            </a:r>
          </a:p>
          <a:p>
            <a:r>
              <a:rPr lang="pt-BR" dirty="0"/>
              <a:t>Dados cadastrais que sejam consultados por processos financeiros;</a:t>
            </a:r>
          </a:p>
        </p:txBody>
      </p:sp>
    </p:spTree>
    <p:extLst>
      <p:ext uri="{BB962C8B-B14F-4D97-AF65-F5344CB8AC3E}">
        <p14:creationId xmlns:p14="http://schemas.microsoft.com/office/powerpoint/2010/main" val="18918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Comando 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pt-BR" dirty="0"/>
          </a:p>
          <a:p>
            <a:pPr>
              <a:buNone/>
            </a:pPr>
            <a:r>
              <a:rPr lang="pt-BR" dirty="0"/>
              <a:t>Permanece durante a transação</a:t>
            </a:r>
          </a:p>
          <a:p>
            <a:pPr>
              <a:buNone/>
            </a:pPr>
            <a:r>
              <a:rPr lang="pt-BR" dirty="0"/>
              <a:t>CREATE GLOBAL TEMPORARY TABLE NOME</a:t>
            </a:r>
          </a:p>
          <a:p>
            <a:pPr>
              <a:buNone/>
            </a:pPr>
            <a:r>
              <a:rPr lang="pt-BR" dirty="0"/>
              <a:t>(COLUNA1 TIPO,</a:t>
            </a:r>
          </a:p>
          <a:p>
            <a:pPr>
              <a:buNone/>
            </a:pPr>
            <a:r>
              <a:rPr lang="pt-BR" dirty="0"/>
              <a:t>COLUNA2 TIPO);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Permanece durante a sessão</a:t>
            </a:r>
          </a:p>
          <a:p>
            <a:pPr>
              <a:buNone/>
            </a:pPr>
            <a:r>
              <a:rPr lang="pt-BR" dirty="0"/>
              <a:t>CREATE GLOBAL TEMPORARY TABLE NOME</a:t>
            </a:r>
          </a:p>
          <a:p>
            <a:pPr>
              <a:buNone/>
            </a:pPr>
            <a:r>
              <a:rPr lang="pt-BR" dirty="0"/>
              <a:t>(COLUNA1 TIPO,</a:t>
            </a:r>
          </a:p>
          <a:p>
            <a:pPr>
              <a:buNone/>
            </a:pPr>
            <a:r>
              <a:rPr lang="pt-BR" dirty="0"/>
              <a:t>COLUNA2 TIPO)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preserve </a:t>
            </a:r>
            <a:r>
              <a:rPr lang="pt-BR" dirty="0" err="1"/>
              <a:t>rows</a:t>
            </a:r>
            <a:r>
              <a:rPr lang="pt-BR" dirty="0"/>
              <a:t>;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Laboratório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4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Criar uma tabela temporária no </a:t>
            </a:r>
            <a:r>
              <a:rPr lang="pt-BR" sz="2000" dirty="0" err="1"/>
              <a:t>oracle</a:t>
            </a:r>
            <a:r>
              <a:rPr lang="pt-BR" sz="2000" dirty="0"/>
              <a:t> em nível de sessão para suportar o cálculo do reajuste salarial para a folha de pagamento da empresa. </a:t>
            </a:r>
          </a:p>
          <a:p>
            <a:pPr>
              <a:buNone/>
            </a:pPr>
            <a:r>
              <a:rPr lang="pt-BR" sz="2000" dirty="0"/>
              <a:t>Essa tabela será responsável por armazenar os cargos ocupados na empresa com a respectiva média salarial organizados por departamento.</a:t>
            </a:r>
          </a:p>
          <a:p>
            <a:pPr>
              <a:buNone/>
            </a:pPr>
            <a:r>
              <a:rPr lang="pt-BR" sz="2000" dirty="0"/>
              <a:t>Imprimir no relatório um DESC dessa tabela;</a:t>
            </a:r>
          </a:p>
          <a:p>
            <a:pPr>
              <a:buNone/>
            </a:pPr>
            <a:r>
              <a:rPr lang="pt-BR" sz="2000" dirty="0"/>
              <a:t>Após armazenar essa lista de cargos e salários deve-se utilizar os registros para atender aos seguintes requisitos:</a:t>
            </a:r>
          </a:p>
          <a:p>
            <a:pPr>
              <a:buNone/>
            </a:pPr>
            <a:r>
              <a:rPr lang="pt-BR" sz="2000" dirty="0"/>
              <a:t>	- Listar os cargos ocupados, a média salarial por departamento e o total de funcionários existentes;</a:t>
            </a:r>
          </a:p>
          <a:p>
            <a:pPr>
              <a:buNone/>
            </a:pPr>
            <a:r>
              <a:rPr lang="pt-BR" sz="2000" dirty="0"/>
              <a:t>	- Listar os funcionários de um departamento e indicar se o salário dele é menor, igual ou maior que a médio do departamento dele na empresa;</a:t>
            </a:r>
          </a:p>
          <a:p>
            <a:pPr>
              <a:buNone/>
            </a:pPr>
            <a:r>
              <a:rPr lang="pt-BR" sz="2000" dirty="0"/>
              <a:t>	- Para todos os funcionários aplicar um reajuste de salário que é de 10% sobre a diferença entre o salário e a média salarial do cargo dele no departamento.</a:t>
            </a:r>
          </a:p>
          <a:p>
            <a:pPr>
              <a:buNone/>
            </a:pPr>
            <a:r>
              <a:rPr lang="pt-BR" sz="2000" dirty="0"/>
              <a:t>Orientações:</a:t>
            </a:r>
          </a:p>
          <a:p>
            <a:pPr>
              <a:buNone/>
            </a:pPr>
            <a:r>
              <a:rPr lang="pt-BR" sz="2000" dirty="0"/>
              <a:t>	- Obrigatório o uso de tabela temporária.</a:t>
            </a:r>
          </a:p>
          <a:p>
            <a:pPr>
              <a:buNone/>
            </a:pPr>
            <a:r>
              <a:rPr lang="pt-BR" sz="2000" dirty="0"/>
              <a:t>	- Opcionalmente, pode-se criar blocos </a:t>
            </a:r>
            <a:r>
              <a:rPr lang="pt-BR" sz="2000" dirty="0" err="1"/>
              <a:t>pl</a:t>
            </a:r>
            <a:r>
              <a:rPr lang="pt-BR" sz="2000" dirty="0"/>
              <a:t>/</a:t>
            </a:r>
            <a:r>
              <a:rPr lang="pt-BR" sz="2000" dirty="0" err="1"/>
              <a:t>sql</a:t>
            </a:r>
            <a:r>
              <a:rPr lang="pt-BR" sz="2000" dirty="0"/>
              <a:t> para produzir os resultados esperados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/>
              <p14:cNvContentPartPr/>
              <p14:nvPr/>
            </p14:nvContentPartPr>
            <p14:xfrm>
              <a:off x="687600" y="3125520"/>
              <a:ext cx="4072320" cy="27000"/>
            </p14:xfrm>
          </p:contentPart>
        </mc:Choice>
        <mc:Fallback xmlns="">
          <p:pic>
            <p:nvPicPr>
              <p:cNvPr id="4" name="Tinta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1760" y="3061800"/>
                <a:ext cx="4104000" cy="154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158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Tema do Office</vt:lpstr>
      <vt:lpstr>Trabalhar com Tabelas Temporárias no Oracle</vt:lpstr>
      <vt:lpstr>Conceitos</vt:lpstr>
      <vt:lpstr>Continuação</vt:lpstr>
      <vt:lpstr>Exemplos de uso</vt:lpstr>
      <vt:lpstr>Comando SQL</vt:lpstr>
      <vt:lpstr>Laboratório</vt:lpstr>
    </vt:vector>
  </TitlesOfParts>
  <Company>Fatec SJC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Trabalhar com Tabelas Temporário no Oracle</dc:title>
  <dc:creator>Aluno</dc:creator>
  <cp:lastModifiedBy>Aluno</cp:lastModifiedBy>
  <cp:revision>23</cp:revision>
  <dcterms:created xsi:type="dcterms:W3CDTF">2015-03-26T00:22:09Z</dcterms:created>
  <dcterms:modified xsi:type="dcterms:W3CDTF">2020-05-07T22:54:51Z</dcterms:modified>
</cp:coreProperties>
</file>