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3"/>
  </p:notesMasterIdLst>
  <p:sldIdLst>
    <p:sldId id="263" r:id="rId2"/>
    <p:sldId id="256" r:id="rId3"/>
    <p:sldId id="257" r:id="rId4"/>
    <p:sldId id="265" r:id="rId5"/>
    <p:sldId id="258" r:id="rId6"/>
    <p:sldId id="264" r:id="rId7"/>
    <p:sldId id="259" r:id="rId8"/>
    <p:sldId id="260" r:id="rId9"/>
    <p:sldId id="261" r:id="rId10"/>
    <p:sldId id="262" r:id="rId11"/>
    <p:sldId id="266" r:id="rId1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7694" autoAdjust="0"/>
    <p:restoredTop sz="94660"/>
  </p:normalViewPr>
  <p:slideViewPr>
    <p:cSldViewPr>
      <p:cViewPr varScale="1">
        <p:scale>
          <a:sx n="97" d="100"/>
          <a:sy n="97" d="100"/>
        </p:scale>
        <p:origin x="-114" y="-2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B5CB93-7A32-4EA0-8C97-745DB490A8FB}" type="datetimeFigureOut">
              <a:rPr lang="pt-BR" smtClean="0"/>
              <a:pPr/>
              <a:t>08/12/2017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18E4D7-9A0E-4568-A58D-972D9407A7F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7F89292-12A5-4B6D-97AE-8932CF5F9CCE}" type="slidenum">
              <a:rPr lang="pt-BR"/>
              <a:pPr/>
              <a:t>2</a:t>
            </a:fld>
            <a:endParaRPr lang="pt-BR"/>
          </a:p>
        </p:txBody>
      </p:sp>
      <p:sp>
        <p:nvSpPr>
          <p:cNvPr id="59394" name="Text Box 2"/>
          <p:cNvSpPr txBox="1">
            <a:spLocks noChangeArrowheads="1"/>
          </p:cNvSpPr>
          <p:nvPr/>
        </p:nvSpPr>
        <p:spPr bwMode="auto">
          <a:xfrm>
            <a:off x="1209675" y="693738"/>
            <a:ext cx="4435475" cy="342741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59395" name="Rectangle 3"/>
          <p:cNvSpPr txBox="1">
            <a:spLocks noGrp="1" noChangeArrowheads="1"/>
          </p:cNvSpPr>
          <p:nvPr>
            <p:ph type="body"/>
          </p:nvPr>
        </p:nvSpPr>
        <p:spPr>
          <a:xfrm>
            <a:off x="685800" y="4341813"/>
            <a:ext cx="5480050" cy="4116387"/>
          </a:xfrm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BB59306-A28B-4249-B866-B50FAC1DB55C}" type="slidenum">
              <a:rPr lang="pt-BR"/>
              <a:pPr/>
              <a:t>3</a:t>
            </a:fld>
            <a:endParaRPr lang="pt-BR"/>
          </a:p>
        </p:txBody>
      </p:sp>
      <p:sp>
        <p:nvSpPr>
          <p:cNvPr id="96258" name="Text Box 2"/>
          <p:cNvSpPr txBox="1">
            <a:spLocks noChangeArrowheads="1"/>
          </p:cNvSpPr>
          <p:nvPr/>
        </p:nvSpPr>
        <p:spPr bwMode="auto">
          <a:xfrm>
            <a:off x="1209675" y="693738"/>
            <a:ext cx="4435475" cy="342741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96259" name="Rectangle 3"/>
          <p:cNvSpPr txBox="1">
            <a:spLocks noGrp="1" noChangeArrowheads="1"/>
          </p:cNvSpPr>
          <p:nvPr>
            <p:ph type="body"/>
          </p:nvPr>
        </p:nvSpPr>
        <p:spPr>
          <a:xfrm>
            <a:off x="685800" y="4341813"/>
            <a:ext cx="5480050" cy="4116387"/>
          </a:xfrm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ACA0D8-D80B-448A-99C8-39AB8578035A}" type="slidenum">
              <a:rPr lang="pt-BR"/>
              <a:pPr/>
              <a:t>5</a:t>
            </a:fld>
            <a:endParaRPr lang="pt-BR"/>
          </a:p>
        </p:txBody>
      </p:sp>
      <p:sp>
        <p:nvSpPr>
          <p:cNvPr id="98306" name="Text Box 2"/>
          <p:cNvSpPr txBox="1">
            <a:spLocks noChangeArrowheads="1"/>
          </p:cNvSpPr>
          <p:nvPr/>
        </p:nvSpPr>
        <p:spPr bwMode="auto">
          <a:xfrm>
            <a:off x="1209675" y="693738"/>
            <a:ext cx="4435475" cy="342741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98307" name="Rectangle 3"/>
          <p:cNvSpPr txBox="1">
            <a:spLocks noGrp="1" noChangeArrowheads="1"/>
          </p:cNvSpPr>
          <p:nvPr>
            <p:ph type="body"/>
          </p:nvPr>
        </p:nvSpPr>
        <p:spPr>
          <a:xfrm>
            <a:off x="685800" y="4341813"/>
            <a:ext cx="5480050" cy="4116387"/>
          </a:xfrm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AA5E9A-3FD3-4BFA-99C9-0C39ECF526FD}" type="slidenum">
              <a:rPr lang="pt-BR"/>
              <a:pPr/>
              <a:t>7</a:t>
            </a:fld>
            <a:endParaRPr lang="pt-BR"/>
          </a:p>
        </p:txBody>
      </p:sp>
      <p:sp>
        <p:nvSpPr>
          <p:cNvPr id="63490" name="Text Box 2"/>
          <p:cNvSpPr txBox="1">
            <a:spLocks noChangeArrowheads="1"/>
          </p:cNvSpPr>
          <p:nvPr/>
        </p:nvSpPr>
        <p:spPr bwMode="auto">
          <a:xfrm>
            <a:off x="1209675" y="693738"/>
            <a:ext cx="4435475" cy="342741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63491" name="Rectangle 3"/>
          <p:cNvSpPr txBox="1">
            <a:spLocks noGrp="1" noChangeArrowheads="1"/>
          </p:cNvSpPr>
          <p:nvPr>
            <p:ph type="body"/>
          </p:nvPr>
        </p:nvSpPr>
        <p:spPr>
          <a:xfrm>
            <a:off x="685800" y="4341813"/>
            <a:ext cx="5480050" cy="4116387"/>
          </a:xfrm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1A5788A-077A-4BFC-8DB4-051F77D1AC85}" type="slidenum">
              <a:rPr lang="pt-BR"/>
              <a:pPr/>
              <a:t>8</a:t>
            </a:fld>
            <a:endParaRPr lang="pt-BR"/>
          </a:p>
        </p:txBody>
      </p:sp>
      <p:sp>
        <p:nvSpPr>
          <p:cNvPr id="65538" name="Text Box 2"/>
          <p:cNvSpPr txBox="1">
            <a:spLocks noChangeArrowheads="1"/>
          </p:cNvSpPr>
          <p:nvPr/>
        </p:nvSpPr>
        <p:spPr bwMode="auto">
          <a:xfrm>
            <a:off x="1209675" y="693738"/>
            <a:ext cx="4435475" cy="342741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65539" name="Rectangle 3"/>
          <p:cNvSpPr txBox="1">
            <a:spLocks noGrp="1" noChangeArrowheads="1"/>
          </p:cNvSpPr>
          <p:nvPr>
            <p:ph type="body"/>
          </p:nvPr>
        </p:nvSpPr>
        <p:spPr>
          <a:xfrm>
            <a:off x="685800" y="4341813"/>
            <a:ext cx="5480050" cy="4116387"/>
          </a:xfrm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D808D46-0623-4A95-9014-9C9353837EDB}" type="slidenum">
              <a:rPr lang="pt-BR"/>
              <a:pPr/>
              <a:t>10</a:t>
            </a:fld>
            <a:endParaRPr lang="pt-BR"/>
          </a:p>
        </p:txBody>
      </p:sp>
      <p:sp>
        <p:nvSpPr>
          <p:cNvPr id="102402" name="Text Box 2"/>
          <p:cNvSpPr txBox="1">
            <a:spLocks noChangeArrowheads="1"/>
          </p:cNvSpPr>
          <p:nvPr/>
        </p:nvSpPr>
        <p:spPr bwMode="auto">
          <a:xfrm>
            <a:off x="1209675" y="693738"/>
            <a:ext cx="4435475" cy="342741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102403" name="Rectangle 3"/>
          <p:cNvSpPr txBox="1">
            <a:spLocks noGrp="1" noChangeArrowheads="1"/>
          </p:cNvSpPr>
          <p:nvPr>
            <p:ph type="body"/>
          </p:nvPr>
        </p:nvSpPr>
        <p:spPr>
          <a:xfrm>
            <a:off x="685800" y="4341813"/>
            <a:ext cx="5480050" cy="4116387"/>
          </a:xfrm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riângulo isósceles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r>
              <a:rPr lang="pt-BR" smtClean="0"/>
              <a:t>2014-01</a:t>
            </a:r>
            <a:endParaRPr lang="pt-BR" dirty="0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pt-BR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2014-01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2014-01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r>
              <a:rPr lang="pt-BR" smtClean="0"/>
              <a:t>2014-01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riângulo retângulo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Triângulo isósceles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r>
              <a:rPr lang="pt-BR" smtClean="0"/>
              <a:t>2014-01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cxnSp>
        <p:nvCxnSpPr>
          <p:cNvPr id="11" name="Conector reto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r>
              <a:rPr lang="pt-BR" smtClean="0"/>
              <a:t>2014-01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r>
              <a:rPr lang="pt-BR" smtClean="0"/>
              <a:t>2014-01</a:t>
            </a:r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2014-01</a:t>
            </a:r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r>
              <a:rPr lang="pt-BR" smtClean="0"/>
              <a:t>2014-01</a:t>
            </a:r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r>
              <a:rPr lang="pt-BR" smtClean="0"/>
              <a:t>2014-01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r>
              <a:rPr lang="pt-BR" smtClean="0"/>
              <a:t>2014-01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riângulo retângulo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Conector reto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2014-01</a:t>
            </a:r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pt-BR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/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Garcia.fatec@gmail.co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vldb.or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microsoft.com/" TargetMode="External"/><Relationship Id="rId5" Type="http://schemas.openxmlformats.org/officeDocument/2006/relationships/hyperlink" Target="http://www.oracle.com/" TargetMode="External"/><Relationship Id="rId4" Type="http://schemas.openxmlformats.org/officeDocument/2006/relationships/hyperlink" Target="http://www.sigmod.org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Programação Avançada em Banco de Dados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 smtClean="0"/>
              <a:t>FATEC JESSEN VIDAL – São José dos Campos</a:t>
            </a:r>
          </a:p>
          <a:p>
            <a:r>
              <a:rPr lang="pt-BR" dirty="0" smtClean="0"/>
              <a:t>Curso de Banco de Dados e Redes de Computadores</a:t>
            </a:r>
          </a:p>
          <a:p>
            <a:endParaRPr lang="pt-BR" dirty="0" smtClean="0"/>
          </a:p>
          <a:p>
            <a:r>
              <a:rPr lang="pt-BR" dirty="0" smtClean="0"/>
              <a:t>Professor: Carlos Garcia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 smtClean="0"/>
              <a:t>2015-01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</a:t>
            </a:fld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11175"/>
            <a:ext cx="8226425" cy="669925"/>
          </a:xfrm>
          <a:noFill/>
          <a:ln/>
        </p:spPr>
        <p:txBody>
          <a:bodyPr lIns="0" tIns="0" rIns="0" bIns="0">
            <a:spAutoFit/>
          </a:bodyPr>
          <a:lstStyle/>
          <a:p>
            <a:pPr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/>
              <a:t>Avaliação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4963"/>
            <a:ext cx="8226425" cy="4487862"/>
          </a:xfrm>
          <a:noFill/>
          <a:ln/>
        </p:spPr>
        <p:txBody>
          <a:bodyPr>
            <a:normAutofit/>
          </a:bodyPr>
          <a:lstStyle/>
          <a:p>
            <a:pPr marL="448056" lvl="1" indent="-384048">
              <a:lnSpc>
                <a:spcPct val="90000"/>
              </a:lnSpc>
              <a:buSzPct val="80000"/>
              <a:buFont typeface="Wingdings 2"/>
              <a:buChar char=""/>
            </a:pPr>
            <a:r>
              <a:rPr lang="pt-BR" sz="3000" dirty="0"/>
              <a:t>Prova </a:t>
            </a:r>
            <a:r>
              <a:rPr lang="pt-BR" sz="3000" dirty="0" smtClean="0"/>
              <a:t>bimestral (50%)</a:t>
            </a:r>
            <a:endParaRPr lang="pt-BR" sz="3000" dirty="0"/>
          </a:p>
          <a:p>
            <a:pPr marL="448056" lvl="1" indent="-384048">
              <a:lnSpc>
                <a:spcPct val="90000"/>
              </a:lnSpc>
              <a:buSzPct val="80000"/>
              <a:buFont typeface="Wingdings 2"/>
              <a:buChar char=""/>
            </a:pPr>
            <a:r>
              <a:rPr lang="pt-BR" sz="3000" dirty="0" smtClean="0"/>
              <a:t>Relatórios </a:t>
            </a:r>
            <a:r>
              <a:rPr lang="pt-BR" sz="3000" dirty="0"/>
              <a:t>nos </a:t>
            </a:r>
            <a:r>
              <a:rPr lang="pt-BR" sz="3000" dirty="0" smtClean="0"/>
              <a:t>laboratórios (50</a:t>
            </a:r>
            <a:r>
              <a:rPr lang="pt-BR" sz="3000" dirty="0" smtClean="0"/>
              <a:t>%)</a:t>
            </a:r>
          </a:p>
          <a:p>
            <a:pPr marL="448056" lvl="1" indent="-384048">
              <a:lnSpc>
                <a:spcPct val="90000"/>
              </a:lnSpc>
              <a:buSzPct val="80000"/>
              <a:buFont typeface="Wingdings 2"/>
              <a:buChar char=""/>
            </a:pPr>
            <a:r>
              <a:rPr lang="pt-BR" sz="3000" dirty="0" smtClean="0"/>
              <a:t>Conteúdo mínimo: enunciado; </a:t>
            </a:r>
            <a:r>
              <a:rPr lang="pt-BR" sz="3000" dirty="0" err="1" smtClean="0"/>
              <a:t>prints</a:t>
            </a:r>
            <a:r>
              <a:rPr lang="pt-BR" sz="3000" dirty="0" smtClean="0"/>
              <a:t>; resultados; </a:t>
            </a:r>
            <a:r>
              <a:rPr lang="pt-BR" sz="3000" dirty="0" err="1" smtClean="0"/>
              <a:t>codigo-fonte</a:t>
            </a:r>
            <a:r>
              <a:rPr lang="pt-BR" sz="3000" dirty="0" smtClean="0"/>
              <a:t>.</a:t>
            </a:r>
            <a:endParaRPr lang="pt-BR" sz="3000" dirty="0"/>
          </a:p>
          <a:p>
            <a:pPr marL="448056" lvl="1" indent="-384048">
              <a:lnSpc>
                <a:spcPct val="90000"/>
              </a:lnSpc>
              <a:buSzPct val="80000"/>
              <a:buNone/>
            </a:pPr>
            <a:endParaRPr lang="pt-BR" sz="3000" dirty="0" smtClean="0"/>
          </a:p>
          <a:p>
            <a:pPr marL="448056" lvl="1" indent="-384048">
              <a:lnSpc>
                <a:spcPct val="90000"/>
              </a:lnSpc>
              <a:buSzPct val="80000"/>
              <a:buFont typeface="Wingdings 2"/>
              <a:buChar char=""/>
            </a:pPr>
            <a:endParaRPr lang="pt-BR" sz="3000" dirty="0" smtClean="0"/>
          </a:p>
          <a:p>
            <a:pPr marL="448056" lvl="1" indent="-384048">
              <a:lnSpc>
                <a:spcPct val="90000"/>
              </a:lnSpc>
              <a:buSzPct val="80000"/>
              <a:buFont typeface="Wingdings 2"/>
              <a:buChar char=""/>
            </a:pPr>
            <a:r>
              <a:rPr lang="pt-BR" sz="3000" b="1" dirty="0" smtClean="0"/>
              <a:t>Não tem Exame</a:t>
            </a:r>
            <a:r>
              <a:rPr lang="pt-BR" sz="3000" dirty="0" smtClean="0"/>
              <a:t>. Quem precisar de nota deve fazer os trabalhos para somar pontos.</a:t>
            </a:r>
          </a:p>
          <a:p>
            <a:pPr marL="448056" lvl="1" indent="-384048">
              <a:lnSpc>
                <a:spcPct val="90000"/>
              </a:lnSpc>
              <a:buSzPct val="80000"/>
              <a:buFont typeface="Wingdings 2"/>
              <a:buChar char=""/>
            </a:pPr>
            <a:endParaRPr lang="pt-BR" sz="300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2014-01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10</a:t>
            </a:fld>
            <a:endParaRPr lang="pt-BR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que será visto?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pt-BR" dirty="0" smtClean="0"/>
              <a:t>Manipulação de </a:t>
            </a:r>
            <a:r>
              <a:rPr lang="pt-BR" dirty="0" err="1" smtClean="0"/>
              <a:t>Blobs</a:t>
            </a:r>
            <a:endParaRPr lang="pt-BR" dirty="0" smtClean="0"/>
          </a:p>
          <a:p>
            <a:r>
              <a:rPr lang="pt-BR" dirty="0" smtClean="0"/>
              <a:t>Funções de dados</a:t>
            </a:r>
          </a:p>
          <a:p>
            <a:r>
              <a:rPr lang="pt-BR" dirty="0" smtClean="0"/>
              <a:t>Tabelas virtuais</a:t>
            </a:r>
          </a:p>
          <a:p>
            <a:r>
              <a:rPr lang="pt-BR" dirty="0" smtClean="0"/>
              <a:t>Tabelas temporárias</a:t>
            </a:r>
          </a:p>
          <a:p>
            <a:r>
              <a:rPr lang="pt-BR" dirty="0" smtClean="0"/>
              <a:t>Funções, </a:t>
            </a:r>
            <a:r>
              <a:rPr lang="pt-BR" dirty="0" err="1" smtClean="0"/>
              <a:t>Procedures</a:t>
            </a:r>
            <a:r>
              <a:rPr lang="pt-BR" dirty="0" smtClean="0"/>
              <a:t> e Packages</a:t>
            </a:r>
          </a:p>
          <a:p>
            <a:r>
              <a:rPr lang="pt-BR" dirty="0" smtClean="0"/>
              <a:t>Interface entre sistemas</a:t>
            </a:r>
          </a:p>
          <a:p>
            <a:r>
              <a:rPr lang="pt-BR" dirty="0" smtClean="0"/>
              <a:t>Código bem escrito</a:t>
            </a:r>
          </a:p>
          <a:p>
            <a:r>
              <a:rPr lang="pt-BR" dirty="0" err="1" smtClean="0"/>
              <a:t>Refatoração</a:t>
            </a:r>
            <a:r>
              <a:rPr lang="pt-BR" dirty="0" smtClean="0"/>
              <a:t> de código</a:t>
            </a:r>
          </a:p>
          <a:p>
            <a:r>
              <a:rPr lang="pt-BR" dirty="0" smtClean="0"/>
              <a:t>Banco de dados acessando recursos externos</a:t>
            </a:r>
          </a:p>
          <a:p>
            <a:r>
              <a:rPr lang="pt-BR" dirty="0" smtClean="0"/>
              <a:t>Classes Java e .NET no BD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2014-01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11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11175"/>
            <a:ext cx="8226425" cy="669925"/>
          </a:xfrm>
          <a:noFill/>
          <a:ln/>
        </p:spPr>
        <p:txBody>
          <a:bodyPr lIns="0" tIns="0" rIns="0" bIns="0">
            <a:spAutoFit/>
          </a:bodyPr>
          <a:lstStyle/>
          <a:p>
            <a:pPr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dirty="0" err="1" smtClean="0"/>
              <a:t>Conteúdo</a:t>
            </a:r>
            <a:endParaRPr lang="en-GB" dirty="0"/>
          </a:p>
        </p:txBody>
      </p:sp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4963"/>
            <a:ext cx="8226425" cy="2990850"/>
          </a:xfrm>
          <a:noFill/>
          <a:ln/>
        </p:spPr>
        <p:txBody>
          <a:bodyPr>
            <a:normAutofit/>
          </a:bodyPr>
          <a:lstStyle/>
          <a:p>
            <a:pPr marL="448056" lvl="1" indent="-384048">
              <a:buSzPct val="80000"/>
              <a:buFont typeface="Wingdings 2"/>
              <a:buChar char=""/>
            </a:pPr>
            <a:r>
              <a:rPr lang="pt-BR" sz="3000" dirty="0"/>
              <a:t>Apresentações</a:t>
            </a:r>
          </a:p>
          <a:p>
            <a:pPr marL="448056" lvl="1" indent="-384048">
              <a:buSzPct val="80000"/>
              <a:buFont typeface="Wingdings 2"/>
              <a:buChar char=""/>
            </a:pPr>
            <a:r>
              <a:rPr lang="pt-BR" sz="3000" dirty="0"/>
              <a:t>Referências Bibliográficas</a:t>
            </a:r>
          </a:p>
          <a:p>
            <a:pPr marL="448056" lvl="1" indent="-384048">
              <a:buSzPct val="80000"/>
              <a:buFont typeface="Wingdings 2"/>
              <a:buChar char=""/>
            </a:pPr>
            <a:r>
              <a:rPr lang="pt-BR" sz="3000" dirty="0"/>
              <a:t>Planejamento do módulo</a:t>
            </a:r>
          </a:p>
          <a:p>
            <a:pPr marL="448056" lvl="1" indent="-384048">
              <a:buSzPct val="80000"/>
              <a:buFont typeface="Wingdings 2"/>
              <a:buChar char=""/>
            </a:pPr>
            <a:r>
              <a:rPr lang="pt-BR" sz="3000" dirty="0" smtClean="0"/>
              <a:t>Visão geral da disciplina</a:t>
            </a:r>
            <a:endParaRPr lang="pt-BR" sz="300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2014-01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</a:t>
            </a:fld>
            <a:endParaRPr lang="pt-BR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63563"/>
            <a:ext cx="8226425" cy="563562"/>
          </a:xfrm>
          <a:ln/>
        </p:spPr>
        <p:txBody>
          <a:bodyPr lIns="0" tIns="0" rIns="0" bIns="0">
            <a:spAutoFit/>
          </a:bodyPr>
          <a:lstStyle/>
          <a:p>
            <a:pPr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pt-BR"/>
              <a:t>Apresentações</a:t>
            </a:r>
            <a:endParaRPr lang="en-GB"/>
          </a:p>
        </p:txBody>
      </p:sp>
      <p:sp>
        <p:nvSpPr>
          <p:cNvPr id="9523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443413"/>
          </a:xfrm>
          <a:noFill/>
          <a:ln/>
        </p:spPr>
        <p:txBody>
          <a:bodyPr>
            <a:normAutofit lnSpcReduction="10000"/>
          </a:bodyPr>
          <a:lstStyle/>
          <a:p>
            <a:pPr marL="448056" lvl="1" indent="-384048">
              <a:lnSpc>
                <a:spcPct val="90000"/>
              </a:lnSpc>
              <a:buSzPct val="80000"/>
              <a:buFont typeface="Wingdings 2"/>
              <a:buChar char=""/>
            </a:pPr>
            <a:r>
              <a:rPr lang="pt-BR" sz="3000" dirty="0" smtClean="0"/>
              <a:t>Mestrado </a:t>
            </a:r>
            <a:r>
              <a:rPr lang="pt-BR" sz="3000" dirty="0"/>
              <a:t>em Engenharia Eletrônica e Computação - ITA</a:t>
            </a:r>
          </a:p>
          <a:p>
            <a:pPr marL="448056" lvl="1" indent="-384048">
              <a:lnSpc>
                <a:spcPct val="90000"/>
              </a:lnSpc>
              <a:buSzPct val="80000"/>
              <a:buFont typeface="Wingdings 2"/>
              <a:buChar char=""/>
            </a:pPr>
            <a:r>
              <a:rPr lang="pt-BR" sz="3000" dirty="0"/>
              <a:t>Área de Engenharia de Software</a:t>
            </a:r>
          </a:p>
          <a:p>
            <a:pPr marL="448056" lvl="1" indent="-384048">
              <a:lnSpc>
                <a:spcPct val="90000"/>
              </a:lnSpc>
              <a:buSzPct val="80000"/>
              <a:buFont typeface="Wingdings 2"/>
              <a:buChar char=""/>
            </a:pPr>
            <a:r>
              <a:rPr lang="pt-BR" sz="3000" dirty="0" smtClean="0">
                <a:hlinkClick r:id="rId3"/>
              </a:rPr>
              <a:t>garcia.fatec@gmail.com</a:t>
            </a:r>
            <a:endParaRPr lang="pt-BR" sz="3000" dirty="0"/>
          </a:p>
          <a:p>
            <a:pPr marL="448056" lvl="1" indent="-384048">
              <a:lnSpc>
                <a:spcPct val="90000"/>
              </a:lnSpc>
              <a:buSzPct val="80000"/>
              <a:buFont typeface="Wingdings 2"/>
              <a:buChar char=""/>
            </a:pPr>
            <a:r>
              <a:rPr lang="pt-BR" sz="3000" dirty="0"/>
              <a:t>Atuação em BD há </a:t>
            </a:r>
            <a:r>
              <a:rPr lang="pt-BR" sz="3000" dirty="0" smtClean="0"/>
              <a:t>24 </a:t>
            </a:r>
            <a:r>
              <a:rPr lang="pt-BR" sz="3000" dirty="0"/>
              <a:t>anos</a:t>
            </a:r>
          </a:p>
          <a:p>
            <a:pPr marL="448056" lvl="1" indent="-384048">
              <a:lnSpc>
                <a:spcPct val="90000"/>
              </a:lnSpc>
              <a:buSzPct val="80000"/>
              <a:buFont typeface="Wingdings 2"/>
              <a:buChar char=""/>
            </a:pPr>
            <a:r>
              <a:rPr lang="pt-BR" sz="3000" dirty="0"/>
              <a:t>Programador Oracle (PL/SQL, </a:t>
            </a:r>
            <a:r>
              <a:rPr lang="pt-BR" sz="3000" dirty="0" err="1"/>
              <a:t>Forms</a:t>
            </a:r>
            <a:r>
              <a:rPr lang="pt-BR" sz="3000" dirty="0"/>
              <a:t>, </a:t>
            </a:r>
            <a:r>
              <a:rPr lang="pt-BR" sz="3000" dirty="0" err="1"/>
              <a:t>Reports</a:t>
            </a:r>
            <a:r>
              <a:rPr lang="pt-BR" sz="3000" dirty="0"/>
              <a:t>)</a:t>
            </a:r>
          </a:p>
          <a:p>
            <a:pPr marL="448056" lvl="1" indent="-384048">
              <a:lnSpc>
                <a:spcPct val="90000"/>
              </a:lnSpc>
              <a:buSzPct val="80000"/>
              <a:buFont typeface="Wingdings 2"/>
              <a:buChar char=""/>
            </a:pPr>
            <a:r>
              <a:rPr lang="pt-BR" sz="3000" dirty="0"/>
              <a:t>DBA Oracle e SQL Server</a:t>
            </a:r>
          </a:p>
          <a:p>
            <a:pPr marL="448056" lvl="1" indent="-384048">
              <a:lnSpc>
                <a:spcPct val="90000"/>
              </a:lnSpc>
              <a:buSzPct val="80000"/>
              <a:buFont typeface="Wingdings 2"/>
              <a:buChar char=""/>
            </a:pPr>
            <a:r>
              <a:rPr lang="pt-BR" sz="3000" dirty="0" err="1"/>
              <a:t>BD’s</a:t>
            </a:r>
            <a:r>
              <a:rPr lang="pt-BR" sz="3000" dirty="0"/>
              <a:t> já utilizados: Oracle, SQL Server, DB2/400, </a:t>
            </a:r>
            <a:r>
              <a:rPr lang="pt-BR" sz="3000" dirty="0" err="1"/>
              <a:t>MySQL</a:t>
            </a:r>
            <a:r>
              <a:rPr lang="pt-BR" sz="3000" dirty="0"/>
              <a:t>, </a:t>
            </a:r>
            <a:r>
              <a:rPr lang="pt-BR" sz="3000" dirty="0" err="1"/>
              <a:t>PostgreSQL</a:t>
            </a:r>
            <a:r>
              <a:rPr lang="pt-BR" sz="3000" dirty="0"/>
              <a:t>.</a:t>
            </a:r>
          </a:p>
          <a:p>
            <a:pPr lvl="1">
              <a:lnSpc>
                <a:spcPct val="90000"/>
              </a:lnSpc>
              <a:buFontTx/>
              <a:buChar char="•"/>
            </a:pPr>
            <a:endParaRPr lang="pt-BR" dirty="0"/>
          </a:p>
          <a:p>
            <a:pPr lvl="1">
              <a:lnSpc>
                <a:spcPct val="90000"/>
              </a:lnSpc>
              <a:buFontTx/>
              <a:buChar char="•"/>
            </a:pP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2014-01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3</a:t>
            </a:fld>
            <a:endParaRPr lang="pt-BR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Pontos para serem trabalhados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Como você se encaixa na lista abaixo</a:t>
            </a:r>
          </a:p>
          <a:p>
            <a:pPr lvl="1"/>
            <a:r>
              <a:rPr lang="pt-BR" dirty="0" smtClean="0"/>
              <a:t>Não tenha medo de mudar</a:t>
            </a:r>
          </a:p>
          <a:p>
            <a:pPr lvl="1"/>
            <a:r>
              <a:rPr lang="pt-BR" dirty="0" smtClean="0"/>
              <a:t>Estude</a:t>
            </a:r>
          </a:p>
          <a:p>
            <a:pPr lvl="1"/>
            <a:r>
              <a:rPr lang="pt-BR" dirty="0" smtClean="0"/>
              <a:t>Crie uma rede de relacionamentos</a:t>
            </a:r>
          </a:p>
          <a:p>
            <a:pPr lvl="1"/>
            <a:r>
              <a:rPr lang="pt-BR" dirty="0" smtClean="0"/>
              <a:t>Planeje a carreira</a:t>
            </a:r>
          </a:p>
          <a:p>
            <a:pPr lvl="1"/>
            <a:r>
              <a:rPr lang="pt-BR" dirty="0" smtClean="0"/>
              <a:t>Saiba vender</a:t>
            </a:r>
          </a:p>
          <a:p>
            <a:pPr lvl="1"/>
            <a:r>
              <a:rPr lang="pt-BR" dirty="0" smtClean="0"/>
              <a:t>Seja produtivo e faça propaganda do seu trabalho</a:t>
            </a:r>
          </a:p>
          <a:p>
            <a:pPr>
              <a:buNone/>
            </a:pPr>
            <a:endParaRPr lang="pt-BR" sz="1600" dirty="0" smtClean="0"/>
          </a:p>
          <a:p>
            <a:pPr marL="0">
              <a:buNone/>
            </a:pPr>
            <a:r>
              <a:rPr lang="pt-BR" sz="1600" dirty="0" smtClean="0"/>
              <a:t>Fonte: http://computerworld.com.br/carreira/2014/01/20/seis-dicas-para-uma-carreira-profissional-bem-sucedida/</a:t>
            </a:r>
            <a:endParaRPr lang="pt-BR" sz="160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2014-01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4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11175"/>
            <a:ext cx="8226425" cy="669925"/>
          </a:xfrm>
          <a:noFill/>
          <a:ln/>
        </p:spPr>
        <p:txBody>
          <a:bodyPr lIns="0" tIns="0" rIns="0" bIns="0">
            <a:spAutoFit/>
          </a:bodyPr>
          <a:lstStyle/>
          <a:p>
            <a:pPr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/>
              <a:t>Objetivo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4963"/>
            <a:ext cx="8226425" cy="2990850"/>
          </a:xfrm>
          <a:noFill/>
          <a:ln/>
        </p:spPr>
        <p:txBody>
          <a:bodyPr>
            <a:noAutofit/>
          </a:bodyPr>
          <a:lstStyle/>
          <a:p>
            <a:pPr marL="0" lvl="1" indent="-384048" algn="just">
              <a:lnSpc>
                <a:spcPct val="90000"/>
              </a:lnSpc>
              <a:buSzPct val="80000"/>
              <a:buNone/>
            </a:pPr>
            <a:r>
              <a:rPr lang="en-US" sz="3000" dirty="0" err="1"/>
              <a:t>Ao</a:t>
            </a:r>
            <a:r>
              <a:rPr lang="en-US" sz="3000" dirty="0"/>
              <a:t> final </a:t>
            </a:r>
            <a:r>
              <a:rPr lang="en-US" sz="3000" dirty="0" err="1"/>
              <a:t>da</a:t>
            </a:r>
            <a:r>
              <a:rPr lang="en-US" sz="3000" dirty="0"/>
              <a:t> </a:t>
            </a:r>
            <a:r>
              <a:rPr lang="en-US" sz="3000" dirty="0" err="1"/>
              <a:t>disciplina</a:t>
            </a:r>
            <a:r>
              <a:rPr lang="en-US" sz="3000" dirty="0"/>
              <a:t>, o </a:t>
            </a:r>
            <a:r>
              <a:rPr lang="en-US" sz="3000" dirty="0" err="1"/>
              <a:t>aluno</a:t>
            </a:r>
            <a:r>
              <a:rPr lang="en-US" sz="3000" dirty="0"/>
              <a:t> </a:t>
            </a:r>
            <a:r>
              <a:rPr lang="en-US" sz="3000" dirty="0" err="1"/>
              <a:t>será</a:t>
            </a:r>
            <a:r>
              <a:rPr lang="en-US" sz="3000" dirty="0"/>
              <a:t> </a:t>
            </a:r>
            <a:r>
              <a:rPr lang="en-US" sz="3000" dirty="0" err="1"/>
              <a:t>capaz</a:t>
            </a:r>
            <a:r>
              <a:rPr lang="en-US" sz="3000" dirty="0"/>
              <a:t> </a:t>
            </a:r>
            <a:r>
              <a:rPr lang="en-US" sz="3000" dirty="0" smtClean="0"/>
              <a:t>de: </a:t>
            </a:r>
            <a:r>
              <a:rPr lang="en-US" sz="3000" dirty="0" err="1" smtClean="0"/>
              <a:t>desenvolver</a:t>
            </a:r>
            <a:r>
              <a:rPr lang="en-US" sz="3000" dirty="0" smtClean="0"/>
              <a:t> </a:t>
            </a:r>
            <a:r>
              <a:rPr lang="en-US" sz="3000" dirty="0" err="1" smtClean="0"/>
              <a:t>rotinas</a:t>
            </a:r>
            <a:r>
              <a:rPr lang="en-US" sz="3000" dirty="0" smtClean="0"/>
              <a:t> </a:t>
            </a:r>
            <a:r>
              <a:rPr lang="en-US" sz="3000" dirty="0" err="1" smtClean="0"/>
              <a:t>complexas</a:t>
            </a:r>
            <a:r>
              <a:rPr lang="en-US" sz="3000" dirty="0" smtClean="0"/>
              <a:t> </a:t>
            </a:r>
            <a:r>
              <a:rPr lang="en-US" sz="3000" dirty="0" err="1" smtClean="0"/>
              <a:t>em</a:t>
            </a:r>
            <a:r>
              <a:rPr lang="en-US" sz="3000" dirty="0" smtClean="0"/>
              <a:t> </a:t>
            </a:r>
            <a:r>
              <a:rPr lang="en-US" sz="3000" dirty="0" err="1" smtClean="0"/>
              <a:t>bancos</a:t>
            </a:r>
            <a:r>
              <a:rPr lang="en-US" sz="3000" dirty="0" smtClean="0"/>
              <a:t> de dados </a:t>
            </a:r>
            <a:r>
              <a:rPr lang="en-US" sz="3000" dirty="0" err="1" smtClean="0"/>
              <a:t>utilizando</a:t>
            </a:r>
            <a:r>
              <a:rPr lang="en-US" sz="3000" dirty="0" smtClean="0"/>
              <a:t> </a:t>
            </a:r>
            <a:r>
              <a:rPr lang="en-US" sz="3000" dirty="0" err="1" smtClean="0"/>
              <a:t>os</a:t>
            </a:r>
            <a:r>
              <a:rPr lang="en-US" sz="3000" dirty="0" smtClean="0"/>
              <a:t> </a:t>
            </a:r>
            <a:r>
              <a:rPr lang="en-US" sz="3000" dirty="0" err="1" smtClean="0"/>
              <a:t>recursos</a:t>
            </a:r>
            <a:r>
              <a:rPr lang="en-US" sz="3000" dirty="0" smtClean="0"/>
              <a:t> das </a:t>
            </a:r>
            <a:r>
              <a:rPr lang="en-US" sz="3000" dirty="0" err="1" smtClean="0"/>
              <a:t>linguagens</a:t>
            </a:r>
            <a:r>
              <a:rPr lang="en-US" sz="3000" dirty="0" smtClean="0"/>
              <a:t> </a:t>
            </a:r>
            <a:r>
              <a:rPr lang="en-US" sz="3000" dirty="0" err="1" smtClean="0"/>
              <a:t>proprietárias</a:t>
            </a:r>
            <a:r>
              <a:rPr lang="en-US" sz="3000" dirty="0" smtClean="0"/>
              <a:t>. </a:t>
            </a:r>
            <a:r>
              <a:rPr lang="en-US" sz="3000" dirty="0" err="1" smtClean="0"/>
              <a:t>Dominar</a:t>
            </a:r>
            <a:r>
              <a:rPr lang="en-US" sz="3000" dirty="0" smtClean="0"/>
              <a:t> </a:t>
            </a:r>
            <a:r>
              <a:rPr lang="en-US" sz="3000" dirty="0" err="1" smtClean="0"/>
              <a:t>os</a:t>
            </a:r>
            <a:r>
              <a:rPr lang="en-US" sz="3000" dirty="0" smtClean="0"/>
              <a:t> </a:t>
            </a:r>
            <a:r>
              <a:rPr lang="en-US" sz="3000" dirty="0" err="1" smtClean="0"/>
              <a:t>recursos</a:t>
            </a:r>
            <a:r>
              <a:rPr lang="en-US" sz="3000" dirty="0" smtClean="0"/>
              <a:t> do </a:t>
            </a:r>
            <a:r>
              <a:rPr lang="en-US" sz="3000" dirty="0" err="1" smtClean="0"/>
              <a:t>banco</a:t>
            </a:r>
            <a:r>
              <a:rPr lang="en-US" sz="3000" dirty="0" smtClean="0"/>
              <a:t> de dados </a:t>
            </a:r>
            <a:r>
              <a:rPr lang="en-US" sz="3000" dirty="0" err="1" smtClean="0"/>
              <a:t>para</a:t>
            </a:r>
            <a:r>
              <a:rPr lang="en-US" sz="3000" dirty="0" smtClean="0"/>
              <a:t> </a:t>
            </a:r>
            <a:r>
              <a:rPr lang="en-US" sz="3000" dirty="0" err="1" smtClean="0"/>
              <a:t>aplicar</a:t>
            </a:r>
            <a:r>
              <a:rPr lang="en-US" sz="3000" dirty="0" smtClean="0"/>
              <a:t> </a:t>
            </a:r>
            <a:r>
              <a:rPr lang="en-US" sz="3000" dirty="0" err="1" smtClean="0"/>
              <a:t>na</a:t>
            </a:r>
            <a:r>
              <a:rPr lang="en-US" sz="3000" dirty="0" smtClean="0"/>
              <a:t> </a:t>
            </a:r>
            <a:r>
              <a:rPr lang="en-US" sz="3000" dirty="0" err="1" smtClean="0"/>
              <a:t>implementação</a:t>
            </a:r>
            <a:r>
              <a:rPr lang="en-US" sz="3000" dirty="0" smtClean="0"/>
              <a:t> de </a:t>
            </a:r>
            <a:r>
              <a:rPr lang="en-US" sz="3000" dirty="0" err="1" smtClean="0"/>
              <a:t>regras</a:t>
            </a:r>
            <a:r>
              <a:rPr lang="en-US" sz="3000" dirty="0" smtClean="0"/>
              <a:t> de </a:t>
            </a:r>
            <a:r>
              <a:rPr lang="en-US" sz="3000" dirty="0" err="1" smtClean="0"/>
              <a:t>negócio</a:t>
            </a:r>
            <a:r>
              <a:rPr lang="en-US" sz="3000" dirty="0" smtClean="0"/>
              <a:t>.</a:t>
            </a:r>
            <a:r>
              <a:rPr lang="en-US" sz="3000" dirty="0"/>
              <a:t/>
            </a:r>
            <a:br>
              <a:rPr lang="en-US" sz="3000" dirty="0"/>
            </a:br>
            <a:endParaRPr lang="pt-BR" sz="300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2014-01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5</a:t>
            </a:fld>
            <a:endParaRPr lang="pt-BR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Ementa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Desenvolvimento avançado de programação em casos complexos de Bancos de Dados</a:t>
            </a:r>
          </a:p>
          <a:p>
            <a:r>
              <a:rPr lang="pt-BR" dirty="0" smtClean="0"/>
              <a:t>Componentes da Linguagem SQL</a:t>
            </a:r>
          </a:p>
          <a:p>
            <a:r>
              <a:rPr lang="pt-BR" dirty="0" smtClean="0"/>
              <a:t>Comandos de definição de dados</a:t>
            </a:r>
          </a:p>
          <a:p>
            <a:r>
              <a:rPr lang="pt-BR" dirty="0" smtClean="0"/>
              <a:t>Comandos de Controle de Dados</a:t>
            </a:r>
          </a:p>
          <a:p>
            <a:r>
              <a:rPr lang="pt-BR" dirty="0" smtClean="0"/>
              <a:t>Encadeamento de tabelas</a:t>
            </a:r>
          </a:p>
          <a:p>
            <a:r>
              <a:rPr lang="pt-BR" dirty="0" smtClean="0"/>
              <a:t>Visões, índices e Consultas</a:t>
            </a:r>
          </a:p>
          <a:p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2014-01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6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63563"/>
            <a:ext cx="8226425" cy="563562"/>
          </a:xfrm>
          <a:ln/>
        </p:spPr>
        <p:txBody>
          <a:bodyPr lIns="0" tIns="0" rIns="0" bIns="0">
            <a:spAutoFit/>
          </a:bodyPr>
          <a:lstStyle/>
          <a:p>
            <a:pPr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pt-BR"/>
              <a:t>Referências - Livros</a:t>
            </a:r>
            <a:endParaRPr lang="en-GB"/>
          </a:p>
        </p:txBody>
      </p:sp>
      <p:sp>
        <p:nvSpPr>
          <p:cNvPr id="6246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4963"/>
            <a:ext cx="8226425" cy="4843462"/>
          </a:xfrm>
          <a:noFill/>
          <a:ln/>
        </p:spPr>
        <p:txBody>
          <a:bodyPr>
            <a:noAutofit/>
          </a:bodyPr>
          <a:lstStyle/>
          <a:p>
            <a:pPr marL="448056" lvl="1" indent="-384048">
              <a:lnSpc>
                <a:spcPct val="90000"/>
              </a:lnSpc>
              <a:buSzPct val="80000"/>
              <a:buFont typeface="Wingdings 2"/>
              <a:buChar char=""/>
            </a:pPr>
            <a:r>
              <a:rPr lang="pt-BR" sz="3000" dirty="0" smtClean="0"/>
              <a:t>Damas, L. M. D. SQL - </a:t>
            </a:r>
            <a:r>
              <a:rPr lang="pt-BR" sz="3000" dirty="0" err="1" smtClean="0"/>
              <a:t>Structured</a:t>
            </a:r>
            <a:r>
              <a:rPr lang="pt-BR" sz="3000" dirty="0" smtClean="0"/>
              <a:t> </a:t>
            </a:r>
            <a:r>
              <a:rPr lang="pt-BR" sz="3000" dirty="0" err="1" smtClean="0"/>
              <a:t>Query</a:t>
            </a:r>
            <a:r>
              <a:rPr lang="pt-BR" sz="3000" dirty="0" smtClean="0"/>
              <a:t> </a:t>
            </a:r>
            <a:r>
              <a:rPr lang="pt-BR" sz="3000" dirty="0" err="1" smtClean="0"/>
              <a:t>Language</a:t>
            </a:r>
            <a:r>
              <a:rPr lang="pt-BR" sz="3000" dirty="0" smtClean="0"/>
              <a:t>. LTC, 2007. ISBN: 8521615582</a:t>
            </a:r>
          </a:p>
          <a:p>
            <a:pPr marL="448056" lvl="1" indent="-384048">
              <a:lnSpc>
                <a:spcPct val="90000"/>
              </a:lnSpc>
              <a:buSzPct val="80000"/>
              <a:buFont typeface="Wingdings 2"/>
              <a:buChar char=""/>
            </a:pPr>
            <a:r>
              <a:rPr lang="pt-BR" sz="3000" dirty="0" smtClean="0"/>
              <a:t>PRICE, Jason. Oracle Database 11g SQL: domine SQL e PL/SQL  no banco de dados Oracle, 1a. ed. </a:t>
            </a:r>
            <a:r>
              <a:rPr lang="pt-BR" sz="3000" dirty="0" err="1" smtClean="0"/>
              <a:t>Bookman</a:t>
            </a:r>
            <a:r>
              <a:rPr lang="pt-BR" sz="3000" dirty="0" smtClean="0"/>
              <a:t>, 2009.</a:t>
            </a:r>
          </a:p>
          <a:p>
            <a:pPr marL="448056" lvl="1" indent="-384048">
              <a:lnSpc>
                <a:spcPct val="90000"/>
              </a:lnSpc>
              <a:buSzPct val="80000"/>
              <a:buFont typeface="Wingdings 2"/>
              <a:buChar char=""/>
            </a:pPr>
            <a:r>
              <a:rPr lang="pt-BR" sz="3000" dirty="0" smtClean="0"/>
              <a:t>KLINE, Kevin E; KLINE, Daniel. SQL - o guia essencial: manual de referência profissional. </a:t>
            </a:r>
            <a:r>
              <a:rPr lang="pt-BR" sz="3000" dirty="0" err="1" smtClean="0"/>
              <a:t>Starlin</a:t>
            </a:r>
            <a:r>
              <a:rPr lang="pt-BR" sz="3000" dirty="0" smtClean="0"/>
              <a:t> Alta </a:t>
            </a:r>
            <a:r>
              <a:rPr lang="pt-BR" sz="3000" dirty="0" err="1" smtClean="0"/>
              <a:t>Consult</a:t>
            </a:r>
            <a:r>
              <a:rPr lang="pt-BR" sz="3000" dirty="0" smtClean="0"/>
              <a:t>, 2010.</a:t>
            </a:r>
          </a:p>
          <a:p>
            <a:pPr marL="448056" lvl="1" indent="-384048">
              <a:lnSpc>
                <a:spcPct val="90000"/>
              </a:lnSpc>
              <a:buSzPct val="80000"/>
              <a:buFont typeface="Wingdings 2"/>
              <a:buChar char=""/>
            </a:pPr>
            <a:r>
              <a:rPr lang="pt-BR" sz="3000" dirty="0" err="1" smtClean="0"/>
              <a:t>Faroult</a:t>
            </a:r>
            <a:r>
              <a:rPr lang="pt-BR" sz="3000" dirty="0" smtClean="0"/>
              <a:t>, </a:t>
            </a:r>
            <a:r>
              <a:rPr lang="pt-BR" sz="3000" dirty="0" err="1" smtClean="0"/>
              <a:t>Stephane</a:t>
            </a:r>
            <a:r>
              <a:rPr lang="pt-BR" sz="3000" dirty="0" smtClean="0"/>
              <a:t>. </a:t>
            </a:r>
            <a:r>
              <a:rPr lang="pt-BR" sz="3000" dirty="0" err="1" smtClean="0"/>
              <a:t>Refactoring</a:t>
            </a:r>
            <a:r>
              <a:rPr lang="pt-BR" sz="3000" dirty="0" smtClean="0"/>
              <a:t> SQL Applications. </a:t>
            </a:r>
            <a:r>
              <a:rPr lang="pt-BR" sz="3000" dirty="0" err="1" smtClean="0"/>
              <a:t>Oreilly</a:t>
            </a:r>
            <a:r>
              <a:rPr lang="pt-BR" sz="3000" dirty="0" smtClean="0"/>
              <a:t> &amp; </a:t>
            </a:r>
            <a:r>
              <a:rPr lang="pt-BR" sz="3000" dirty="0" err="1" smtClean="0"/>
              <a:t>Assoc</a:t>
            </a:r>
            <a:r>
              <a:rPr lang="pt-BR" sz="3000" dirty="0" smtClean="0"/>
              <a:t>, 2006. e-book.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2014-01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7</a:t>
            </a:fld>
            <a:endParaRPr lang="pt-BR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63563"/>
            <a:ext cx="8226425" cy="563562"/>
          </a:xfrm>
          <a:ln/>
        </p:spPr>
        <p:txBody>
          <a:bodyPr lIns="0" tIns="0" rIns="0" bIns="0">
            <a:spAutoFit/>
          </a:bodyPr>
          <a:lstStyle/>
          <a:p>
            <a:pPr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pt-BR" dirty="0"/>
              <a:t>Referências - </a:t>
            </a:r>
            <a:r>
              <a:rPr lang="pt-BR" dirty="0" err="1"/>
              <a:t>www</a:t>
            </a:r>
            <a:endParaRPr lang="en-GB" dirty="0"/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5141913"/>
          </a:xfrm>
          <a:noFill/>
          <a:ln/>
        </p:spPr>
        <p:txBody>
          <a:bodyPr>
            <a:noAutofit/>
          </a:bodyPr>
          <a:lstStyle/>
          <a:p>
            <a:pPr marL="448056" lvl="1" indent="-384048">
              <a:lnSpc>
                <a:spcPct val="90000"/>
              </a:lnSpc>
              <a:buSzPct val="80000"/>
              <a:buFont typeface="Wingdings 2"/>
              <a:buChar char=""/>
            </a:pPr>
            <a:r>
              <a:rPr lang="pt-BR" sz="2000" dirty="0" smtClean="0"/>
              <a:t>VLDB (</a:t>
            </a:r>
            <a:r>
              <a:rPr lang="pt-BR" sz="2000" dirty="0" err="1" smtClean="0"/>
              <a:t>Very</a:t>
            </a:r>
            <a:r>
              <a:rPr lang="pt-BR" sz="2000" dirty="0" smtClean="0"/>
              <a:t> </a:t>
            </a:r>
            <a:r>
              <a:rPr lang="pt-BR" sz="2000" dirty="0" err="1" smtClean="0"/>
              <a:t>Large</a:t>
            </a:r>
            <a:r>
              <a:rPr lang="pt-BR" sz="2000" dirty="0" smtClean="0"/>
              <a:t> Data Bases) </a:t>
            </a:r>
            <a:r>
              <a:rPr lang="pt-BR" sz="2000" dirty="0" err="1" smtClean="0"/>
              <a:t>Conference</a:t>
            </a:r>
            <a:endParaRPr lang="pt-BR" sz="2000" dirty="0" smtClean="0"/>
          </a:p>
          <a:p>
            <a:pPr marL="448056" lvl="1" indent="-384048">
              <a:lnSpc>
                <a:spcPct val="90000"/>
              </a:lnSpc>
              <a:buSzPct val="80000"/>
              <a:buFont typeface="Wingdings 2"/>
              <a:buChar char=""/>
            </a:pPr>
            <a:r>
              <a:rPr lang="pt-BR" sz="2000" dirty="0" smtClean="0"/>
              <a:t> ACM SIGMOD </a:t>
            </a:r>
            <a:r>
              <a:rPr lang="pt-BR" sz="2000" dirty="0" err="1" smtClean="0"/>
              <a:t>International</a:t>
            </a:r>
            <a:r>
              <a:rPr lang="pt-BR" sz="2000" dirty="0" smtClean="0"/>
              <a:t> </a:t>
            </a:r>
            <a:r>
              <a:rPr lang="pt-BR" sz="2000" dirty="0" err="1" smtClean="0"/>
              <a:t>Conference</a:t>
            </a:r>
            <a:r>
              <a:rPr lang="pt-BR" sz="2000" dirty="0" smtClean="0"/>
              <a:t> </a:t>
            </a:r>
            <a:r>
              <a:rPr lang="pt-BR" sz="2000" dirty="0" err="1" smtClean="0"/>
              <a:t>on</a:t>
            </a:r>
            <a:r>
              <a:rPr lang="pt-BR" sz="2000" dirty="0" smtClean="0"/>
              <a:t> Management </a:t>
            </a:r>
            <a:r>
              <a:rPr lang="pt-BR" sz="2000" dirty="0" err="1" smtClean="0"/>
              <a:t>of</a:t>
            </a:r>
            <a:r>
              <a:rPr lang="pt-BR" sz="2000" dirty="0" smtClean="0"/>
              <a:t> Data</a:t>
            </a:r>
          </a:p>
          <a:p>
            <a:pPr marL="448056" lvl="1" indent="-384048">
              <a:lnSpc>
                <a:spcPct val="90000"/>
              </a:lnSpc>
              <a:buSzPct val="80000"/>
              <a:buFont typeface="Wingdings 2"/>
              <a:buChar char=""/>
            </a:pPr>
            <a:r>
              <a:rPr lang="pt-BR" sz="2000" dirty="0" smtClean="0"/>
              <a:t> </a:t>
            </a:r>
            <a:r>
              <a:rPr lang="pt-BR" sz="2000" dirty="0"/>
              <a:t>ACM SIGMOD-SIGACT-SIGART </a:t>
            </a:r>
            <a:r>
              <a:rPr lang="pt-BR" sz="2000" dirty="0" err="1"/>
              <a:t>Symposium</a:t>
            </a:r>
            <a:r>
              <a:rPr lang="pt-BR" sz="2000" dirty="0"/>
              <a:t> </a:t>
            </a:r>
            <a:r>
              <a:rPr lang="pt-BR" sz="2000" dirty="0" err="1"/>
              <a:t>on</a:t>
            </a:r>
            <a:r>
              <a:rPr lang="pt-BR" sz="2000" dirty="0"/>
              <a:t> </a:t>
            </a:r>
            <a:r>
              <a:rPr lang="pt-BR" sz="2000" dirty="0" err="1"/>
              <a:t>Principles</a:t>
            </a:r>
            <a:r>
              <a:rPr lang="pt-BR" sz="2000" dirty="0"/>
              <a:t> </a:t>
            </a:r>
            <a:r>
              <a:rPr lang="pt-BR" sz="2000" dirty="0" err="1"/>
              <a:t>of</a:t>
            </a:r>
            <a:r>
              <a:rPr lang="pt-BR" sz="2000" dirty="0"/>
              <a:t> Database Systems</a:t>
            </a:r>
          </a:p>
          <a:p>
            <a:pPr marL="448056" lvl="1" indent="-384048">
              <a:lnSpc>
                <a:spcPct val="90000"/>
              </a:lnSpc>
              <a:buSzPct val="80000"/>
              <a:buFont typeface="Wingdings 2"/>
              <a:buChar char=""/>
            </a:pPr>
            <a:r>
              <a:rPr lang="pt-BR" sz="2000" dirty="0">
                <a:hlinkClick r:id="rId3"/>
              </a:rPr>
              <a:t>http://</a:t>
            </a:r>
            <a:r>
              <a:rPr lang="pt-BR" sz="2000" dirty="0" smtClean="0">
                <a:hlinkClick r:id="rId3"/>
              </a:rPr>
              <a:t>www.vldb.org</a:t>
            </a:r>
            <a:endParaRPr lang="pt-BR" sz="2000" dirty="0" smtClean="0"/>
          </a:p>
          <a:p>
            <a:pPr marL="448056" lvl="1" indent="-384048">
              <a:lnSpc>
                <a:spcPct val="90000"/>
              </a:lnSpc>
              <a:buSzPct val="80000"/>
              <a:buFont typeface="Wingdings 2"/>
              <a:buChar char=""/>
            </a:pPr>
            <a:r>
              <a:rPr lang="pt-BR" sz="2000" dirty="0" smtClean="0">
                <a:hlinkClick r:id="rId4"/>
              </a:rPr>
              <a:t>http</a:t>
            </a:r>
            <a:r>
              <a:rPr lang="pt-BR" sz="2000" dirty="0">
                <a:hlinkClick r:id="rId4"/>
              </a:rPr>
              <a:t>://</a:t>
            </a:r>
            <a:r>
              <a:rPr lang="pt-BR" sz="2000" dirty="0" smtClean="0">
                <a:hlinkClick r:id="rId4"/>
              </a:rPr>
              <a:t>www.sigmod.org</a:t>
            </a:r>
            <a:endParaRPr lang="pt-BR" sz="2000" dirty="0" smtClean="0"/>
          </a:p>
          <a:p>
            <a:pPr marL="448056" lvl="1" indent="-384048">
              <a:lnSpc>
                <a:spcPct val="90000"/>
              </a:lnSpc>
              <a:buSzPct val="80000"/>
              <a:buFont typeface="Wingdings 2"/>
              <a:buChar char=""/>
            </a:pPr>
            <a:r>
              <a:rPr lang="pt-BR" sz="2000" dirty="0" smtClean="0">
                <a:hlinkClick r:id="rId5"/>
              </a:rPr>
              <a:t>http</a:t>
            </a:r>
            <a:r>
              <a:rPr lang="pt-BR" sz="2000" dirty="0">
                <a:hlinkClick r:id="rId5"/>
              </a:rPr>
              <a:t>://</a:t>
            </a:r>
            <a:r>
              <a:rPr lang="pt-BR" sz="2000" dirty="0" smtClean="0">
                <a:hlinkClick r:id="rId5"/>
              </a:rPr>
              <a:t>www.oracle.com</a:t>
            </a:r>
            <a:endParaRPr lang="pt-BR" sz="2000" dirty="0" smtClean="0"/>
          </a:p>
          <a:p>
            <a:pPr marL="448056" lvl="1" indent="-384048">
              <a:lnSpc>
                <a:spcPct val="90000"/>
              </a:lnSpc>
              <a:buSzPct val="80000"/>
              <a:buFont typeface="Wingdings 2"/>
              <a:buChar char=""/>
            </a:pPr>
            <a:r>
              <a:rPr lang="pt-BR" sz="2000" dirty="0" smtClean="0">
                <a:hlinkClick r:id="rId6"/>
              </a:rPr>
              <a:t>http://www.microsoft.com</a:t>
            </a:r>
            <a:endParaRPr lang="pt-BR" sz="2000" dirty="0" smtClean="0"/>
          </a:p>
          <a:p>
            <a:pPr marL="448056" lvl="1" indent="-384048">
              <a:lnSpc>
                <a:spcPct val="90000"/>
              </a:lnSpc>
              <a:buSzPct val="80000"/>
              <a:buFont typeface="Wingdings 2"/>
              <a:buChar char=""/>
            </a:pPr>
            <a:r>
              <a:rPr lang="pt-BR" sz="2000" dirty="0" err="1" smtClean="0"/>
              <a:t>Executive</a:t>
            </a:r>
            <a:r>
              <a:rPr lang="pt-BR" sz="2000" dirty="0" smtClean="0"/>
              <a:t> </a:t>
            </a:r>
            <a:r>
              <a:rPr lang="pt-BR" sz="2000" dirty="0" err="1"/>
              <a:t>Briefing</a:t>
            </a:r>
            <a:r>
              <a:rPr lang="pt-BR" sz="2000" dirty="0"/>
              <a:t> </a:t>
            </a:r>
            <a:r>
              <a:rPr lang="pt-BR" sz="2000" dirty="0" err="1"/>
              <a:t>Computerworld</a:t>
            </a:r>
            <a:r>
              <a:rPr lang="pt-BR" sz="2000" dirty="0"/>
              <a:t>: O Futuro do banco de dados [http://lt.idg.com.br/lt_form/270]</a:t>
            </a:r>
          </a:p>
          <a:p>
            <a:pPr marL="448056" lvl="1" indent="-384048">
              <a:lnSpc>
                <a:spcPct val="90000"/>
              </a:lnSpc>
              <a:buSzPct val="80000"/>
              <a:buFont typeface="Wingdings 2"/>
              <a:buChar char=""/>
            </a:pPr>
            <a:r>
              <a:rPr lang="en-US" sz="2000" dirty="0"/>
              <a:t>DeWitt, D., Gray, J. Parallel Database Systems: The Future of Database Processing or a Passing Fad?. ACM SIGMOD Record, Volume 19,  Issue 4, 1990</a:t>
            </a:r>
            <a:endParaRPr lang="pt-BR" sz="200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2014-01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8</a:t>
            </a:fld>
            <a:endParaRPr lang="pt-BR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Planejamento das aulas</a:t>
            </a:r>
            <a:endParaRPr lang="pt-BR" dirty="0"/>
          </a:p>
        </p:txBody>
      </p:sp>
      <p:sp>
        <p:nvSpPr>
          <p:cNvPr id="10" name="Espaço Reservado para Conteúdo 9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dirty="0" smtClean="0"/>
              <a:t>Nível Fácil:</a:t>
            </a:r>
          </a:p>
          <a:p>
            <a:pPr lvl="1"/>
            <a:r>
              <a:rPr lang="pt-BR" dirty="0" smtClean="0"/>
              <a:t>Componentes da Linguagem SQL</a:t>
            </a:r>
          </a:p>
          <a:p>
            <a:pPr lvl="1"/>
            <a:r>
              <a:rPr lang="pt-BR" dirty="0" smtClean="0"/>
              <a:t>Comandos de definição de dados</a:t>
            </a:r>
          </a:p>
          <a:p>
            <a:pPr lvl="1"/>
            <a:r>
              <a:rPr lang="pt-BR" dirty="0" smtClean="0"/>
              <a:t>Comandos de Controle de Dados</a:t>
            </a:r>
          </a:p>
          <a:p>
            <a:r>
              <a:rPr lang="pt-BR" dirty="0" smtClean="0"/>
              <a:t>Nível Médio:</a:t>
            </a:r>
          </a:p>
          <a:p>
            <a:pPr lvl="1"/>
            <a:r>
              <a:rPr lang="pt-BR" dirty="0" smtClean="0"/>
              <a:t>Encadeamento de tabelas</a:t>
            </a:r>
          </a:p>
          <a:p>
            <a:pPr lvl="1"/>
            <a:r>
              <a:rPr lang="pt-BR" dirty="0" smtClean="0"/>
              <a:t>Visões, índices e Consultas</a:t>
            </a:r>
          </a:p>
          <a:p>
            <a:r>
              <a:rPr lang="pt-BR" dirty="0" smtClean="0"/>
              <a:t>Nível Alto:</a:t>
            </a:r>
          </a:p>
          <a:p>
            <a:pPr lvl="1"/>
            <a:r>
              <a:rPr lang="pt-BR" dirty="0" smtClean="0"/>
              <a:t>Desenvolvimento avançado de programação em casos complexos de Bancos de Dados</a:t>
            </a:r>
          </a:p>
          <a:p>
            <a:endParaRPr lang="pt-BR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2014-01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9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99615</TotalTime>
  <Words>541</Words>
  <Application>Microsoft Office PowerPoint</Application>
  <PresentationFormat>Apresentação na tela (4:3)</PresentationFormat>
  <Paragraphs>108</Paragraphs>
  <Slides>11</Slides>
  <Notes>6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2" baseType="lpstr">
      <vt:lpstr>Verve</vt:lpstr>
      <vt:lpstr>Programação Avançada em Banco de Dados</vt:lpstr>
      <vt:lpstr>Conteúdo</vt:lpstr>
      <vt:lpstr>Apresentações</vt:lpstr>
      <vt:lpstr>Pontos para serem trabalhados</vt:lpstr>
      <vt:lpstr>Objetivo</vt:lpstr>
      <vt:lpstr>Ementa</vt:lpstr>
      <vt:lpstr>Referências - Livros</vt:lpstr>
      <vt:lpstr>Referências - www</vt:lpstr>
      <vt:lpstr>Planejamento das aulas</vt:lpstr>
      <vt:lpstr>Avaliação</vt:lpstr>
      <vt:lpstr>O que será visto?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Programação Avançada em Banco de Dados</dc:title>
  <dc:creator>CGARCIA</dc:creator>
  <cp:lastModifiedBy>Aluno</cp:lastModifiedBy>
  <cp:revision>45</cp:revision>
  <dcterms:created xsi:type="dcterms:W3CDTF">2014-01-22T13:13:53Z</dcterms:created>
  <dcterms:modified xsi:type="dcterms:W3CDTF">2018-02-15T22:51:41Z</dcterms:modified>
</cp:coreProperties>
</file>