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395" r:id="rId3"/>
    <p:sldId id="397" r:id="rId4"/>
    <p:sldId id="398" r:id="rId5"/>
    <p:sldId id="399" r:id="rId6"/>
    <p:sldId id="400" r:id="rId7"/>
    <p:sldId id="401" r:id="rId8"/>
    <p:sldId id="396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3" r:id="rId19"/>
    <p:sldId id="414" r:id="rId20"/>
    <p:sldId id="412" r:id="rId21"/>
    <p:sldId id="415" r:id="rId22"/>
    <p:sldId id="416" r:id="rId23"/>
    <p:sldId id="417" r:id="rId24"/>
    <p:sldId id="418" r:id="rId25"/>
    <p:sldId id="419" r:id="rId26"/>
    <p:sldId id="420" r:id="rId27"/>
    <p:sldId id="393" r:id="rId28"/>
    <p:sldId id="394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3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8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63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04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14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85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0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42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78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9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60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2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3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8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6563-AB78-44E9-8E08-9A32286E4AB4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33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FATEC </a:t>
            </a:r>
            <a:r>
              <a:rPr lang="pt-BR" dirty="0" smtClean="0"/>
              <a:t>PROG AVANC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Professor:</a:t>
            </a:r>
            <a:r>
              <a:rPr lang="pt-BR" dirty="0" smtClean="0"/>
              <a:t> </a:t>
            </a:r>
            <a:r>
              <a:rPr lang="pt-BR" dirty="0" smtClean="0"/>
              <a:t>Carlos </a:t>
            </a:r>
            <a:r>
              <a:rPr lang="pt-BR" dirty="0" smtClean="0"/>
              <a:t>Garcia</a:t>
            </a:r>
            <a:endParaRPr lang="pt-BR" dirty="0" smtClean="0"/>
          </a:p>
          <a:p>
            <a:r>
              <a:rPr lang="pt-BR" dirty="0" smtClean="0"/>
              <a:t>2016 </a:t>
            </a:r>
            <a:r>
              <a:rPr lang="pt-BR" dirty="0" smtClean="0"/>
              <a:t>2º. semestre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6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Forte ou Fraca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13" y="1982722"/>
            <a:ext cx="8159298" cy="39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primeira é Forte;</a:t>
            </a:r>
          </a:p>
          <a:p>
            <a:r>
              <a:rPr lang="pt-BR" dirty="0" smtClean="0"/>
              <a:t>A segunda é Fraca;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56" y="4379093"/>
            <a:ext cx="9450317" cy="153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define o tipo</a:t>
            </a:r>
          </a:p>
          <a:p>
            <a:r>
              <a:rPr lang="pt-BR" dirty="0" smtClean="0"/>
              <a:t>Em seguida declara-se a variável a partir do tipo;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09" y="4274347"/>
            <a:ext cx="5439532" cy="16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declaração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1442326"/>
            <a:ext cx="9373978" cy="52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o </a:t>
            </a:r>
            <a:r>
              <a:rPr lang="pt-BR" dirty="0" err="1" smtClean="0"/>
              <a:t>ref</a:t>
            </a:r>
            <a:r>
              <a:rPr lang="pt-BR" dirty="0" smtClean="0"/>
              <a:t> cursor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Associa-se com um </a:t>
            </a:r>
            <a:r>
              <a:rPr lang="pt-BR" dirty="0" err="1" smtClean="0"/>
              <a:t>select</a:t>
            </a:r>
            <a:r>
              <a:rPr lang="pt-BR" dirty="0" smtClean="0"/>
              <a:t>;</a:t>
            </a:r>
          </a:p>
          <a:p>
            <a:r>
              <a:rPr lang="pt-BR" dirty="0" smtClean="0"/>
              <a:t>Executa a consulta;</a:t>
            </a:r>
          </a:p>
          <a:p>
            <a:r>
              <a:rPr lang="pt-BR" dirty="0" smtClean="0"/>
              <a:t>Identifica o </a:t>
            </a:r>
            <a:r>
              <a:rPr lang="pt-BR" dirty="0" err="1" smtClean="0"/>
              <a:t>result</a:t>
            </a:r>
            <a:r>
              <a:rPr lang="pt-BR" dirty="0" smtClean="0"/>
              <a:t> set;</a:t>
            </a:r>
          </a:p>
          <a:p>
            <a:r>
              <a:rPr lang="pt-BR" dirty="0" smtClean="0"/>
              <a:t>O mesmo cursor pode ser aberto para diferentes comandos SQL;</a:t>
            </a:r>
          </a:p>
          <a:p>
            <a:r>
              <a:rPr lang="pt-BR" dirty="0" smtClean="0"/>
              <a:t>Não é necessário fechar o corrente para abrir outro, mas os dados anteriores são perdidos;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3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2536176"/>
            <a:ext cx="7532009" cy="40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Fetch</a:t>
            </a:r>
            <a:r>
              <a:rPr lang="pt-BR" dirty="0" smtClean="0"/>
              <a:t> das linhas do </a:t>
            </a:r>
            <a:r>
              <a:rPr lang="pt-BR" dirty="0" err="1" smtClean="0"/>
              <a:t>ref</a:t>
            </a:r>
            <a:r>
              <a:rPr lang="pt-BR" dirty="0" smtClean="0"/>
              <a:t> cursor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linhas são recuperadas uma por vez;</a:t>
            </a:r>
          </a:p>
          <a:p>
            <a:r>
              <a:rPr lang="pt-BR" dirty="0" smtClean="0"/>
              <a:t>Exige compatibilidade entre as variáveis do INTO e os campos do cursor;</a:t>
            </a:r>
          </a:p>
          <a:p>
            <a:r>
              <a:rPr lang="pt-BR" dirty="0" smtClean="0"/>
              <a:t>Também é verificado o número de campos e variáveis;</a:t>
            </a:r>
          </a:p>
          <a:p>
            <a:r>
              <a:rPr lang="pt-BR" dirty="0" smtClean="0"/>
              <a:t>Em caso de erro de tipos, a compilador detecta para os tipos fortes e para os tipos fracos em tempo de execução;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964" y="4575697"/>
            <a:ext cx="6418648" cy="15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Fechando o </a:t>
            </a:r>
            <a:r>
              <a:rPr lang="pt-BR" dirty="0" err="1" smtClean="0"/>
              <a:t>ref</a:t>
            </a:r>
            <a:r>
              <a:rPr lang="pt-BR" dirty="0" smtClean="0"/>
              <a:t> cursor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necessário fechar o cursor;</a:t>
            </a:r>
          </a:p>
          <a:p>
            <a:r>
              <a:rPr lang="pt-BR" dirty="0" smtClean="0"/>
              <a:t>Os dados ficam inacessíveis;</a:t>
            </a:r>
          </a:p>
          <a:p>
            <a:r>
              <a:rPr lang="pt-BR" dirty="0" smtClean="0"/>
              <a:t>Tentativa de acesso gera </a:t>
            </a:r>
            <a:r>
              <a:rPr lang="pt-BR" dirty="0" err="1" smtClean="0"/>
              <a:t>exception</a:t>
            </a:r>
            <a:r>
              <a:rPr lang="pt-BR" dirty="0" smtClean="0"/>
              <a:t> (</a:t>
            </a:r>
            <a:r>
              <a:rPr lang="pt-BR" dirty="0" err="1" smtClean="0"/>
              <a:t>invalid</a:t>
            </a:r>
            <a:r>
              <a:rPr lang="pt-BR" dirty="0" smtClean="0"/>
              <a:t> cursor);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49" y="4165222"/>
            <a:ext cx="4750525" cy="17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Passando cursor como variável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muito úteis para trocar dados entre o servidor e as aplicações clientes;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984" y="3346784"/>
            <a:ext cx="7035128" cy="256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Lembrar de não fechar o cursor;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263" y="2941593"/>
            <a:ext cx="8630724" cy="35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cursores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Sempre que possível procure utilizar cursores com parâmetros;</a:t>
            </a:r>
          </a:p>
          <a:p>
            <a:pPr lvl="1"/>
            <a:r>
              <a:rPr lang="pt-BR" dirty="0" smtClean="0"/>
              <a:t>Ganha com flexibilidade;</a:t>
            </a:r>
          </a:p>
          <a:p>
            <a:pPr lvl="1"/>
            <a:r>
              <a:rPr lang="pt-BR" dirty="0" smtClean="0"/>
              <a:t>Evita problema de escopo de variável;</a:t>
            </a:r>
          </a:p>
          <a:p>
            <a:r>
              <a:rPr lang="pt-BR" dirty="0" smtClean="0"/>
              <a:t>Referenciar os atributos dos cursores implícitos logo após o comando SQL;</a:t>
            </a:r>
          </a:p>
          <a:p>
            <a:pPr lvl="1"/>
            <a:r>
              <a:rPr lang="pt-BR" dirty="0" smtClean="0"/>
              <a:t>SQL%ROWCOUNT</a:t>
            </a:r>
          </a:p>
          <a:p>
            <a:r>
              <a:rPr lang="pt-BR" dirty="0" smtClean="0"/>
              <a:t>Fechar o cursor tão logo não seja mais necessário</a:t>
            </a:r>
          </a:p>
          <a:p>
            <a:r>
              <a:rPr lang="pt-BR" dirty="0" smtClean="0"/>
              <a:t>Atribuir alias para as colunas de modo a utilizá-los nos registros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4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SYS_REFCURSOR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Esse é o modo fraco de declarar </a:t>
            </a:r>
            <a:r>
              <a:rPr lang="pt-BR" dirty="0" err="1" smtClean="0"/>
              <a:t>ref</a:t>
            </a:r>
            <a:r>
              <a:rPr lang="pt-BR" dirty="0" smtClean="0"/>
              <a:t> cursor;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13" y="2503462"/>
            <a:ext cx="7011511" cy="41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uso de </a:t>
            </a:r>
            <a:r>
              <a:rPr lang="pt-BR" dirty="0" err="1" smtClean="0"/>
              <a:t>ref</a:t>
            </a:r>
            <a:r>
              <a:rPr lang="pt-BR" dirty="0" smtClean="0"/>
              <a:t> cursor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utilizar como parâmetros em rotinas remotas;</a:t>
            </a:r>
          </a:p>
          <a:p>
            <a:r>
              <a:rPr lang="pt-BR" dirty="0" smtClean="0"/>
              <a:t>Não utilizar operador de comparação com cursor;</a:t>
            </a:r>
          </a:p>
          <a:p>
            <a:r>
              <a:rPr lang="pt-BR" dirty="0" smtClean="0"/>
              <a:t>Não pode atribuir NULL para um cursor;</a:t>
            </a:r>
          </a:p>
          <a:p>
            <a:r>
              <a:rPr lang="pt-BR" dirty="0" smtClean="0"/>
              <a:t>Não utilizar em CREATE TABLE ou  CREATE VIEW;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77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entre Cursores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617955" cy="41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</a:t>
            </a:r>
            <a:r>
              <a:rPr lang="pt-BR" dirty="0" err="1" smtClean="0"/>
              <a:t>SubTypes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maneira de restringir as características dos tipos nativos do Oracle;</a:t>
            </a:r>
          </a:p>
          <a:p>
            <a:r>
              <a:rPr lang="pt-BR" dirty="0" smtClean="0"/>
              <a:t>Todo </a:t>
            </a:r>
            <a:r>
              <a:rPr lang="pt-BR" dirty="0" err="1" smtClean="0"/>
              <a:t>subtype</a:t>
            </a:r>
            <a:r>
              <a:rPr lang="pt-BR" dirty="0" smtClean="0"/>
              <a:t> nasce a partir de um tipo existente;</a:t>
            </a:r>
          </a:p>
          <a:p>
            <a:r>
              <a:rPr lang="pt-BR" dirty="0" smtClean="0"/>
              <a:t>Permite criar validações;</a:t>
            </a:r>
          </a:p>
          <a:p>
            <a:r>
              <a:rPr lang="pt-BR" dirty="0" smtClean="0"/>
              <a:t>Os subtipos são intercambiáveis com os </a:t>
            </a:r>
            <a:r>
              <a:rPr lang="pt-BR" dirty="0" smtClean="0"/>
              <a:t>seus </a:t>
            </a:r>
            <a:r>
              <a:rPr lang="pt-BR" dirty="0" smtClean="0"/>
              <a:t>tipos nativos;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3837159"/>
            <a:ext cx="8905299" cy="28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7216446" cy="25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</a:t>
            </a:r>
            <a:r>
              <a:rPr lang="pt-BR" dirty="0" err="1" smtClean="0"/>
              <a:t>subtypes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123034" cy="6547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976" y="3481322"/>
            <a:ext cx="8159298" cy="30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</a:t>
            </a:r>
            <a:r>
              <a:rPr lang="pt-BR" dirty="0" err="1" smtClean="0"/>
              <a:t>subtypes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3" y="1837225"/>
            <a:ext cx="8480945" cy="466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Deterministic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DETERMINISTIC: os parâmetros e resultados da função são colocados em cache a cada primeira execução e retornados num tempo menor nas próximas execuções;</a:t>
            </a:r>
          </a:p>
          <a:p>
            <a:r>
              <a:rPr lang="en-US" dirty="0"/>
              <a:t>CREATE OR REPLACE FUNCTION </a:t>
            </a:r>
            <a:r>
              <a:rPr lang="en-US" dirty="0" err="1" smtClean="0"/>
              <a:t>nome_procedure</a:t>
            </a:r>
            <a:r>
              <a:rPr lang="en-US" dirty="0" smtClean="0"/>
              <a:t>(</a:t>
            </a:r>
            <a:r>
              <a:rPr lang="en-US" dirty="0" err="1" smtClean="0"/>
              <a:t>parametros</a:t>
            </a:r>
            <a:r>
              <a:rPr lang="en-US" dirty="0" smtClean="0"/>
              <a:t>)</a:t>
            </a:r>
            <a:endParaRPr lang="en-US" dirty="0"/>
          </a:p>
          <a:p>
            <a:r>
              <a:rPr lang="pt-BR" dirty="0" smtClean="0"/>
              <a:t>RETURN  </a:t>
            </a:r>
            <a:r>
              <a:rPr lang="pt-BR" dirty="0" err="1" smtClean="0"/>
              <a:t>tipo_retorno</a:t>
            </a:r>
            <a:endParaRPr lang="pt-BR" dirty="0"/>
          </a:p>
          <a:p>
            <a:r>
              <a:rPr lang="pt-BR" dirty="0"/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39556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Rotina dentro de rotina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PL/SQL é possível criar rotinas dentro de outras na sessão de declaração;</a:t>
            </a:r>
          </a:p>
          <a:p>
            <a:r>
              <a:rPr lang="pt-BR" dirty="0" smtClean="0"/>
              <a:t>Essa uma forma de tornar as rotinas privadas e manter o código organizado;</a:t>
            </a:r>
          </a:p>
          <a:p>
            <a:r>
              <a:rPr lang="pt-BR" dirty="0" smtClean="0"/>
              <a:t>CREATE OR REPLACE PROCEDURE &lt;NOME&gt; as</a:t>
            </a:r>
          </a:p>
          <a:p>
            <a:r>
              <a:rPr lang="pt-BR" dirty="0" smtClean="0"/>
              <a:t>FUNCTION NOME</a:t>
            </a:r>
          </a:p>
          <a:p>
            <a:pPr lvl="1"/>
            <a:r>
              <a:rPr lang="pt-BR" dirty="0" smtClean="0"/>
              <a:t>BEGIN</a:t>
            </a:r>
          </a:p>
          <a:p>
            <a:pPr lvl="2"/>
            <a:r>
              <a:rPr lang="pt-BR" dirty="0" smtClean="0"/>
              <a:t>Comandos da rotina interna</a:t>
            </a:r>
          </a:p>
          <a:p>
            <a:pPr lvl="1"/>
            <a:r>
              <a:rPr lang="pt-BR" dirty="0" smtClean="0"/>
              <a:t>END;</a:t>
            </a:r>
          </a:p>
          <a:p>
            <a:r>
              <a:rPr lang="pt-BR" dirty="0" smtClean="0"/>
              <a:t>BEGIN</a:t>
            </a:r>
          </a:p>
          <a:p>
            <a:pPr lvl="1"/>
            <a:r>
              <a:rPr lang="pt-BR" dirty="0" smtClean="0"/>
              <a:t>Comandos da rotina externa</a:t>
            </a:r>
          </a:p>
          <a:p>
            <a:r>
              <a:rPr lang="pt-BR" dirty="0" smtClean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8955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Cursor com </a:t>
            </a:r>
            <a:r>
              <a:rPr lang="pt-BR" dirty="0" err="1" smtClean="0"/>
              <a:t>records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Utilize registros para receber os dados do cursor;</a:t>
            </a:r>
          </a:p>
          <a:p>
            <a:r>
              <a:rPr lang="pt-BR" dirty="0" smtClean="0"/>
              <a:t>Mantém a compatibilidade do código com futuras modificações;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3007076"/>
            <a:ext cx="6656565" cy="343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Cursores com 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o reuso dos cursores alterando-se a cláusula </a:t>
            </a:r>
            <a:r>
              <a:rPr lang="pt-BR" dirty="0" err="1" smtClean="0"/>
              <a:t>where</a:t>
            </a:r>
            <a:r>
              <a:rPr lang="pt-BR" dirty="0" smtClean="0"/>
              <a:t> por meio de parâmetros;</a:t>
            </a:r>
          </a:p>
          <a:p>
            <a:r>
              <a:rPr lang="pt-BR" dirty="0" smtClean="0"/>
              <a:t>Aumentam a flexibilidade do código;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9" y="3144944"/>
            <a:ext cx="6457629" cy="355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Cursores implícitos para DML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comando SQL produz um cursor implícito;</a:t>
            </a:r>
          </a:p>
          <a:p>
            <a:r>
              <a:rPr lang="pt-BR" dirty="0" smtClean="0"/>
              <a:t>Utilize os atributos implícitos dos cursores em seguida a execução do SQL;</a:t>
            </a:r>
          </a:p>
          <a:p>
            <a:r>
              <a:rPr lang="pt-BR" dirty="0" smtClean="0"/>
              <a:t>Reduz o número de variáveis declaradas;</a:t>
            </a:r>
          </a:p>
          <a:p>
            <a:r>
              <a:rPr lang="pt-BR" dirty="0" smtClean="0"/>
              <a:t>A execução de um outro SQL altera o valor do atributo;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95" y="4022411"/>
            <a:ext cx="6853810" cy="25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</a:t>
            </a:r>
            <a:r>
              <a:rPr lang="pt-BR" dirty="0" err="1" smtClean="0"/>
              <a:t>For..Loops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Cursor For Loops reduz significativamente o tamanho do código e a necessidade de controle sobre o cursor;</a:t>
            </a:r>
          </a:p>
          <a:p>
            <a:r>
              <a:rPr lang="pt-BR" dirty="0" smtClean="0"/>
              <a:t>As operações de open, </a:t>
            </a:r>
            <a:r>
              <a:rPr lang="pt-BR" dirty="0" err="1" smtClean="0"/>
              <a:t>fetch</a:t>
            </a:r>
            <a:r>
              <a:rPr lang="pt-BR" dirty="0" smtClean="0"/>
              <a:t> e close são realizadas automaticamente;</a:t>
            </a:r>
          </a:p>
          <a:p>
            <a:r>
              <a:rPr lang="pt-BR" dirty="0" smtClean="0"/>
              <a:t>Um registro é </a:t>
            </a:r>
            <a:br>
              <a:rPr lang="pt-BR" dirty="0" smtClean="0"/>
            </a:br>
            <a:r>
              <a:rPr lang="pt-BR" dirty="0" smtClean="0"/>
              <a:t>declarado </a:t>
            </a:r>
            <a:br>
              <a:rPr lang="pt-BR" dirty="0" smtClean="0"/>
            </a:br>
            <a:r>
              <a:rPr lang="pt-BR" dirty="0" smtClean="0"/>
              <a:t>automaticamente </a:t>
            </a:r>
            <a:br>
              <a:rPr lang="pt-BR" dirty="0" smtClean="0"/>
            </a:br>
            <a:r>
              <a:rPr lang="pt-BR" dirty="0" smtClean="0"/>
              <a:t>para atender aos </a:t>
            </a:r>
            <a:br>
              <a:rPr lang="pt-BR" dirty="0" smtClean="0"/>
            </a:br>
            <a:r>
              <a:rPr lang="pt-BR" dirty="0" smtClean="0"/>
              <a:t>campos do cursor;</a:t>
            </a:r>
          </a:p>
          <a:p>
            <a:r>
              <a:rPr lang="pt-BR" dirty="0" smtClean="0"/>
              <a:t>O não fechamento</a:t>
            </a:r>
            <a:br>
              <a:rPr lang="pt-BR" dirty="0" smtClean="0"/>
            </a:br>
            <a:r>
              <a:rPr lang="pt-BR" dirty="0" smtClean="0"/>
              <a:t>do cursor aumenta</a:t>
            </a:r>
            <a:br>
              <a:rPr lang="pt-BR" dirty="0" smtClean="0"/>
            </a:br>
            <a:r>
              <a:rPr lang="pt-BR" dirty="0" smtClean="0"/>
              <a:t>o consumo de </a:t>
            </a:r>
            <a:br>
              <a:rPr lang="pt-BR" dirty="0" smtClean="0"/>
            </a:br>
            <a:r>
              <a:rPr lang="pt-BR" dirty="0" smtClean="0"/>
              <a:t>memória;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8" y="3414124"/>
            <a:ext cx="6814242" cy="33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Dicas adicionais com cursores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um cursor não é mais necessário, feche-o explicitamente;</a:t>
            </a:r>
          </a:p>
          <a:p>
            <a:r>
              <a:rPr lang="pt-BR" dirty="0" smtClean="0"/>
              <a:t>Muitos cursores abertos também gera </a:t>
            </a:r>
            <a:r>
              <a:rPr lang="pt-BR" dirty="0" err="1" smtClean="0"/>
              <a:t>exception</a:t>
            </a:r>
            <a:r>
              <a:rPr lang="pt-BR" dirty="0" smtClean="0"/>
              <a:t>;</a:t>
            </a:r>
          </a:p>
          <a:p>
            <a:r>
              <a:rPr lang="pt-BR" dirty="0" smtClean="0"/>
              <a:t>Em caso de cursores em </a:t>
            </a:r>
            <a:r>
              <a:rPr lang="pt-BR" dirty="0" err="1" smtClean="0"/>
              <a:t>packages</a:t>
            </a:r>
            <a:r>
              <a:rPr lang="pt-BR" dirty="0" smtClean="0"/>
              <a:t>, o seu escopo permanece enquanto permanecer a </a:t>
            </a:r>
            <a:r>
              <a:rPr lang="pt-BR" dirty="0" err="1" smtClean="0"/>
              <a:t>package</a:t>
            </a:r>
            <a:r>
              <a:rPr lang="pt-BR" dirty="0" smtClean="0"/>
              <a:t>;</a:t>
            </a:r>
          </a:p>
          <a:p>
            <a:r>
              <a:rPr lang="pt-BR" dirty="0" smtClean="0"/>
              <a:t>Caso um cursor seja criado com FOR UPDATE os </a:t>
            </a:r>
            <a:r>
              <a:rPr lang="pt-BR" dirty="0" err="1" smtClean="0"/>
              <a:t>locks</a:t>
            </a:r>
            <a:r>
              <a:rPr lang="pt-BR" dirty="0" smtClean="0"/>
              <a:t> permanecerão até que o cursor seja fechado;</a:t>
            </a:r>
          </a:p>
          <a:p>
            <a:r>
              <a:rPr lang="pt-BR" dirty="0" smtClean="0"/>
              <a:t>É possível combinar DML com cursor utilizando a cláusula FOR UPDATE no cursor e WHERE CURRENT OF no DML;</a:t>
            </a:r>
          </a:p>
          <a:p>
            <a:r>
              <a:rPr lang="pt-BR" dirty="0" smtClean="0"/>
              <a:t>Essa abordagem gera melhor desempenho;</a:t>
            </a:r>
          </a:p>
          <a:p>
            <a:r>
              <a:rPr lang="pt-BR" dirty="0" smtClean="0"/>
              <a:t>Garanta o uso de alias em colunas calculadas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Cursor </a:t>
            </a:r>
            <a:r>
              <a:rPr lang="pt-BR" dirty="0" err="1" smtClean="0"/>
              <a:t>Variable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Aponta para a linha corrente de um </a:t>
            </a:r>
            <a:r>
              <a:rPr lang="pt-BR" dirty="0" err="1" smtClean="0"/>
              <a:t>result</a:t>
            </a:r>
            <a:r>
              <a:rPr lang="pt-BR" dirty="0" smtClean="0"/>
              <a:t> set;</a:t>
            </a:r>
          </a:p>
          <a:p>
            <a:r>
              <a:rPr lang="pt-BR" dirty="0" smtClean="0"/>
              <a:t>Funciona como ponteiro em C;</a:t>
            </a:r>
          </a:p>
          <a:p>
            <a:r>
              <a:rPr lang="pt-BR" dirty="0" smtClean="0"/>
              <a:t>Declarado por meio da cláusula REF CURSOR</a:t>
            </a:r>
          </a:p>
          <a:p>
            <a:r>
              <a:rPr lang="pt-BR" dirty="0" smtClean="0"/>
              <a:t>Utilizado para tornar dinâmico o conteúdo e a finalidade do cursor</a:t>
            </a:r>
          </a:p>
          <a:p>
            <a:r>
              <a:rPr lang="pt-BR" dirty="0" smtClean="0"/>
              <a:t>Permite compartilhar os dados do cursor com o ponto de chamada</a:t>
            </a:r>
          </a:p>
          <a:p>
            <a:r>
              <a:rPr lang="pt-BR" dirty="0" err="1" smtClean="0"/>
              <a:t>Tipagem</a:t>
            </a:r>
            <a:r>
              <a:rPr lang="pt-BR" dirty="0" smtClean="0"/>
              <a:t> forte: TYPE NOME IS REF CURSOR RETURN </a:t>
            </a:r>
            <a:r>
              <a:rPr lang="pt-BR" dirty="0" err="1" smtClean="0"/>
              <a:t>tabela%ROWTYPE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Tiapgem</a:t>
            </a:r>
            <a:r>
              <a:rPr lang="pt-BR" dirty="0" smtClean="0"/>
              <a:t> fraca: TYPE NOME IS REF CURSOR;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15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</a:t>
            </a:r>
            <a:r>
              <a:rPr lang="pt-BR" dirty="0" err="1" smtClean="0"/>
              <a:t>Ref</a:t>
            </a:r>
            <a:r>
              <a:rPr lang="pt-BR" dirty="0" smtClean="0"/>
              <a:t> Cursor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em qualquer cursor, o Oracle </a:t>
            </a:r>
            <a:r>
              <a:rPr lang="pt-BR" dirty="0" smtClean="0"/>
              <a:t>reserva uma área </a:t>
            </a:r>
            <a:r>
              <a:rPr lang="pt-BR" dirty="0" smtClean="0"/>
              <a:t>de memória para os dados a serem retornados;</a:t>
            </a:r>
          </a:p>
          <a:p>
            <a:r>
              <a:rPr lang="pt-BR" dirty="0" smtClean="0"/>
              <a:t>Essa área de memória recebe um nome, que é o nome do cursor;</a:t>
            </a:r>
          </a:p>
          <a:p>
            <a:r>
              <a:rPr lang="pt-BR" dirty="0" smtClean="0"/>
              <a:t>No entanto, um cursor comum irá sempre apontar para uma mesma área de dados;</a:t>
            </a:r>
          </a:p>
          <a:p>
            <a:r>
              <a:rPr lang="pt-BR" dirty="0" smtClean="0"/>
              <a:t>Já o REF CURSOR permite que essa área seja dinâmica e variável, pois o mesmo identificador pode ser associado a diferentes comandos em tempo de execução;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9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1565</TotalTime>
  <Words>812</Words>
  <Application>Microsoft Office PowerPoint</Application>
  <PresentationFormat>Widescreen</PresentationFormat>
  <Paragraphs>108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Cacho</vt:lpstr>
      <vt:lpstr>FATEC PROG AVANC</vt:lpstr>
      <vt:lpstr>Trabalhando com cursores</vt:lpstr>
      <vt:lpstr>Cursor com records</vt:lpstr>
      <vt:lpstr>Cursores com parâmetros</vt:lpstr>
      <vt:lpstr>Cursores implícitos para DML</vt:lpstr>
      <vt:lpstr>Utilizando For..Loops</vt:lpstr>
      <vt:lpstr>Dicas adicionais com cursores</vt:lpstr>
      <vt:lpstr>Cursor Variable</vt:lpstr>
      <vt:lpstr>Utilizando Ref Cursor</vt:lpstr>
      <vt:lpstr>Declaração Forte ou Fraca</vt:lpstr>
      <vt:lpstr>Exemplo</vt:lpstr>
      <vt:lpstr>Declaração</vt:lpstr>
      <vt:lpstr>Tipos de declaração </vt:lpstr>
      <vt:lpstr>Abrindo o ref cursor</vt:lpstr>
      <vt:lpstr>Exemplo </vt:lpstr>
      <vt:lpstr>Fetch das linhas do ref cursor</vt:lpstr>
      <vt:lpstr>Fechando o ref cursor</vt:lpstr>
      <vt:lpstr>Passando cursor como variável</vt:lpstr>
      <vt:lpstr>Continuação</vt:lpstr>
      <vt:lpstr>Utilizando SYS_REFCURSOR</vt:lpstr>
      <vt:lpstr>Regras para uso de ref cursor</vt:lpstr>
      <vt:lpstr>Comparação entre Cursores</vt:lpstr>
      <vt:lpstr>Utilizando SubTypes</vt:lpstr>
      <vt:lpstr>Benefícios</vt:lpstr>
      <vt:lpstr>Declaração de subtypes</vt:lpstr>
      <vt:lpstr>Utilizando subtypes</vt:lpstr>
      <vt:lpstr>Function Deterministic</vt:lpstr>
      <vt:lpstr>Rotina dentro de rotina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&amp; FITEC ORACLE PLSQL</dc:title>
  <dc:creator>calgarcia@gmail.com</dc:creator>
  <cp:lastModifiedBy>calgarcia@gmail.com</cp:lastModifiedBy>
  <cp:revision>130</cp:revision>
  <dcterms:created xsi:type="dcterms:W3CDTF">2015-07-20T16:44:03Z</dcterms:created>
  <dcterms:modified xsi:type="dcterms:W3CDTF">2016-05-13T22:19:42Z</dcterms:modified>
</cp:coreProperties>
</file>