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395" r:id="rId3"/>
    <p:sldId id="397" r:id="rId4"/>
    <p:sldId id="396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3" r:id="rId15"/>
    <p:sldId id="414" r:id="rId16"/>
    <p:sldId id="412" r:id="rId17"/>
    <p:sldId id="415" r:id="rId18"/>
    <p:sldId id="416" r:id="rId19"/>
    <p:sldId id="417" r:id="rId20"/>
    <p:sldId id="41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D45B1-2431-CEF1-0C3D-FC332025D91C}" v="229" dt="2020-06-04T23:35:0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749D45B1-2431-CEF1-0C3D-FC332025D91C}"/>
    <pc:docChg chg="addSld modSld">
      <pc:chgData name="CARLOS AUGUSTO LOMBARDI GARCIA" userId="S::garcia.carlos@fatec.sp.gov.br::3a320f2d-d48f-476a-b51c-9d8336d8a9ad" providerId="AD" clId="Web-{749D45B1-2431-CEF1-0C3D-FC332025D91C}" dt="2020-06-04T23:35:01.121" v="226" actId="20577"/>
      <pc:docMkLst>
        <pc:docMk/>
      </pc:docMkLst>
      <pc:sldChg chg="modSp new">
        <pc:chgData name="CARLOS AUGUSTO LOMBARDI GARCIA" userId="S::garcia.carlos@fatec.sp.gov.br::3a320f2d-d48f-476a-b51c-9d8336d8a9ad" providerId="AD" clId="Web-{749D45B1-2431-CEF1-0C3D-FC332025D91C}" dt="2020-06-04T23:35:01.121" v="225" actId="20577"/>
        <pc:sldMkLst>
          <pc:docMk/>
          <pc:sldMk cId="3618573033" sldId="418"/>
        </pc:sldMkLst>
        <pc:spChg chg="mod">
          <ac:chgData name="CARLOS AUGUSTO LOMBARDI GARCIA" userId="S::garcia.carlos@fatec.sp.gov.br::3a320f2d-d48f-476a-b51c-9d8336d8a9ad" providerId="AD" clId="Web-{749D45B1-2431-CEF1-0C3D-FC332025D91C}" dt="2020-06-04T23:33:39.755" v="17" actId="20577"/>
          <ac:spMkLst>
            <pc:docMk/>
            <pc:sldMk cId="3618573033" sldId="418"/>
            <ac:spMk id="2" creationId="{EF35D24C-DC2F-4B39-BA02-D95E984808B7}"/>
          </ac:spMkLst>
        </pc:spChg>
        <pc:spChg chg="mod">
          <ac:chgData name="CARLOS AUGUSTO LOMBARDI GARCIA" userId="S::garcia.carlos@fatec.sp.gov.br::3a320f2d-d48f-476a-b51c-9d8336d8a9ad" providerId="AD" clId="Web-{749D45B1-2431-CEF1-0C3D-FC332025D91C}" dt="2020-06-04T23:35:01.121" v="225" actId="20577"/>
          <ac:spMkLst>
            <pc:docMk/>
            <pc:sldMk cId="3618573033" sldId="418"/>
            <ac:spMk id="3" creationId="{1EBC901E-05E2-493B-9E22-2ABB97564D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FATEC PROG AVANC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Carlos Garcia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ref</a:t>
            </a:r>
            <a:r>
              <a:rPr lang="pt-BR" dirty="0"/>
              <a:t>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Associa-se com um </a:t>
            </a:r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r>
              <a:rPr lang="pt-BR" dirty="0"/>
              <a:t>Executa a consulta;</a:t>
            </a:r>
          </a:p>
          <a:p>
            <a:r>
              <a:rPr lang="pt-BR" dirty="0"/>
              <a:t>Identifica o </a:t>
            </a:r>
            <a:r>
              <a:rPr lang="pt-BR" dirty="0" err="1"/>
              <a:t>result</a:t>
            </a:r>
            <a:r>
              <a:rPr lang="pt-BR" dirty="0"/>
              <a:t> set;</a:t>
            </a:r>
          </a:p>
          <a:p>
            <a:r>
              <a:rPr lang="pt-BR" dirty="0"/>
              <a:t>O mesmo cursor pode ser aberto para diferentes comandos SQL;</a:t>
            </a:r>
          </a:p>
          <a:p>
            <a:r>
              <a:rPr lang="pt-BR" dirty="0"/>
              <a:t>Não é necessário fechar o corrente para abrir outro, mas os dados anteriores são perdidos;</a:t>
            </a:r>
          </a:p>
        </p:txBody>
      </p:sp>
    </p:spTree>
    <p:extLst>
      <p:ext uri="{BB962C8B-B14F-4D97-AF65-F5344CB8AC3E}">
        <p14:creationId xmlns:p14="http://schemas.microsoft.com/office/powerpoint/2010/main" val="154935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2536176"/>
            <a:ext cx="7532009" cy="40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Fetch</a:t>
            </a:r>
            <a:r>
              <a:rPr lang="pt-BR" dirty="0"/>
              <a:t> das linhas do </a:t>
            </a:r>
            <a:r>
              <a:rPr lang="pt-BR" dirty="0" err="1"/>
              <a:t>ref</a:t>
            </a:r>
            <a:r>
              <a:rPr lang="pt-BR" dirty="0"/>
              <a:t>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linhas são recuperadas uma por vez;</a:t>
            </a:r>
          </a:p>
          <a:p>
            <a:r>
              <a:rPr lang="pt-BR" dirty="0"/>
              <a:t>Exige compatibilidade entre as variáveis do INTO e os campos do cursor;</a:t>
            </a:r>
          </a:p>
          <a:p>
            <a:r>
              <a:rPr lang="pt-BR" dirty="0"/>
              <a:t>Também é verificado o número de campos e variáveis;</a:t>
            </a:r>
          </a:p>
          <a:p>
            <a:r>
              <a:rPr lang="pt-BR" dirty="0"/>
              <a:t>Em caso de erro de tipos, a compilador detecta para os tipos fortes e para os tipos fracos em tempo de execução;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1" y="5293875"/>
            <a:ext cx="6418648" cy="15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Fechando o </a:t>
            </a:r>
            <a:r>
              <a:rPr lang="pt-BR" dirty="0" err="1"/>
              <a:t>ref</a:t>
            </a:r>
            <a:r>
              <a:rPr lang="pt-BR" dirty="0"/>
              <a:t>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fechar o cursor;</a:t>
            </a:r>
          </a:p>
          <a:p>
            <a:r>
              <a:rPr lang="pt-BR" dirty="0"/>
              <a:t>Os dados ficam inacessíveis;</a:t>
            </a:r>
          </a:p>
          <a:p>
            <a:r>
              <a:rPr lang="pt-BR" dirty="0"/>
              <a:t>Tentativa de acesso gera </a:t>
            </a:r>
            <a:r>
              <a:rPr lang="pt-BR" dirty="0" err="1"/>
              <a:t>exception</a:t>
            </a:r>
            <a:r>
              <a:rPr lang="pt-BR" dirty="0"/>
              <a:t> (</a:t>
            </a:r>
            <a:r>
              <a:rPr lang="pt-BR" dirty="0" err="1"/>
              <a:t>invalid</a:t>
            </a:r>
            <a:r>
              <a:rPr lang="pt-BR" dirty="0"/>
              <a:t> cursor);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4599937"/>
            <a:ext cx="4750525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cursor como variável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muito úteis para trocar dados entre o servidor e as aplicações clientes;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84" y="3346784"/>
            <a:ext cx="7035128" cy="25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6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Lembrar de não fechar o cursor;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63" y="2941593"/>
            <a:ext cx="8630724" cy="35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SYS_REFCURSOR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é o modo fraco de declarar </a:t>
            </a:r>
            <a:r>
              <a:rPr lang="pt-BR" dirty="0" err="1"/>
              <a:t>ref</a:t>
            </a:r>
            <a:r>
              <a:rPr lang="pt-BR" dirty="0"/>
              <a:t> cursor;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2714072"/>
            <a:ext cx="7011511" cy="41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para uso de </a:t>
            </a:r>
            <a:r>
              <a:rPr lang="pt-BR" dirty="0" err="1"/>
              <a:t>ref</a:t>
            </a:r>
            <a:r>
              <a:rPr lang="pt-BR" dirty="0"/>
              <a:t>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Não utilizar como parâmetros em rotinas remotas;</a:t>
            </a:r>
          </a:p>
          <a:p>
            <a:r>
              <a:rPr lang="pt-BR" dirty="0"/>
              <a:t>Não utilizar operador de comparação com cursor;</a:t>
            </a:r>
          </a:p>
          <a:p>
            <a:r>
              <a:rPr lang="pt-BR" dirty="0"/>
              <a:t>Não pode atribuir NULL para um cursor;</a:t>
            </a:r>
          </a:p>
          <a:p>
            <a:r>
              <a:rPr lang="pt-BR" dirty="0"/>
              <a:t>Não utilizar em CREATE TABLE ou  CREATE VIEW;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7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Cursores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617955" cy="41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4438" y="1399082"/>
            <a:ext cx="8915400" cy="3777622"/>
          </a:xfrm>
        </p:spPr>
        <p:txBody>
          <a:bodyPr>
            <a:noAutofit/>
          </a:bodyPr>
          <a:lstStyle/>
          <a:p>
            <a:r>
              <a:rPr lang="pt-BR" sz="2400" dirty="0"/>
              <a:t>Criar uma </a:t>
            </a:r>
            <a:r>
              <a:rPr lang="pt-BR" sz="2400" dirty="0" err="1"/>
              <a:t>package</a:t>
            </a:r>
            <a:r>
              <a:rPr lang="pt-BR" sz="2400" dirty="0"/>
              <a:t> com duas procedures cuja finalidade seja semelhante a vista na teoria;</a:t>
            </a:r>
          </a:p>
          <a:p>
            <a:r>
              <a:rPr lang="pt-BR" sz="2400" dirty="0"/>
              <a:t>A primeira procedure irá buscar os dados dos empregados e retorná-los com um acréscimo no salário de 10%;</a:t>
            </a:r>
          </a:p>
          <a:p>
            <a:r>
              <a:rPr lang="pt-BR" sz="2400" dirty="0"/>
              <a:t>Neste retorno também deverá estar o nome do departamento de cada funcionário;</a:t>
            </a:r>
          </a:p>
          <a:p>
            <a:r>
              <a:rPr lang="pt-BR" sz="2400" dirty="0"/>
              <a:t>A segunda procedure será responsável por executar a chamada da primeira procedure e imprimir na tela os dados dos empregados obtidos na primeira procedure;</a:t>
            </a:r>
          </a:p>
          <a:p>
            <a:r>
              <a:rPr lang="pt-BR" sz="2400" dirty="0"/>
              <a:t>O uso de cursores </a:t>
            </a:r>
            <a:r>
              <a:rPr lang="pt-BR" sz="2400" dirty="0" err="1"/>
              <a:t>ref</a:t>
            </a:r>
            <a:r>
              <a:rPr lang="pt-BR" sz="2400" dirty="0"/>
              <a:t> cursor é mandatório seguindo os exemplos visto em aula;</a:t>
            </a:r>
          </a:p>
        </p:txBody>
      </p:sp>
    </p:spTree>
    <p:extLst>
      <p:ext uri="{BB962C8B-B14F-4D97-AF65-F5344CB8AC3E}">
        <p14:creationId xmlns:p14="http://schemas.microsoft.com/office/powerpoint/2010/main" val="35544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cursores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Sempre que possível procure utilizar cursores com parâmetros;</a:t>
            </a:r>
          </a:p>
          <a:p>
            <a:pPr lvl="1"/>
            <a:r>
              <a:rPr lang="pt-BR" dirty="0"/>
              <a:t>Ganha com flexibilidade;</a:t>
            </a:r>
          </a:p>
          <a:p>
            <a:pPr lvl="1"/>
            <a:r>
              <a:rPr lang="pt-BR" dirty="0"/>
              <a:t>Evita problema de escopo de variável;</a:t>
            </a:r>
          </a:p>
          <a:p>
            <a:r>
              <a:rPr lang="pt-BR" dirty="0"/>
              <a:t>Referenciar os atributos dos cursores implícitos logo após o comando SQL;</a:t>
            </a:r>
          </a:p>
          <a:p>
            <a:pPr lvl="1"/>
            <a:r>
              <a:rPr lang="pt-BR" dirty="0"/>
              <a:t>SQL%ROWCOUNT</a:t>
            </a:r>
          </a:p>
          <a:p>
            <a:r>
              <a:rPr lang="pt-BR" dirty="0"/>
              <a:t>Fechar o cursor tão logo não seja mais necessário</a:t>
            </a:r>
          </a:p>
          <a:p>
            <a:r>
              <a:rPr lang="pt-BR" dirty="0"/>
              <a:t>Atribuir alias para as colunas de modo a utilizá-los nos registros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1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D24C-DC2F-4B39-BA02-D95E9848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901E-05E2-493B-9E22-2ABB9756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Procedure A </a:t>
            </a:r>
            <a:r>
              <a:rPr lang="en-US" dirty="0" err="1"/>
              <a:t>chama</a:t>
            </a:r>
            <a:r>
              <a:rPr lang="en-US" dirty="0"/>
              <a:t> Procedure B</a:t>
            </a:r>
          </a:p>
          <a:p>
            <a:r>
              <a:rPr lang="en-US" dirty="0"/>
              <a:t>Procedure B </a:t>
            </a:r>
            <a:r>
              <a:rPr lang="en-US" dirty="0" err="1"/>
              <a:t>obtém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empregados</a:t>
            </a:r>
            <a:r>
              <a:rPr lang="en-US" dirty="0"/>
              <a:t> via cursor ref</a:t>
            </a:r>
          </a:p>
          <a:p>
            <a:r>
              <a:rPr lang="en-US" dirty="0"/>
              <a:t>Procedure B </a:t>
            </a:r>
            <a:r>
              <a:rPr lang="en-US" dirty="0" err="1"/>
              <a:t>retorna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para Procedure A</a:t>
            </a:r>
          </a:p>
          <a:p>
            <a:r>
              <a:rPr lang="en-US" dirty="0"/>
              <a:t>Procedure A </a:t>
            </a:r>
            <a:r>
              <a:rPr lang="en-US" dirty="0" err="1"/>
              <a:t>passa</a:t>
            </a:r>
            <a:r>
              <a:rPr lang="en-US" dirty="0"/>
              <a:t> pela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retornados</a:t>
            </a:r>
            <a:r>
              <a:rPr lang="en-US" dirty="0"/>
              <a:t> </a:t>
            </a:r>
            <a:r>
              <a:rPr lang="en-US" dirty="0" err="1"/>
              <a:t>imprimindo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</a:t>
            </a:r>
          </a:p>
          <a:p>
            <a:r>
              <a:rPr lang="en-US" dirty="0"/>
              <a:t>Procedure A </a:t>
            </a:r>
            <a:r>
              <a:rPr lang="en-US" dirty="0" err="1"/>
              <a:t>finaliza</a:t>
            </a:r>
          </a:p>
        </p:txBody>
      </p:sp>
    </p:spTree>
    <p:extLst>
      <p:ext uri="{BB962C8B-B14F-4D97-AF65-F5344CB8AC3E}">
        <p14:creationId xmlns:p14="http://schemas.microsoft.com/office/powerpoint/2010/main" val="361857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com </a:t>
            </a:r>
            <a:r>
              <a:rPr lang="pt-BR" dirty="0" err="1"/>
              <a:t>records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39113" y="1318230"/>
            <a:ext cx="8915400" cy="3358702"/>
          </a:xfrm>
        </p:spPr>
        <p:txBody>
          <a:bodyPr/>
          <a:lstStyle/>
          <a:p>
            <a:r>
              <a:rPr lang="pt-BR" dirty="0"/>
              <a:t>Utilize registros para receber os dados do cursor;</a:t>
            </a:r>
          </a:p>
          <a:p>
            <a:r>
              <a:rPr lang="pt-BR" dirty="0"/>
              <a:t>Mantém a compatibilidade do código com futuras modificações;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6" y="3423645"/>
            <a:ext cx="6656565" cy="34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</a:t>
            </a:r>
            <a:r>
              <a:rPr lang="pt-BR" dirty="0" err="1"/>
              <a:t>Variable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Aponta para a linha corrente de um </a:t>
            </a:r>
            <a:r>
              <a:rPr lang="pt-BR" dirty="0" err="1"/>
              <a:t>result</a:t>
            </a:r>
            <a:r>
              <a:rPr lang="pt-BR" dirty="0"/>
              <a:t> set;</a:t>
            </a:r>
          </a:p>
          <a:p>
            <a:r>
              <a:rPr lang="pt-BR" dirty="0"/>
              <a:t>Funciona como ponteiro em C;</a:t>
            </a:r>
          </a:p>
          <a:p>
            <a:r>
              <a:rPr lang="pt-BR" dirty="0"/>
              <a:t>Declarado por meio da cláusula REF CURSOR</a:t>
            </a:r>
          </a:p>
          <a:p>
            <a:r>
              <a:rPr lang="pt-BR" dirty="0"/>
              <a:t>Utilizado para tornar dinâmico o conteúdo e a finalidade do cursor</a:t>
            </a:r>
          </a:p>
          <a:p>
            <a:r>
              <a:rPr lang="pt-BR" dirty="0"/>
              <a:t>Permite compartilhar os dados do cursor com o ponto de chamada</a:t>
            </a:r>
          </a:p>
          <a:p>
            <a:r>
              <a:rPr lang="pt-BR" dirty="0" err="1"/>
              <a:t>Tipagem</a:t>
            </a:r>
            <a:r>
              <a:rPr lang="pt-BR" dirty="0"/>
              <a:t> forte: TYPE NOME IS REF CURSOR RETURN </a:t>
            </a:r>
            <a:r>
              <a:rPr lang="pt-BR" dirty="0" err="1"/>
              <a:t>tabela%ROWTYPE</a:t>
            </a:r>
            <a:r>
              <a:rPr lang="pt-BR" dirty="0"/>
              <a:t>;</a:t>
            </a:r>
          </a:p>
          <a:p>
            <a:r>
              <a:rPr lang="pt-BR" dirty="0" err="1"/>
              <a:t>Tiapgem</a:t>
            </a:r>
            <a:r>
              <a:rPr lang="pt-BR" dirty="0"/>
              <a:t> fraca: TYPE NOME IS REF CURSOR;</a:t>
            </a:r>
          </a:p>
        </p:txBody>
      </p:sp>
    </p:spTree>
    <p:extLst>
      <p:ext uri="{BB962C8B-B14F-4D97-AF65-F5344CB8AC3E}">
        <p14:creationId xmlns:p14="http://schemas.microsoft.com/office/powerpoint/2010/main" val="25815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Ref</a:t>
            </a:r>
            <a:r>
              <a:rPr lang="pt-BR" dirty="0"/>
              <a:t>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Como em qualquer cursor, o Oracle reserva uma área de memória para os dados a serem retornados;</a:t>
            </a:r>
          </a:p>
          <a:p>
            <a:r>
              <a:rPr lang="pt-BR" dirty="0"/>
              <a:t>Essa área de memória recebe um nome, que é o nome do cursor;</a:t>
            </a:r>
          </a:p>
          <a:p>
            <a:r>
              <a:rPr lang="pt-BR" dirty="0"/>
              <a:t>No entanto, um cursor comum irá sempre apontar para uma mesma área de dados;</a:t>
            </a:r>
          </a:p>
          <a:p>
            <a:r>
              <a:rPr lang="pt-BR" dirty="0"/>
              <a:t>Já o REF CURSOR permite que essa área seja dinâmica e variável, pois o mesmo identificador pode ser associado a diferentes comandos em tempo de execução;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99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Forte ou Fraca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3" y="1982722"/>
            <a:ext cx="8159298" cy="39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é Forte;</a:t>
            </a:r>
          </a:p>
          <a:p>
            <a:r>
              <a:rPr lang="pt-BR" dirty="0"/>
              <a:t>A segunda é Fraca;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56" y="4379093"/>
            <a:ext cx="9450317" cy="15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define o tipo</a:t>
            </a:r>
          </a:p>
          <a:p>
            <a:r>
              <a:rPr lang="pt-BR" dirty="0"/>
              <a:t>Em seguida declara-se a variável a partir do tipo;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9" y="4274347"/>
            <a:ext cx="5439532" cy="16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declaração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442326"/>
            <a:ext cx="9373978" cy="52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883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1698</TotalTime>
  <Words>565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Cacho</vt:lpstr>
      <vt:lpstr>FATEC PROG AVANC</vt:lpstr>
      <vt:lpstr>Trabalhando com cursores</vt:lpstr>
      <vt:lpstr>Cursor com records</vt:lpstr>
      <vt:lpstr>Cursor Variable</vt:lpstr>
      <vt:lpstr>Utilizando Ref Cursor</vt:lpstr>
      <vt:lpstr>Declaração Forte ou Fraca</vt:lpstr>
      <vt:lpstr>Exemplo</vt:lpstr>
      <vt:lpstr>Declaração</vt:lpstr>
      <vt:lpstr>Tipos de declaração </vt:lpstr>
      <vt:lpstr>Abrindo o ref cursor</vt:lpstr>
      <vt:lpstr>Exemplo </vt:lpstr>
      <vt:lpstr>Fetch das linhas do ref cursor</vt:lpstr>
      <vt:lpstr>Fechando o ref cursor</vt:lpstr>
      <vt:lpstr>Passando cursor como variável</vt:lpstr>
      <vt:lpstr>Continuação</vt:lpstr>
      <vt:lpstr>Utilizando SYS_REFCURSOR</vt:lpstr>
      <vt:lpstr>Regras para uso de ref cursor</vt:lpstr>
      <vt:lpstr>Comparação entre Cursores</vt:lpstr>
      <vt:lpstr>Laboratório </vt:lpstr>
      <vt:lpstr>Algoritmo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&amp; FITEC ORACLE PLSQL</dc:title>
  <dc:creator>calgarcia@gmail.com</dc:creator>
  <cp:lastModifiedBy>Aluno</cp:lastModifiedBy>
  <cp:revision>152</cp:revision>
  <dcterms:created xsi:type="dcterms:W3CDTF">2015-07-20T16:44:03Z</dcterms:created>
  <dcterms:modified xsi:type="dcterms:W3CDTF">2020-06-04T23:35:05Z</dcterms:modified>
</cp:coreProperties>
</file>