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8" r:id="rId10"/>
    <p:sldId id="267" r:id="rId11"/>
    <p:sldId id="269" r:id="rId12"/>
    <p:sldId id="266" r:id="rId13"/>
    <p:sldId id="265" r:id="rId14"/>
    <p:sldId id="270" r:id="rId15"/>
    <p:sldId id="274" r:id="rId16"/>
    <p:sldId id="275" r:id="rId17"/>
    <p:sldId id="276" r:id="rId18"/>
    <p:sldId id="279" r:id="rId19"/>
    <p:sldId id="280" r:id="rId20"/>
    <p:sldId id="281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629C"/>
    <a:srgbClr val="C6DD71"/>
    <a:srgbClr val="282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EB2C-D20D-41C7-880A-BFCAB64BA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35BA1-9363-413B-9A2B-A137060CE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18F4F-9B73-44C6-A377-FE03F7C1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628D-BC99-46B8-888C-67AF5A27E53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6FB73-2895-4A2F-B0CD-CCEC7E24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F69F2-6010-4FEF-B5FE-E92BC7C3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9361-8DCF-4E53-89F1-D1D76B0E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4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FAD7-AF08-4785-9F67-A188E25C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7DC52-6907-44F9-AADB-AF619B485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1A57-9F35-4EF4-A584-A3197F39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628D-BC99-46B8-888C-67AF5A27E53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DCF32-4868-467B-A7FB-6D1DA9C9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25169-85F8-4A6E-A745-10280E8F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9361-8DCF-4E53-89F1-D1D76B0E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3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7A59D-B38A-4F27-A6B2-62050F2C6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1C18D-7B28-4683-B6A4-52B4750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D3E0E-E28A-433D-834E-CB6010FF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628D-BC99-46B8-888C-67AF5A27E53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94D1-93C5-4C00-B04F-E6ADFBA3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92429-9338-49CE-BF6C-370BD5B2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9361-8DCF-4E53-89F1-D1D76B0E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60B9-4711-45C9-9F0F-F8FEAC5E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112A-9247-404B-A50E-3994598F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5C62E-AFB7-4AD5-B9F0-65F96CD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628D-BC99-46B8-888C-67AF5A27E53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B6263-B610-44A9-851B-5C1D36BA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2F04-3ED3-4284-BE2E-B6B03947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9361-8DCF-4E53-89F1-D1D76B0E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0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92C9-4521-4BFE-91D7-B868D667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56E15-9733-4127-9DEA-0E25BD002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AC520-3B39-411D-87D4-196DE05D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628D-BC99-46B8-888C-67AF5A27E53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5DDD-BAAF-4EBD-B35C-4F61E07D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81540-5F65-4FF5-A67C-7EE5F7EA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9361-8DCF-4E53-89F1-D1D76B0E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1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62CA-2FA9-402C-B950-16E28D24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F638-575A-4EEF-BD2E-8623988C9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45066-C90D-4F23-939D-2661A844A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0CA34-6016-4186-AE6A-68E0D3C5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628D-BC99-46B8-888C-67AF5A27E53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D1BFA-2C3D-43D8-AF2A-DCA4AC50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60D61-962B-49A5-80C0-EE1299AE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9361-8DCF-4E53-89F1-D1D76B0E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9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6578-A781-415E-9F52-35A58FC2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17707-3564-4330-AEEE-CFE004D78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A4091-9AEA-44E5-A572-0878913DC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C0DF2-37BB-49AB-B04D-4B398DA44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AD73E-E43A-4C61-9F14-661A778D6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2C6F0-7F82-4C98-BAC4-20E197A5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628D-BC99-46B8-888C-67AF5A27E53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CB711-19DA-4BFE-B43F-384040B6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B8B58-DDAC-4C2A-9E11-04EEBBE3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9361-8DCF-4E53-89F1-D1D76B0E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29C5-05CC-44CD-BEDA-AC37BF33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EE1E9-6D13-421F-90D4-6BDE3143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628D-BC99-46B8-888C-67AF5A27E53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81B48-D78C-4453-9A1A-9B9B11D2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87AD-054B-4014-B45E-7E00934E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9361-8DCF-4E53-89F1-D1D76B0E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5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63666-21DD-42CC-973F-5C7AF1D0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628D-BC99-46B8-888C-67AF5A27E53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FB7348-DCA8-4F89-BC6A-A5A10C6E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53D97-B84E-4528-B0F7-8FFC5C43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9361-8DCF-4E53-89F1-D1D76B0E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3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65CE-D9E3-4D57-BF11-AC925046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8C71-65F3-4963-B53C-16EE8991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CF27E-A5E3-4DC7-8807-6EFAF230D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0854C-47F9-4F10-ACCC-AA63A857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628D-BC99-46B8-888C-67AF5A27E53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D8D82-E693-466E-B258-A076AD30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EFF2E-8166-4A67-BB7A-F14EFD65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9361-8DCF-4E53-89F1-D1D76B0E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6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9C1C-6D01-42B1-96FD-D0DADAB2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21088-BF35-4784-9D31-68BAEE363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0EA6A-0D40-40A9-9852-62575294D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7B931-DE0D-46C4-A30F-AEA27077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628D-BC99-46B8-888C-67AF5A27E53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E971A-B706-40AE-8D95-E3C733A4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8079C-1C7F-429F-B4D7-383ACA61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9361-8DCF-4E53-89F1-D1D76B0E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1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5EFBD-356A-41FA-B61B-18E5EB5B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6DFF8-6193-4EC9-A30D-EB07ED7CE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DC493-C48A-429C-88AF-CE72AA943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B628D-BC99-46B8-888C-67AF5A27E53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8E600-5A4C-4661-BFB8-56A486F4E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AE78-352F-46BC-AEFC-BC9724875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9361-8DCF-4E53-89F1-D1D76B0E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4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n-lopes/librarySQ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45F7-C34A-47F1-8088-947ABA710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6DD71"/>
                </a:solidFill>
                <a:latin typeface="Bahnschrift" panose="020B0502040204020203" pitchFamily="34" charset="0"/>
              </a:rPr>
              <a:t>PROJETO DE PROGRAMAÇÃO DE BANCO DE DADOS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2B631-55BE-4819-B3FD-9B0C2960F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7453"/>
            <a:ext cx="9144000" cy="144826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Leonardo Lopes Nunes</a:t>
            </a:r>
          </a:p>
          <a:p>
            <a:r>
              <a:rPr lang="en-US" dirty="0">
                <a:solidFill>
                  <a:schemeClr val="bg1"/>
                </a:solidFill>
              </a:rPr>
              <a:t>Lucas José Povinske</a:t>
            </a:r>
          </a:p>
          <a:p>
            <a:r>
              <a:rPr lang="en-US" dirty="0">
                <a:solidFill>
                  <a:schemeClr val="bg1"/>
                </a:solidFill>
              </a:rPr>
              <a:t>Rafael Patricio</a:t>
            </a:r>
          </a:p>
        </p:txBody>
      </p:sp>
    </p:spTree>
    <p:extLst>
      <p:ext uri="{BB962C8B-B14F-4D97-AF65-F5344CB8AC3E}">
        <p14:creationId xmlns:p14="http://schemas.microsoft.com/office/powerpoint/2010/main" val="75567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230D-5434-41DC-B2B3-D4137C9A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br>
              <a:rPr lang="en-US" dirty="0"/>
            </a:br>
            <a:br>
              <a:rPr lang="en-US" sz="4400" dirty="0"/>
            </a:br>
            <a:endParaRPr lang="en-US" sz="4400" dirty="0"/>
          </a:p>
          <a:p>
            <a:pPr marL="0" indent="0" algn="ctr">
              <a:buNone/>
            </a:pP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E1FDC6-B05D-4ACC-9857-6AC988A1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55" y="217643"/>
            <a:ext cx="8399689" cy="6422713"/>
          </a:xfrm>
          <a:prstGeom prst="rect">
            <a:avLst/>
          </a:prstGeom>
          <a:solidFill>
            <a:srgbClr val="C6DD71"/>
          </a:solidFill>
        </p:spPr>
      </p:pic>
    </p:spTree>
    <p:extLst>
      <p:ext uri="{BB962C8B-B14F-4D97-AF65-F5344CB8AC3E}">
        <p14:creationId xmlns:p14="http://schemas.microsoft.com/office/powerpoint/2010/main" val="374779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230D-5434-41DC-B2B3-D4137C9A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br>
              <a:rPr lang="en-US" dirty="0">
                <a:solidFill>
                  <a:srgbClr val="BB629C"/>
                </a:solidFill>
              </a:rPr>
            </a:br>
            <a:br>
              <a:rPr lang="en-US" sz="4400" dirty="0">
                <a:solidFill>
                  <a:srgbClr val="BB629C"/>
                </a:solidFill>
              </a:rPr>
            </a:br>
            <a:r>
              <a:rPr lang="en-US" sz="6600" dirty="0">
                <a:solidFill>
                  <a:srgbClr val="BB629C"/>
                </a:solidFill>
              </a:rPr>
              <a:t>TRIGGER</a:t>
            </a:r>
            <a:endParaRPr lang="en-US" sz="4400" dirty="0">
              <a:solidFill>
                <a:srgbClr val="BB629C"/>
              </a:solidFill>
            </a:endParaRPr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6361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230D-5434-41DC-B2B3-D4137C9A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br>
              <a:rPr lang="en-US" dirty="0"/>
            </a:br>
            <a:br>
              <a:rPr lang="en-US" sz="4400" dirty="0"/>
            </a:br>
            <a:endParaRPr lang="en-US" sz="4400" dirty="0"/>
          </a:p>
          <a:p>
            <a:pPr marL="0" indent="0" algn="ctr">
              <a:buNone/>
            </a:pP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8FB879-BE17-4AA2-AA5E-5AD2226BF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3312"/>
            <a:ext cx="10668990" cy="4771376"/>
          </a:xfrm>
          <a:prstGeom prst="rect">
            <a:avLst/>
          </a:prstGeom>
          <a:solidFill>
            <a:srgbClr val="282A36"/>
          </a:solidFill>
        </p:spPr>
      </p:pic>
    </p:spTree>
    <p:extLst>
      <p:ext uri="{BB962C8B-B14F-4D97-AF65-F5344CB8AC3E}">
        <p14:creationId xmlns:p14="http://schemas.microsoft.com/office/powerpoint/2010/main" val="185314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230D-5434-41DC-B2B3-D4137C9A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br>
              <a:rPr lang="en-US" dirty="0"/>
            </a:br>
            <a:br>
              <a:rPr lang="en-US" sz="4400" dirty="0"/>
            </a:br>
            <a:endParaRPr lang="en-US" sz="4400" dirty="0"/>
          </a:p>
          <a:p>
            <a:pPr marL="0" indent="0" algn="ctr">
              <a:buNone/>
            </a:pP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2A5CFE-D228-49C5-BFBE-D2B3A2EAF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54" y="205987"/>
            <a:ext cx="9954491" cy="644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98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230D-5434-41DC-B2B3-D4137C9A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br>
              <a:rPr lang="en-US" dirty="0">
                <a:solidFill>
                  <a:srgbClr val="BB629C"/>
                </a:solidFill>
              </a:rPr>
            </a:br>
            <a:br>
              <a:rPr lang="en-US" sz="4400" dirty="0">
                <a:solidFill>
                  <a:srgbClr val="BB629C"/>
                </a:solidFill>
              </a:rPr>
            </a:br>
            <a:r>
              <a:rPr lang="en-US" sz="6600" dirty="0">
                <a:solidFill>
                  <a:srgbClr val="BB629C"/>
                </a:solidFill>
              </a:rPr>
              <a:t>SELECTS</a:t>
            </a:r>
            <a:endParaRPr lang="en-US" sz="4400" dirty="0">
              <a:solidFill>
                <a:srgbClr val="BB629C"/>
              </a:solidFill>
            </a:endParaRPr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98061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230D-5434-41DC-B2B3-D4137C9AD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825"/>
            <a:ext cx="10515600" cy="108086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br>
              <a:rPr lang="en-US" dirty="0">
                <a:solidFill>
                  <a:srgbClr val="BB629C"/>
                </a:solidFill>
              </a:rPr>
            </a:br>
            <a:br>
              <a:rPr lang="en-US" sz="4400" dirty="0">
                <a:solidFill>
                  <a:srgbClr val="BB629C"/>
                </a:solidFill>
              </a:rPr>
            </a:br>
            <a:r>
              <a:rPr lang="en-US" sz="6600" dirty="0">
                <a:solidFill>
                  <a:srgbClr val="BB629C"/>
                </a:solidFill>
              </a:rPr>
              <a:t>SELECTS</a:t>
            </a:r>
            <a:endParaRPr lang="en-US" sz="4400" dirty="0">
              <a:solidFill>
                <a:srgbClr val="BB629C"/>
              </a:solidFill>
            </a:endParaRPr>
          </a:p>
          <a:p>
            <a:pPr marL="0" indent="0" algn="ctr">
              <a:buNone/>
            </a:pP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5A6F1B-BBC4-4506-B06A-7B4AC555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2" y="1942418"/>
            <a:ext cx="11638196" cy="1486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29A53-644A-4624-ADC3-0CFDBFE86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81" y="3907291"/>
            <a:ext cx="3608437" cy="10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230D-5434-41DC-B2B3-D4137C9AD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825"/>
            <a:ext cx="10515600" cy="108086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br>
              <a:rPr lang="en-US" dirty="0">
                <a:solidFill>
                  <a:srgbClr val="BB629C"/>
                </a:solidFill>
              </a:rPr>
            </a:br>
            <a:br>
              <a:rPr lang="en-US" sz="4400" dirty="0">
                <a:solidFill>
                  <a:srgbClr val="BB629C"/>
                </a:solidFill>
              </a:rPr>
            </a:br>
            <a:r>
              <a:rPr lang="en-US" sz="6600" dirty="0">
                <a:solidFill>
                  <a:srgbClr val="BB629C"/>
                </a:solidFill>
              </a:rPr>
              <a:t>SELECTS</a:t>
            </a:r>
            <a:endParaRPr lang="en-US" sz="4400" dirty="0">
              <a:solidFill>
                <a:srgbClr val="BB629C"/>
              </a:solidFill>
            </a:endParaRPr>
          </a:p>
          <a:p>
            <a:pPr marL="0" indent="0" algn="ctr">
              <a:buNone/>
            </a:pP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9DF26-66B7-4770-867B-89CA8FFC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10" y="1458686"/>
            <a:ext cx="8383980" cy="163694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44AC0A-1E43-4AFF-A51B-32788771B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14" y="3762375"/>
            <a:ext cx="6952572" cy="12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60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230D-5434-41DC-B2B3-D4137C9AD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825"/>
            <a:ext cx="10515600" cy="108086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br>
              <a:rPr lang="en-US" dirty="0">
                <a:solidFill>
                  <a:srgbClr val="BB629C"/>
                </a:solidFill>
              </a:rPr>
            </a:br>
            <a:br>
              <a:rPr lang="en-US" sz="4400" dirty="0">
                <a:solidFill>
                  <a:srgbClr val="BB629C"/>
                </a:solidFill>
              </a:rPr>
            </a:br>
            <a:r>
              <a:rPr lang="en-US" sz="6600" dirty="0">
                <a:solidFill>
                  <a:srgbClr val="BB629C"/>
                </a:solidFill>
              </a:rPr>
              <a:t>SELECTS</a:t>
            </a:r>
            <a:endParaRPr lang="en-US" sz="4400" dirty="0">
              <a:solidFill>
                <a:srgbClr val="BB629C"/>
              </a:solidFill>
            </a:endParaRPr>
          </a:p>
          <a:p>
            <a:pPr marL="0" indent="0" algn="ctr">
              <a:buNone/>
            </a:pP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6EA07-A893-4AC4-96B0-1C0CB55FE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07" y="1621972"/>
            <a:ext cx="10331786" cy="1807028"/>
          </a:xfrm>
          <a:prstGeom prst="rect">
            <a:avLst/>
          </a:prstGeom>
        </p:spPr>
      </p:pic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D9DD2ECE-114B-49AD-BB4A-AF7A6C2EF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386" y="3592286"/>
            <a:ext cx="4167228" cy="24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0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230D-5434-41DC-B2B3-D4137C9AD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825"/>
            <a:ext cx="10515600" cy="108086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br>
              <a:rPr lang="en-US" dirty="0">
                <a:solidFill>
                  <a:srgbClr val="BB629C"/>
                </a:solidFill>
              </a:rPr>
            </a:br>
            <a:br>
              <a:rPr lang="en-US" sz="4400" dirty="0">
                <a:solidFill>
                  <a:srgbClr val="BB629C"/>
                </a:solidFill>
              </a:rPr>
            </a:br>
            <a:r>
              <a:rPr lang="en-US" sz="6600" dirty="0">
                <a:solidFill>
                  <a:srgbClr val="BB629C"/>
                </a:solidFill>
              </a:rPr>
              <a:t>SELECTS</a:t>
            </a:r>
            <a:endParaRPr lang="en-US" sz="4400" dirty="0">
              <a:solidFill>
                <a:srgbClr val="BB629C"/>
              </a:solidFill>
            </a:endParaRPr>
          </a:p>
          <a:p>
            <a:pPr marL="0" indent="0" algn="ctr">
              <a:buNone/>
            </a:pP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B90BA-01A4-42E5-AF94-E2CB90E55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1972"/>
            <a:ext cx="10940140" cy="2188028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BFEE1F3-61AE-471C-94BE-6A9062726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62" y="3799114"/>
            <a:ext cx="34194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73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230D-5434-41DC-B2B3-D4137C9AD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825"/>
            <a:ext cx="10515600" cy="108086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br>
              <a:rPr lang="en-US" dirty="0">
                <a:solidFill>
                  <a:srgbClr val="BB629C"/>
                </a:solidFill>
              </a:rPr>
            </a:br>
            <a:br>
              <a:rPr lang="en-US" sz="4400" dirty="0">
                <a:solidFill>
                  <a:srgbClr val="BB629C"/>
                </a:solidFill>
              </a:rPr>
            </a:br>
            <a:r>
              <a:rPr lang="en-US" sz="6600" dirty="0">
                <a:solidFill>
                  <a:srgbClr val="BB629C"/>
                </a:solidFill>
              </a:rPr>
              <a:t>SELECTS</a:t>
            </a:r>
            <a:endParaRPr lang="en-US" sz="4400" dirty="0">
              <a:solidFill>
                <a:srgbClr val="BB629C"/>
              </a:solidFill>
            </a:endParaRPr>
          </a:p>
          <a:p>
            <a:pPr marL="0" indent="0" algn="ctr">
              <a:buNone/>
            </a:pP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B30E41-B5F7-4BDA-B26E-CFEC8DF1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341" y="1468211"/>
            <a:ext cx="9421315" cy="233090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CAA045-0172-412D-B462-C67C1E0F1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676" y="4058329"/>
            <a:ext cx="4132648" cy="189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0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6475-F753-46E8-B7EE-69443414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BB629C"/>
                </a:solidFill>
                <a:latin typeface="Bahnschrift" panose="020B0502040204020203" pitchFamily="34" charset="0"/>
              </a:rPr>
              <a:t>A LIVRARIA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357F-8FBE-4463-8792-2A88C8143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C6DD71"/>
                </a:solidFill>
              </a:rPr>
              <a:t>Lucas era alguém fascinado por livros, tanto que um dia decidiu abrir sua própria livraria. Para isso ele criou um sistema online em que são cadastrados: </a:t>
            </a:r>
            <a:r>
              <a:rPr lang="pt-BR" i="1" dirty="0">
                <a:solidFill>
                  <a:srgbClr val="C6DD71"/>
                </a:solidFill>
              </a:rPr>
              <a:t>o gênero, número de edição, gênero, ano de edição, ISBN, nome, e editora </a:t>
            </a:r>
            <a:r>
              <a:rPr lang="pt-BR" dirty="0">
                <a:solidFill>
                  <a:srgbClr val="C6DD71"/>
                </a:solidFill>
              </a:rPr>
              <a:t>dos livros. Os livros possuem exemplares, que são cadastrados informando suas</a:t>
            </a:r>
            <a:r>
              <a:rPr lang="pt-BR" i="1" dirty="0">
                <a:solidFill>
                  <a:srgbClr val="C6DD71"/>
                </a:solidFill>
              </a:rPr>
              <a:t> páginas, acabamento, país e idioma</a:t>
            </a:r>
            <a:r>
              <a:rPr lang="pt-BR" dirty="0">
                <a:solidFill>
                  <a:srgbClr val="C6DD71"/>
                </a:solidFill>
              </a:rPr>
              <a:t>. Existe um fornecedor para os livros que são entregues a loja, e para eles é informado o seu </a:t>
            </a:r>
            <a:r>
              <a:rPr lang="pt-BR" i="1" dirty="0">
                <a:solidFill>
                  <a:srgbClr val="C6DD71"/>
                </a:solidFill>
              </a:rPr>
              <a:t>ID, nome, empresa, a quantidade de livros e o horário </a:t>
            </a:r>
            <a:r>
              <a:rPr lang="pt-BR" dirty="0">
                <a:solidFill>
                  <a:srgbClr val="C6DD71"/>
                </a:solidFill>
              </a:rPr>
              <a:t>para qual os livros foram enviados, para melhor catalogar o que há em estoque. Para cada autor que escreve o livro, o sistema possui seu </a:t>
            </a:r>
            <a:r>
              <a:rPr lang="pt-BR" i="1" dirty="0">
                <a:solidFill>
                  <a:srgbClr val="C6DD71"/>
                </a:solidFill>
              </a:rPr>
              <a:t>nome e nacionalidade</a:t>
            </a:r>
            <a:r>
              <a:rPr lang="pt-BR" dirty="0">
                <a:solidFill>
                  <a:srgbClr val="C6DD71"/>
                </a:solidFill>
              </a:rPr>
              <a:t>. </a:t>
            </a:r>
            <a:endParaRPr lang="en-US" dirty="0">
              <a:solidFill>
                <a:srgbClr val="C6DD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08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230D-5434-41DC-B2B3-D4137C9AD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825"/>
            <a:ext cx="10515600" cy="108086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br>
              <a:rPr lang="en-US" dirty="0">
                <a:solidFill>
                  <a:srgbClr val="BB629C"/>
                </a:solidFill>
              </a:rPr>
            </a:br>
            <a:br>
              <a:rPr lang="en-US" sz="4400" dirty="0">
                <a:solidFill>
                  <a:srgbClr val="BB629C"/>
                </a:solidFill>
              </a:rPr>
            </a:br>
            <a:r>
              <a:rPr lang="en-US" sz="6600" dirty="0">
                <a:solidFill>
                  <a:srgbClr val="BB629C"/>
                </a:solidFill>
              </a:rPr>
              <a:t>SELECTS</a:t>
            </a:r>
            <a:endParaRPr lang="en-US" sz="4400" dirty="0">
              <a:solidFill>
                <a:srgbClr val="BB629C"/>
              </a:solidFill>
            </a:endParaRPr>
          </a:p>
          <a:p>
            <a:pPr marL="0" indent="0" algn="ctr">
              <a:buNone/>
            </a:pP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15008-489A-489E-87EA-49D87F6EE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4" y="1674614"/>
            <a:ext cx="11375571" cy="1125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D79516-CE61-4570-960C-763ED18C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93" y="3762927"/>
            <a:ext cx="6187814" cy="112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14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230D-5434-41DC-B2B3-D4137C9A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br>
              <a:rPr lang="en-US" dirty="0"/>
            </a:br>
            <a:br>
              <a:rPr lang="en-US" sz="4400" dirty="0"/>
            </a:br>
            <a:r>
              <a:rPr lang="en-US" sz="4400" dirty="0">
                <a:solidFill>
                  <a:srgbClr val="BB629C"/>
                </a:solidFill>
              </a:rPr>
              <a:t>MUITO OBRIGADO PELA ATENÇÃO</a:t>
            </a:r>
            <a:br>
              <a:rPr lang="en-US" sz="4400" dirty="0">
                <a:solidFill>
                  <a:srgbClr val="BB629C"/>
                </a:solidFill>
              </a:rPr>
            </a:br>
            <a:br>
              <a:rPr lang="en-US" sz="4400" dirty="0">
                <a:solidFill>
                  <a:srgbClr val="BB629C"/>
                </a:solidFill>
              </a:rPr>
            </a:br>
            <a:r>
              <a:rPr lang="en-US" sz="4400" dirty="0">
                <a:solidFill>
                  <a:srgbClr val="C6DD71"/>
                </a:solidFill>
              </a:rPr>
              <a:t>OS SCRIPTS PODEM SER ENCONTRADOS EM:</a:t>
            </a:r>
            <a:br>
              <a:rPr lang="en-US" sz="4400" dirty="0">
                <a:solidFill>
                  <a:srgbClr val="C6DD71"/>
                </a:solidFill>
              </a:rPr>
            </a:br>
            <a:r>
              <a:rPr lang="en-US" sz="3200" dirty="0">
                <a:hlinkClick r:id="rId2"/>
              </a:rPr>
              <a:t>https://github.com/leon-lopes/librarySQL</a:t>
            </a:r>
            <a:endParaRPr lang="en-US" sz="4400" dirty="0">
              <a:solidFill>
                <a:srgbClr val="BB629C"/>
              </a:solidFill>
            </a:endParaRPr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8271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6475-F753-46E8-B7EE-69443414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BB629C"/>
                </a:solidFill>
                <a:latin typeface="Bahnschrift" panose="020B0502040204020203" pitchFamily="34" charset="0"/>
              </a:rPr>
              <a:t>A LIVRARIA</a:t>
            </a:r>
            <a:endParaRPr lang="en-US" dirty="0">
              <a:solidFill>
                <a:srgbClr val="BB629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357F-8FBE-4463-8792-2A88C8143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C6DD71"/>
                </a:solidFill>
              </a:rPr>
              <a:t>Para que a loja do Lucas fique mais organizada, ele mantém um histórico das vendas de cada livro, informando o </a:t>
            </a:r>
            <a:r>
              <a:rPr lang="pt-BR" i="1" dirty="0">
                <a:solidFill>
                  <a:srgbClr val="C6DD71"/>
                </a:solidFill>
              </a:rPr>
              <a:t>preço do livro </a:t>
            </a:r>
            <a:r>
              <a:rPr lang="pt-BR" dirty="0">
                <a:solidFill>
                  <a:srgbClr val="C6DD71"/>
                </a:solidFill>
              </a:rPr>
              <a:t>e </a:t>
            </a:r>
            <a:r>
              <a:rPr lang="pt-BR" i="1" dirty="0">
                <a:solidFill>
                  <a:srgbClr val="C6DD71"/>
                </a:solidFill>
              </a:rPr>
              <a:t>sua data/hora</a:t>
            </a:r>
            <a:r>
              <a:rPr lang="pt-BR" dirty="0">
                <a:solidFill>
                  <a:srgbClr val="C6DD71"/>
                </a:solidFill>
              </a:rPr>
              <a:t>. Para as pessoas que adentram a loja ou compram online, existe um cadastro de cliente se ela comprou algo, e também existe o cadastro dos funcionários da loja. Independente se forem clientes ou funcionários, é preciso do </a:t>
            </a:r>
            <a:r>
              <a:rPr lang="pt-BR" i="1" dirty="0">
                <a:solidFill>
                  <a:srgbClr val="C6DD71"/>
                </a:solidFill>
              </a:rPr>
              <a:t>CPF, nome </a:t>
            </a:r>
            <a:r>
              <a:rPr lang="pt-BR" dirty="0">
                <a:solidFill>
                  <a:srgbClr val="C6DD71"/>
                </a:solidFill>
              </a:rPr>
              <a:t>e, para contato posterior</a:t>
            </a:r>
            <a:r>
              <a:rPr lang="pt-BR" i="1" dirty="0">
                <a:solidFill>
                  <a:srgbClr val="C6DD71"/>
                </a:solidFill>
              </a:rPr>
              <a:t>, email e telefones.</a:t>
            </a:r>
            <a:r>
              <a:rPr lang="pt-BR" dirty="0">
                <a:solidFill>
                  <a:srgbClr val="C6DD71"/>
                </a:solidFill>
              </a:rPr>
              <a:t> Para os Funcionários em específico, é necessário cadastrar seu </a:t>
            </a:r>
            <a:r>
              <a:rPr lang="pt-BR" i="1" dirty="0">
                <a:solidFill>
                  <a:srgbClr val="C6DD71"/>
                </a:solidFill>
              </a:rPr>
              <a:t>cargo e RE</a:t>
            </a:r>
            <a:r>
              <a:rPr lang="pt-BR" dirty="0">
                <a:solidFill>
                  <a:srgbClr val="C6DD71"/>
                </a:solidFill>
              </a:rPr>
              <a:t>, e para os Clientes a </a:t>
            </a:r>
            <a:r>
              <a:rPr lang="pt-BR" i="1" dirty="0">
                <a:solidFill>
                  <a:srgbClr val="C6DD71"/>
                </a:solidFill>
              </a:rPr>
              <a:t>Cidade, Estado, Bairro e Rua</a:t>
            </a:r>
            <a:r>
              <a:rPr lang="pt-BR" dirty="0">
                <a:solidFill>
                  <a:srgbClr val="C6DD71"/>
                </a:solidFill>
              </a:rPr>
              <a:t> para a entrega de livros caso seja realizada a compra online.Para qualquer venda solicitada por um cliente, um funcionário a realiza marcando a </a:t>
            </a:r>
            <a:r>
              <a:rPr lang="pt-BR" i="1" dirty="0">
                <a:solidFill>
                  <a:srgbClr val="C6DD71"/>
                </a:solidFill>
              </a:rPr>
              <a:t>ID da ordem e</a:t>
            </a:r>
            <a:r>
              <a:rPr lang="pt-BR" dirty="0">
                <a:solidFill>
                  <a:srgbClr val="C6DD71"/>
                </a:solidFill>
              </a:rPr>
              <a:t> a quantidade de livros e a data/hora da venda.</a:t>
            </a:r>
            <a:endParaRPr lang="en-US" dirty="0">
              <a:solidFill>
                <a:srgbClr val="C6DD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4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1441-05D5-43E3-AFD0-D5FDAD4C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690" y="462670"/>
            <a:ext cx="7644618" cy="7180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BB629C"/>
                </a:solidFill>
                <a:latin typeface="Bahnschrift" panose="020B0502040204020203" pitchFamily="34" charset="0"/>
              </a:rPr>
              <a:t>MODELO RELACIONAL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344A20-FCA5-48DC-BF48-6A1ABF05C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" y="1040080"/>
            <a:ext cx="11775651" cy="5117747"/>
          </a:xfrm>
        </p:spPr>
      </p:pic>
    </p:spTree>
    <p:extLst>
      <p:ext uri="{BB962C8B-B14F-4D97-AF65-F5344CB8AC3E}">
        <p14:creationId xmlns:p14="http://schemas.microsoft.com/office/powerpoint/2010/main" val="424993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455C-E503-4A78-9D91-4C296E6B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783" y="434385"/>
            <a:ext cx="5112434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BB629C"/>
                </a:solidFill>
                <a:latin typeface="Bahnschrift" panose="020B0502040204020203" pitchFamily="34" charset="0"/>
              </a:rPr>
              <a:t>MODELO LÓGICO</a:t>
            </a:r>
          </a:p>
        </p:txBody>
      </p:sp>
      <p:pic>
        <p:nvPicPr>
          <p:cNvPr id="7" name="Content Placeholder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A7728D3-71CB-456D-AA51-F6A5A5B53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95" y="1015522"/>
            <a:ext cx="9014610" cy="5499124"/>
          </a:xfrm>
        </p:spPr>
      </p:pic>
    </p:spTree>
    <p:extLst>
      <p:ext uri="{BB962C8B-B14F-4D97-AF65-F5344CB8AC3E}">
        <p14:creationId xmlns:p14="http://schemas.microsoft.com/office/powerpoint/2010/main" val="115547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230D-5434-41DC-B2B3-D4137C9A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br>
              <a:rPr lang="en-US" dirty="0">
                <a:solidFill>
                  <a:srgbClr val="BB629C"/>
                </a:solidFill>
              </a:rPr>
            </a:br>
            <a:br>
              <a:rPr lang="en-US" sz="4400" dirty="0">
                <a:solidFill>
                  <a:srgbClr val="BB629C"/>
                </a:solidFill>
              </a:rPr>
            </a:br>
            <a:r>
              <a:rPr lang="en-US" sz="6600" dirty="0">
                <a:solidFill>
                  <a:srgbClr val="BB629C"/>
                </a:solidFill>
              </a:rPr>
              <a:t>DDL</a:t>
            </a:r>
            <a:endParaRPr lang="en-US" sz="4400" dirty="0">
              <a:solidFill>
                <a:srgbClr val="BB629C"/>
              </a:solidFill>
            </a:endParaRPr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4859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230D-5434-41DC-B2B3-D4137C9A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br>
              <a:rPr lang="en-US" dirty="0"/>
            </a:br>
            <a:br>
              <a:rPr lang="en-US" sz="4400" dirty="0"/>
            </a:br>
            <a:endParaRPr lang="en-US" sz="4400" dirty="0"/>
          </a:p>
          <a:p>
            <a:pPr marL="0" indent="0" algn="ctr">
              <a:buNone/>
            </a:pP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727D3B-4A65-4A43-9CD5-8F221DEF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226"/>
            <a:ext cx="7405254" cy="645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8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230D-5434-41DC-B2B3-D4137C9A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br>
              <a:rPr lang="en-US" dirty="0"/>
            </a:br>
            <a:br>
              <a:rPr lang="en-US" sz="4400" dirty="0"/>
            </a:br>
            <a:endParaRPr lang="en-US" sz="4400" dirty="0"/>
          </a:p>
          <a:p>
            <a:pPr marL="0" indent="0" algn="ctr">
              <a:buNone/>
            </a:pP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D4D7B0-19C9-4C34-BC41-D2328AA7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81" y="534482"/>
            <a:ext cx="10696837" cy="578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6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230D-5434-41DC-B2B3-D4137C9A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br>
              <a:rPr lang="en-US" dirty="0">
                <a:solidFill>
                  <a:srgbClr val="BB629C"/>
                </a:solidFill>
              </a:rPr>
            </a:br>
            <a:br>
              <a:rPr lang="en-US" sz="4400" dirty="0">
                <a:solidFill>
                  <a:srgbClr val="BB629C"/>
                </a:solidFill>
              </a:rPr>
            </a:br>
            <a:r>
              <a:rPr lang="en-US" sz="6600" dirty="0">
                <a:solidFill>
                  <a:srgbClr val="BB629C"/>
                </a:solidFill>
              </a:rPr>
              <a:t>DML</a:t>
            </a:r>
            <a:endParaRPr lang="en-US" sz="4400" dirty="0">
              <a:solidFill>
                <a:srgbClr val="BB629C"/>
              </a:solidFill>
            </a:endParaRPr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399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375</Words>
  <Application>Microsoft Office PowerPoint</Application>
  <PresentationFormat>Widescreen</PresentationFormat>
  <Paragraphs>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Bahnschrift</vt:lpstr>
      <vt:lpstr>Calibri</vt:lpstr>
      <vt:lpstr>Calibri Light</vt:lpstr>
      <vt:lpstr>Office Theme</vt:lpstr>
      <vt:lpstr>PROJETO DE PROGRAMAÇÃO DE BANCO DE DADOS </vt:lpstr>
      <vt:lpstr>A LIVRARIA</vt:lpstr>
      <vt:lpstr>A LIVRARIA</vt:lpstr>
      <vt:lpstr>MODELO RELACIONAL </vt:lpstr>
      <vt:lpstr>MODELO LÓGICO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PROGRAMAÇÃO DE BANCO DE DADOS </dc:title>
  <dc:creator>Leonardo</dc:creator>
  <cp:lastModifiedBy>LEONARDO NUNES</cp:lastModifiedBy>
  <cp:revision>8</cp:revision>
  <dcterms:created xsi:type="dcterms:W3CDTF">2020-06-08T20:10:24Z</dcterms:created>
  <dcterms:modified xsi:type="dcterms:W3CDTF">2020-07-06T22:57:46Z</dcterms:modified>
</cp:coreProperties>
</file>