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50" r:id="rId1"/>
  </p:sldMasterIdLst>
  <p:notesMasterIdLst>
    <p:notesMasterId r:id="rId10"/>
  </p:notesMasterIdLst>
  <p:sldIdLst>
    <p:sldId id="256" r:id="rId2"/>
    <p:sldId id="278" r:id="rId3"/>
    <p:sldId id="269" r:id="rId4"/>
    <p:sldId id="271" r:id="rId5"/>
    <p:sldId id="275" r:id="rId6"/>
    <p:sldId id="279" r:id="rId7"/>
    <p:sldId id="276" r:id="rId8"/>
    <p:sldId id="27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50BF5C-12DB-4194-AF7C-45BE7706BC29}">
  <a:tblStyle styleId="{6050BF5C-12DB-4194-AF7C-45BE7706BC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72afa61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72afa61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2afa614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2afa614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1A2E4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76ce79e7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76ce79e7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76ce79e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76ce79e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76ce79e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76ce79e7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34901" y="2314324"/>
            <a:ext cx="8447175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35893" y="765323"/>
            <a:ext cx="8245125" cy="110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35896" y="1871584"/>
            <a:ext cx="8245125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240"/>
              </a:spcBef>
              <a:spcAft>
                <a:spcPts val="0"/>
              </a:spcAft>
              <a:buSzPts val="1472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62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 b="0" i="0" u="none" strike="noStrike" cap="none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37371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330215" y="460805"/>
            <a:ext cx="848205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3250956" y="-1062973"/>
            <a:ext cx="2642175" cy="82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41554" algn="l">
              <a:spcBef>
                <a:spcPts val="450"/>
              </a:spcBef>
              <a:spcAft>
                <a:spcPts val="0"/>
              </a:spcAft>
              <a:buSzPts val="1472"/>
              <a:buChar char="◼"/>
              <a:defRPr/>
            </a:lvl2pPr>
            <a:lvl3pPr marL="1028700" lvl="2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/>
            </a:lvl3pPr>
            <a:lvl4pPr marL="1371600" lvl="3" indent="-224027" algn="l">
              <a:spcBef>
                <a:spcPts val="450"/>
              </a:spcBef>
              <a:spcAft>
                <a:spcPts val="0"/>
              </a:spcAft>
              <a:buSzPts val="1104"/>
              <a:buChar char="◼"/>
              <a:defRPr/>
            </a:lvl4pPr>
            <a:lvl5pPr marL="1714500" lvl="4" indent="-224028" algn="l">
              <a:spcBef>
                <a:spcPts val="450"/>
              </a:spcBef>
              <a:spcAft>
                <a:spcPts val="0"/>
              </a:spcAft>
              <a:buSzPts val="1104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451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6629401" y="449794"/>
            <a:ext cx="2180025" cy="436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 rot="5400000">
            <a:off x="5437249" y="1698845"/>
            <a:ext cx="3887325" cy="150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 rot="5400000">
            <a:off x="1598627" y="-510656"/>
            <a:ext cx="3887325" cy="592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6745255" y="4467103"/>
            <a:ext cx="9960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4463858"/>
            <a:ext cx="59222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7834961" y="4467103"/>
            <a:ext cx="8732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19386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53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8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30215" y="460805"/>
            <a:ext cx="8482050" cy="89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125" cy="76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125" cy="275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4427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77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35895" y="2282933"/>
            <a:ext cx="8272125" cy="1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27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35894" y="3406063"/>
            <a:ext cx="8272125" cy="45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spcBef>
                <a:spcPts val="270"/>
              </a:spcBef>
              <a:spcAft>
                <a:spcPts val="0"/>
              </a:spcAft>
              <a:buSzPts val="1656"/>
              <a:buNone/>
              <a:defRPr sz="1350" cap="none">
                <a:solidFill>
                  <a:schemeClr val="accent2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656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spcBef>
                <a:spcPts val="450"/>
              </a:spcBef>
              <a:spcAft>
                <a:spcPts val="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spcBef>
                <a:spcPts val="450"/>
              </a:spcBef>
              <a:spcAft>
                <a:spcPts val="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spcBef>
                <a:spcPts val="450"/>
              </a:spcBef>
              <a:spcAft>
                <a:spcPts val="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spcBef>
                <a:spcPts val="450"/>
              </a:spcBef>
              <a:spcAft>
                <a:spcPts val="450"/>
              </a:spcAft>
              <a:buSzPts val="1288"/>
              <a:buNone/>
              <a:defRPr sz="105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3285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334487" y="454916"/>
            <a:ext cx="8475075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125" cy="74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35895" y="1671002"/>
            <a:ext cx="4066875" cy="272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41313" y="1671002"/>
            <a:ext cx="4066875" cy="272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0883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334487" y="454916"/>
            <a:ext cx="8475075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35895" y="547244"/>
            <a:ext cx="8272125" cy="74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65414" y="1688169"/>
            <a:ext cx="3815325" cy="4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spcBef>
                <a:spcPts val="330"/>
              </a:spcBef>
              <a:spcAft>
                <a:spcPts val="0"/>
              </a:spcAft>
              <a:buSzPts val="2024"/>
              <a:buNone/>
              <a:defRPr sz="1650" b="0">
                <a:solidFill>
                  <a:schemeClr val="accent2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840"/>
              <a:buNone/>
              <a:defRPr sz="1500" b="1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656"/>
              <a:buNone/>
              <a:defRPr sz="1350" b="1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5pPr>
            <a:lvl6pPr marL="2057400" lvl="5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6pPr>
            <a:lvl7pPr marL="2400300" lvl="6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7pPr>
            <a:lvl8pPr marL="2743200" lvl="7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8pPr>
            <a:lvl9pPr marL="3086100" lvl="8" indent="-171450" algn="l">
              <a:spcBef>
                <a:spcPts val="450"/>
              </a:spcBef>
              <a:spcAft>
                <a:spcPts val="450"/>
              </a:spcAft>
              <a:buSzPts val="1472"/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35896" y="2194539"/>
            <a:ext cx="4044825" cy="22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892801" y="1688169"/>
            <a:ext cx="3815325" cy="41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342900" lvl="0" indent="-171450" algn="l">
              <a:spcBef>
                <a:spcPts val="330"/>
              </a:spcBef>
              <a:spcAft>
                <a:spcPts val="0"/>
              </a:spcAft>
              <a:buSzPts val="2024"/>
              <a:buNone/>
              <a:defRPr sz="1650" b="0">
                <a:solidFill>
                  <a:schemeClr val="accent2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840"/>
              <a:buNone/>
              <a:defRPr sz="1500" b="1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1656"/>
              <a:buNone/>
              <a:defRPr sz="1350" b="1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5pPr>
            <a:lvl6pPr marL="2057400" lvl="5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6pPr>
            <a:lvl7pPr marL="2400300" lvl="6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7pPr>
            <a:lvl8pPr marL="2743200" lvl="7" indent="-171450" algn="l">
              <a:spcBef>
                <a:spcPts val="450"/>
              </a:spcBef>
              <a:spcAft>
                <a:spcPts val="0"/>
              </a:spcAft>
              <a:buSzPts val="1472"/>
              <a:buNone/>
              <a:defRPr sz="1200" b="1"/>
            </a:lvl8pPr>
            <a:lvl9pPr marL="3086100" lvl="8" indent="-171450" algn="l">
              <a:spcBef>
                <a:spcPts val="450"/>
              </a:spcBef>
              <a:spcAft>
                <a:spcPts val="450"/>
              </a:spcAft>
              <a:buSzPts val="1472"/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663282" y="2194539"/>
            <a:ext cx="4044825" cy="22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250317" algn="l">
              <a:spcBef>
                <a:spcPts val="270"/>
              </a:spcBef>
              <a:spcAft>
                <a:spcPts val="0"/>
              </a:spcAft>
              <a:buSzPts val="1656"/>
              <a:buChar char="◼"/>
              <a:defRPr/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2pPr>
            <a:lvl3pPr marL="1028700" lvl="2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3pPr>
            <a:lvl4pPr marL="1371600" lvl="3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4pPr>
            <a:lvl5pPr marL="1714500" lvl="4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5pPr>
            <a:lvl6pPr marL="2057400" lvl="5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6pPr>
            <a:lvl7pPr marL="2400300" lvl="6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7pPr>
            <a:lvl8pPr marL="2743200" lvl="7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/>
            </a:lvl8pPr>
            <a:lvl9pPr marL="3086100" lvl="8" indent="-250317" algn="l">
              <a:spcBef>
                <a:spcPts val="450"/>
              </a:spcBef>
              <a:spcAft>
                <a:spcPts val="450"/>
              </a:spcAft>
              <a:buSzPts val="1656"/>
              <a:buChar char="◼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01873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330512" y="454916"/>
            <a:ext cx="8475075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31921" y="547244"/>
            <a:ext cx="8272125" cy="74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4070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35863" y="3856480"/>
            <a:ext cx="8473725" cy="956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35894" y="3946722"/>
            <a:ext cx="3682125" cy="5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2000"/>
              <a:buFont typeface="Gill Sans"/>
              <a:buNone/>
              <a:defRPr sz="1500" b="0"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35862" y="450900"/>
            <a:ext cx="8469675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259080" algn="l">
              <a:spcBef>
                <a:spcPts val="300"/>
              </a:spcBef>
              <a:spcAft>
                <a:spcPts val="0"/>
              </a:spcAft>
              <a:buSzPts val="1840"/>
              <a:buChar char="◼"/>
              <a:defRPr sz="1500">
                <a:solidFill>
                  <a:schemeClr val="dk2"/>
                </a:solidFill>
              </a:defRPr>
            </a:lvl1pPr>
            <a:lvl2pPr marL="685800" lvl="1" indent="-250317" algn="l">
              <a:spcBef>
                <a:spcPts val="450"/>
              </a:spcBef>
              <a:spcAft>
                <a:spcPts val="0"/>
              </a:spcAft>
              <a:buSzPts val="1656"/>
              <a:buChar char="◼"/>
              <a:defRPr sz="1350">
                <a:solidFill>
                  <a:schemeClr val="dk2"/>
                </a:solidFill>
              </a:defRPr>
            </a:lvl2pPr>
            <a:lvl3pPr marL="1028700" lvl="2" indent="-241554" algn="l">
              <a:spcBef>
                <a:spcPts val="450"/>
              </a:spcBef>
              <a:spcAft>
                <a:spcPts val="0"/>
              </a:spcAft>
              <a:buSzPts val="1472"/>
              <a:buChar char="◼"/>
              <a:defRPr sz="1200">
                <a:solidFill>
                  <a:schemeClr val="dk2"/>
                </a:solidFill>
              </a:defRPr>
            </a:lvl3pPr>
            <a:lvl4pPr marL="1371600" lvl="3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4pPr>
            <a:lvl5pPr marL="1714500" lvl="4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5pPr>
            <a:lvl6pPr marL="2057400" lvl="5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6pPr>
            <a:lvl7pPr marL="2400300" lvl="6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7pPr>
            <a:lvl8pPr marL="2743200" lvl="7" indent="-232791" algn="l">
              <a:spcBef>
                <a:spcPts val="450"/>
              </a:spcBef>
              <a:spcAft>
                <a:spcPts val="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8pPr>
            <a:lvl9pPr marL="3086100" lvl="8" indent="-232791" algn="l">
              <a:spcBef>
                <a:spcPts val="450"/>
              </a:spcBef>
              <a:spcAft>
                <a:spcPts val="450"/>
              </a:spcAft>
              <a:buSzPts val="1288"/>
              <a:buChar char="◼"/>
              <a:defRPr sz="1050">
                <a:solidFill>
                  <a:schemeClr val="dk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305617" y="3946722"/>
            <a:ext cx="4402575" cy="51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r">
              <a:spcBef>
                <a:spcPts val="165"/>
              </a:spcBef>
              <a:spcAft>
                <a:spcPts val="0"/>
              </a:spcAft>
              <a:buSzPts val="1012"/>
              <a:buNone/>
              <a:defRPr sz="825">
                <a:solidFill>
                  <a:schemeClr val="lt1"/>
                </a:solidFill>
              </a:defRPr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012"/>
              <a:buNone/>
              <a:defRPr sz="825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920"/>
              <a:buNone/>
              <a:defRPr sz="750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5pPr>
            <a:lvl6pPr marL="2057400" lvl="5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6pPr>
            <a:lvl7pPr marL="2400300" lvl="6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7pPr>
            <a:lvl8pPr marL="2743200" lvl="7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8pPr>
            <a:lvl9pPr marL="3086100" lvl="8" indent="-171450" algn="l">
              <a:spcBef>
                <a:spcPts val="450"/>
              </a:spcBef>
              <a:spcAft>
                <a:spcPts val="450"/>
              </a:spcAft>
              <a:buSzPts val="828"/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A6F4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A6F43"/>
              </a:buClr>
              <a:buSzPts val="900"/>
              <a:buFont typeface="Gill Sans"/>
              <a:buNone/>
              <a:defRPr sz="675">
                <a:solidFill>
                  <a:srgbClr val="EA6F4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3071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35895" y="3520042"/>
            <a:ext cx="8272125" cy="4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18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335863" y="449794"/>
            <a:ext cx="8468100" cy="266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450"/>
              </a:spcBef>
              <a:spcAft>
                <a:spcPts val="450"/>
              </a:spcAft>
              <a:buClr>
                <a:schemeClr val="accent2"/>
              </a:buClr>
              <a:buSzPts val="1472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435894" y="3945095"/>
            <a:ext cx="8272125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spcBef>
                <a:spcPts val="180"/>
              </a:spcBef>
              <a:spcAft>
                <a:spcPts val="0"/>
              </a:spcAft>
              <a:buSzPts val="1104"/>
              <a:buNone/>
              <a:defRPr sz="900"/>
            </a:lvl1pPr>
            <a:lvl2pPr marL="685800" lvl="1" indent="-171450" algn="l">
              <a:spcBef>
                <a:spcPts val="450"/>
              </a:spcBef>
              <a:spcAft>
                <a:spcPts val="0"/>
              </a:spcAft>
              <a:buSzPts val="1104"/>
              <a:buNone/>
              <a:defRPr sz="900"/>
            </a:lvl2pPr>
            <a:lvl3pPr marL="1028700" lvl="2" indent="-171450" algn="l">
              <a:spcBef>
                <a:spcPts val="450"/>
              </a:spcBef>
              <a:spcAft>
                <a:spcPts val="0"/>
              </a:spcAft>
              <a:buSzPts val="920"/>
              <a:buNone/>
              <a:defRPr sz="750"/>
            </a:lvl3pPr>
            <a:lvl4pPr marL="1371600" lvl="3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4pPr>
            <a:lvl5pPr marL="1714500" lvl="4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5pPr>
            <a:lvl6pPr marL="2057400" lvl="5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6pPr>
            <a:lvl7pPr marL="2400300" lvl="6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7pPr>
            <a:lvl8pPr marL="2743200" lvl="7" indent="-171450" algn="l">
              <a:spcBef>
                <a:spcPts val="450"/>
              </a:spcBef>
              <a:spcAft>
                <a:spcPts val="0"/>
              </a:spcAft>
              <a:buSzPts val="828"/>
              <a:buNone/>
              <a:defRPr sz="675"/>
            </a:lvl8pPr>
            <a:lvl9pPr marL="3086100" lvl="8" indent="-171450" algn="l">
              <a:spcBef>
                <a:spcPts val="450"/>
              </a:spcBef>
              <a:spcAft>
                <a:spcPts val="450"/>
              </a:spcAft>
              <a:buSzPts val="828"/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501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5894" y="528843"/>
            <a:ext cx="8272125" cy="8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5894" y="1752002"/>
            <a:ext cx="8272125" cy="26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04463" y="4467103"/>
            <a:ext cx="213367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B61BEF0D-F0BB-DE4B-95CE-6DB70DBA956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35894" y="4463858"/>
            <a:ext cx="5187825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918725" y="4467103"/>
            <a:ext cx="7893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675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Google Shape;11;p1"/>
          <p:cNvSpPr/>
          <p:nvPr/>
        </p:nvSpPr>
        <p:spPr>
          <a:xfrm>
            <a:off x="334901" y="342900"/>
            <a:ext cx="2777400" cy="7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1"/>
          <p:cNvSpPr/>
          <p:nvPr/>
        </p:nvSpPr>
        <p:spPr>
          <a:xfrm>
            <a:off x="6031610" y="340232"/>
            <a:ext cx="2777400" cy="74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1"/>
          <p:cNvSpPr/>
          <p:nvPr/>
        </p:nvSpPr>
        <p:spPr>
          <a:xfrm>
            <a:off x="3181373" y="342900"/>
            <a:ext cx="2777400" cy="6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2663674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773700" y="1314672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Visualization for Data Scientist Roles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260820" y="2951952"/>
            <a:ext cx="4542600" cy="125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Submitted by:</a:t>
            </a:r>
            <a:r>
              <a:rPr lang="en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               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Reshma Paturi</a:t>
            </a:r>
            <a:endParaRPr sz="1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F51998-9A0C-40F2-97ED-157EFE24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4BDA-0B21-45F2-9DC6-2FDB817D6EC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280" y="1554480"/>
            <a:ext cx="8186420" cy="30254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are the skills that are most needed for Data Scientist roles?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average salary for Data Scientist roles in different states of USA?</a:t>
            </a:r>
          </a:p>
          <a:p>
            <a:r>
              <a:rPr lang="en-US" dirty="0">
                <a:solidFill>
                  <a:schemeClr val="tx1"/>
                </a:solidFill>
              </a:rPr>
              <a:t>What are the cities of USA with more number of Data Scientist jobs ?</a:t>
            </a:r>
          </a:p>
          <a:p>
            <a:r>
              <a:rPr lang="en-US" dirty="0">
                <a:solidFill>
                  <a:schemeClr val="tx1"/>
                </a:solidFill>
              </a:rPr>
              <a:t>What are the states of USA with more number of Data Scientist jobs ?</a:t>
            </a:r>
          </a:p>
          <a:p>
            <a:r>
              <a:rPr lang="en-US" dirty="0">
                <a:solidFill>
                  <a:schemeClr val="tx1"/>
                </a:solidFill>
              </a:rPr>
              <a:t>How many Data Scientist job roles are available at different experiences in different states?</a:t>
            </a:r>
          </a:p>
          <a:p>
            <a:r>
              <a:rPr lang="en-US" dirty="0">
                <a:solidFill>
                  <a:schemeClr val="tx1"/>
                </a:solidFill>
              </a:rPr>
              <a:t>Difference in number of Data scientist jobs and other jobs in different states of USA.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Demand of different skills in data science job market. </a:t>
            </a:r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6111241" cy="2758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dirty="0">
              <a:solidFill>
                <a:srgbClr val="1A2E4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A697F-1425-4C71-9453-B01F30F5B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485900"/>
            <a:ext cx="6111240" cy="32075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2CC4A9-B317-44EB-BDE6-AB2E31003E15}"/>
              </a:ext>
            </a:extLst>
          </p:cNvPr>
          <p:cNvSpPr/>
          <p:nvPr/>
        </p:nvSpPr>
        <p:spPr>
          <a:xfrm>
            <a:off x="6146749" y="1650993"/>
            <a:ext cx="29667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</a:t>
            </a:r>
            <a:r>
              <a:rPr lang="en-US" sz="1300" dirty="0" err="1"/>
              <a:t>plotly</a:t>
            </a:r>
            <a:r>
              <a:rPr lang="en-US" sz="1300" dirty="0"/>
              <a:t> package to generate this graph.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This graph can be used to analyze the skills that are of High demand, Moderate</a:t>
            </a:r>
          </a:p>
          <a:p>
            <a:r>
              <a:rPr lang="en-US" sz="1300" dirty="0"/>
              <a:t>       demand, reduced demand and   </a:t>
            </a:r>
          </a:p>
          <a:p>
            <a:r>
              <a:rPr lang="en-US" sz="1300" dirty="0"/>
              <a:t>       very low demand in data    </a:t>
            </a:r>
          </a:p>
          <a:p>
            <a:r>
              <a:rPr lang="en-US" sz="1300" dirty="0"/>
              <a:t>       science job market.</a:t>
            </a:r>
          </a:p>
          <a:p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The top 3 skills with high demand for data scientist roles are Python, Machine Learning and SQL.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435894" y="572337"/>
            <a:ext cx="8272125" cy="760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average salary for Data Scientist roles across different states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74C2C-CB01-43A0-9C39-EBCE4225ED30}"/>
              </a:ext>
            </a:extLst>
          </p:cNvPr>
          <p:cNvSpPr txBox="1"/>
          <p:nvPr/>
        </p:nvSpPr>
        <p:spPr>
          <a:xfrm>
            <a:off x="4983480" y="1757225"/>
            <a:ext cx="35280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matplotlib to generate this map.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to analyze the average salary of Data scientist roles across different states.</a:t>
            </a:r>
          </a:p>
          <a:p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Out of the 6 states in this analysis, MA(Massachusetts) has the highest average salary of 176000$ per annum for data scientist roles.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589E9-0BCE-4E27-B9A5-08095A25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" y="1375825"/>
            <a:ext cx="4741545" cy="3839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Scientist Jobs Across Cities</a:t>
            </a:r>
            <a:endParaRPr dirty="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436" y="1606743"/>
            <a:ext cx="5387589" cy="32482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3CE53-A8B1-4E5E-B79A-02457237E7BD}"/>
              </a:ext>
            </a:extLst>
          </p:cNvPr>
          <p:cNvSpPr txBox="1"/>
          <p:nvPr/>
        </p:nvSpPr>
        <p:spPr>
          <a:xfrm>
            <a:off x="350520" y="1772465"/>
            <a:ext cx="352806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</a:t>
            </a:r>
            <a:r>
              <a:rPr lang="en-US" sz="1300" dirty="0" err="1"/>
              <a:t>plotly</a:t>
            </a:r>
            <a:r>
              <a:rPr lang="en-US" sz="1300" dirty="0"/>
              <a:t> and </a:t>
            </a:r>
            <a:r>
              <a:rPr lang="en-US" sz="1300" dirty="0" err="1"/>
              <a:t>geopy</a:t>
            </a:r>
            <a:r>
              <a:rPr lang="en-US" sz="1300" dirty="0"/>
              <a:t> packages to generate this map.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to identify the concentration of DS jobs in different cities of USA.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From this map plot, we can observe that Washington have 4 jobs highlighted as light blue.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The city with highest job postings here is San Francisco highlighted as dark blue.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511F-F26C-45F2-8EC2-A34744CA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of Data Scientist roles in different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5FC30-F11E-436E-B471-C1BF0ED3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1595437"/>
            <a:ext cx="5471160" cy="3248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42E10-0A82-4BA4-B968-946116D96748}"/>
              </a:ext>
            </a:extLst>
          </p:cNvPr>
          <p:cNvSpPr txBox="1"/>
          <p:nvPr/>
        </p:nvSpPr>
        <p:spPr>
          <a:xfrm>
            <a:off x="5715000" y="1711505"/>
            <a:ext cx="35280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</a:t>
            </a:r>
            <a:r>
              <a:rPr lang="en-US" sz="1300" dirty="0" err="1"/>
              <a:t>plotly</a:t>
            </a:r>
            <a:r>
              <a:rPr lang="en-US" sz="1300" dirty="0"/>
              <a:t> package to generate this map.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to identify the concentration of DS jobs in different states of USA.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From this map plot, we can observe that California has highest number of job postings of 15, highlighted as red.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8831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Scientist Experience Heatmap</a:t>
            </a:r>
            <a:endParaRPr dirty="0"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29" y="1390360"/>
            <a:ext cx="6530301" cy="37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6685B-3806-4ED1-801D-585429970F15}"/>
              </a:ext>
            </a:extLst>
          </p:cNvPr>
          <p:cNvSpPr txBox="1"/>
          <p:nvPr/>
        </p:nvSpPr>
        <p:spPr>
          <a:xfrm>
            <a:off x="-22860" y="1757225"/>
            <a:ext cx="265768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matplotlib and seaborn packages to generate this map.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to analyze number of DS  jobs at different experience levels are available across different states.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There appear more Data scientist roles with minimum experience of 3 years when compared to others from the map.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scientist Vs Other Job Titles</a:t>
            </a: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2420" y="1554480"/>
            <a:ext cx="4762499" cy="2834640"/>
          </a:xfrm>
          <a:prstGeom prst="rect">
            <a:avLst/>
          </a:prstGeom>
          <a:noFill/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F0FE1C-EE75-4EC5-85C7-634172FDD101}"/>
              </a:ext>
            </a:extLst>
          </p:cNvPr>
          <p:cNvSpPr txBox="1"/>
          <p:nvPr/>
        </p:nvSpPr>
        <p:spPr>
          <a:xfrm>
            <a:off x="266700" y="1757225"/>
            <a:ext cx="352806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</a:t>
            </a:r>
            <a:r>
              <a:rPr lang="en-US" sz="1300" dirty="0" err="1"/>
              <a:t>ploly</a:t>
            </a:r>
            <a:r>
              <a:rPr lang="en-US" sz="1300" dirty="0"/>
              <a:t> package to generate this graph.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Used for the comparison of number of data scientist roles and other jobs across different states.</a:t>
            </a:r>
          </a:p>
          <a:p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We can observe in most of the states, data scientist roles are less compared to other jobs like business analyst, data analyst etc.</a:t>
            </a:r>
          </a:p>
          <a:p>
            <a:endParaRPr lang="en-US" sz="13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/>
              <a:t>States like GA, HI, NH, PA seem to have more data scientist jobs compared to other jobs.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300" dirty="0"/>
          </a:p>
          <a:p>
            <a:endParaRPr lang="en-US" sz="13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ange Red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Orange Red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474</Words>
  <Application>Microsoft Office PowerPoint</Application>
  <PresentationFormat>On-screen Show (16:9)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Wingdings</vt:lpstr>
      <vt:lpstr>Gill Sans</vt:lpstr>
      <vt:lpstr>Times New Roman</vt:lpstr>
      <vt:lpstr>Calibri</vt:lpstr>
      <vt:lpstr>Noto Sans Symbols</vt:lpstr>
      <vt:lpstr>Open Sans</vt:lpstr>
      <vt:lpstr>Dividend</vt:lpstr>
      <vt:lpstr>Data Visualization for Data Scientist Roles</vt:lpstr>
      <vt:lpstr>Analysis Questions</vt:lpstr>
      <vt:lpstr>Demand of different skills in data science job market. </vt:lpstr>
      <vt:lpstr>Analysis of average salary for Data Scientist roles across different states</vt:lpstr>
      <vt:lpstr>Data Scientist Jobs Across Cities</vt:lpstr>
      <vt:lpstr>Concentration of Data Scientist roles in different states</vt:lpstr>
      <vt:lpstr>Data Scientist Experience Heatmap</vt:lpstr>
      <vt:lpstr>Data scientist Vs Other Job Titles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for Data Scientist Roles</dc:title>
  <dc:creator>Vamsi Krishna Kodati</dc:creator>
  <cp:lastModifiedBy>Vamsi Krishna Kodati</cp:lastModifiedBy>
  <cp:revision>16</cp:revision>
  <dcterms:created xsi:type="dcterms:W3CDTF">2019-05-16T05:14:53Z</dcterms:created>
  <dcterms:modified xsi:type="dcterms:W3CDTF">2019-05-16T06:54:04Z</dcterms:modified>
</cp:coreProperties>
</file>