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8" r:id="rId2"/>
    <p:sldId id="261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38" d="100"/>
          <a:sy n="38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2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1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value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creativecommons.org/licenses/by/2.0/" TargetMode="External"/><Relationship Id="rId5" Type="http://schemas.openxmlformats.org/officeDocument/2006/relationships/hyperlink" Target="https://www.flickr.com/photos/vanderworld/7516268048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www.flickr.com/photos/vanderworld/7516268048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vanderworld/7516268048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vanderworld/7516268048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www.flickr.com/photos/vanderworld/751626804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vanderworld/751626804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vanderworld/75162680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rown bear is looking at the camera&#10;&#10;Description generated with high confidence">
            <a:extLst>
              <a:ext uri="{FF2B5EF4-FFF2-40B4-BE49-F238E27FC236}">
                <a16:creationId xmlns:a16="http://schemas.microsoft.com/office/drawing/2014/main" id="{12A7BBDE-BC12-4FC2-9CCB-B5BA2235A9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7066" r="15184" b="-3"/>
          <a:stretch/>
        </p:blipFill>
        <p:spPr>
          <a:xfrm>
            <a:off x="974866" y="1402201"/>
            <a:ext cx="4381304" cy="4226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6857" y="1669568"/>
            <a:ext cx="3781284" cy="16487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Tools to help you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buy low &amp;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Survive the Bear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501228" y="4171132"/>
            <a:ext cx="4514502" cy="504682"/>
          </a:xfrm>
        </p:spPr>
        <p:txBody>
          <a:bodyPr>
            <a:normAutofit/>
          </a:bodyPr>
          <a:lstStyle/>
          <a:p>
            <a:pPr algn="l"/>
            <a:r>
              <a:rPr lang="fi-FI" sz="1900" dirty="0">
                <a:solidFill>
                  <a:schemeClr val="bg1"/>
                </a:solidFill>
              </a:rPr>
              <a:t>Kristin Vietti, Rajesh Paul, Prasanth Duvvur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36051-EA64-4130-BA6A-DC8FE04AD15D}"/>
              </a:ext>
            </a:extLst>
          </p:cNvPr>
          <p:cNvSpPr txBox="1"/>
          <p:nvPr/>
        </p:nvSpPr>
        <p:spPr>
          <a:xfrm>
            <a:off x="3697983" y="5528661"/>
            <a:ext cx="220445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flickr.com/photos/vanderworld/751626804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2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3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375C19A-514C-40E2-909F-DB77E663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7E8F869-FA5C-4C40-80F8-26CB7CC5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7794810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criteria that most correlate to high stock returns.</a:t>
            </a:r>
          </a:p>
          <a:p>
            <a:r>
              <a:rPr lang="en-US" dirty="0">
                <a:solidFill>
                  <a:schemeClr val="bg1"/>
                </a:solidFill>
              </a:rPr>
              <a:t>Buy stocks so low that you minimize the chance of losing money.</a:t>
            </a:r>
          </a:p>
          <a:p>
            <a:r>
              <a:rPr lang="en-US" dirty="0">
                <a:solidFill>
                  <a:schemeClr val="bg1"/>
                </a:solidFill>
              </a:rPr>
              <a:t>Get experience using linear regression, stock data, financial charts and other technologies that we covered in class.</a:t>
            </a:r>
          </a:p>
          <a:p>
            <a:r>
              <a:rPr lang="en-US" dirty="0">
                <a:solidFill>
                  <a:schemeClr val="bg1"/>
                </a:solidFill>
              </a:rPr>
              <a:t>Validate hypothesis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A close up of a brown bear is looking at the camera&#10;&#10;Description generated with high confidence">
            <a:extLst>
              <a:ext uri="{FF2B5EF4-FFF2-40B4-BE49-F238E27FC236}">
                <a16:creationId xmlns:a16="http://schemas.microsoft.com/office/drawing/2014/main" id="{53E59274-BE5C-46B0-84A6-049FDD02E4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9924" r="18046" b="2"/>
          <a:stretch/>
        </p:blipFill>
        <p:spPr>
          <a:xfrm>
            <a:off x="560376" y="554725"/>
            <a:ext cx="1470051" cy="1530637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9759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375C19A-514C-40E2-909F-DB77E663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228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7E8F869-FA5C-4C40-80F8-26CB7CC5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16767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Stock data from 2011-2017 – </a:t>
            </a:r>
            <a:r>
              <a:rPr lang="en-US" dirty="0" err="1">
                <a:solidFill>
                  <a:schemeClr val="bg1"/>
                </a:solidFill>
              </a:rPr>
              <a:t>Quandl</a:t>
            </a:r>
            <a:r>
              <a:rPr lang="en-US" dirty="0">
                <a:solidFill>
                  <a:schemeClr val="bg1"/>
                </a:solidFill>
              </a:rPr>
              <a:t> Core US Fundamentals Data</a:t>
            </a:r>
          </a:p>
          <a:p>
            <a:r>
              <a:rPr lang="en-US" dirty="0">
                <a:solidFill>
                  <a:schemeClr val="bg1"/>
                </a:solidFill>
              </a:rPr>
              <a:t>Load data into MySQL – 10 stocks</a:t>
            </a:r>
          </a:p>
          <a:p>
            <a:r>
              <a:rPr lang="en-US" dirty="0">
                <a:solidFill>
                  <a:schemeClr val="bg1"/>
                </a:solidFill>
              </a:rPr>
              <a:t>Calculate stock returns.</a:t>
            </a:r>
          </a:p>
          <a:p>
            <a:r>
              <a:rPr lang="en-US" dirty="0">
                <a:solidFill>
                  <a:schemeClr val="bg1"/>
                </a:solidFill>
              </a:rPr>
              <a:t>Perform linear regression using python functions from </a:t>
            </a:r>
            <a:r>
              <a:rPr lang="en-US" dirty="0" err="1">
                <a:solidFill>
                  <a:schemeClr val="bg1"/>
                </a:solidFill>
              </a:rPr>
              <a:t>scipy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scipy</a:t>
            </a:r>
            <a:r>
              <a:rPr lang="en-US" sz="2400" dirty="0">
                <a:solidFill>
                  <a:schemeClr val="bg1"/>
                </a:solidFill>
              </a:rPr>
              <a:t> import stat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F97CD-23EE-4D56-B957-2E2DD968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863" y="2556932"/>
            <a:ext cx="4967798" cy="3167673"/>
          </a:xfrm>
          <a:prstGeom prst="rect">
            <a:avLst/>
          </a:prstGeom>
        </p:spPr>
      </p:pic>
      <p:pic>
        <p:nvPicPr>
          <p:cNvPr id="7" name="Picture 6" descr="A close up of a brown bear is looking at the camera&#10;&#10;Description generated with high confidence">
            <a:extLst>
              <a:ext uri="{FF2B5EF4-FFF2-40B4-BE49-F238E27FC236}">
                <a16:creationId xmlns:a16="http://schemas.microsoft.com/office/drawing/2014/main" id="{18534391-A7D9-4374-95EA-95D3ECFF1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9924" r="18046" b="2"/>
          <a:stretch/>
        </p:blipFill>
        <p:spPr>
          <a:xfrm>
            <a:off x="560376" y="554725"/>
            <a:ext cx="1470051" cy="1530637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6678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375C19A-514C-40E2-909F-DB77E663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32" y="582562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Dashboard – Stock trading plot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7E8F869-FA5C-4C40-80F8-26CB7CC5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132" y="2650941"/>
            <a:ext cx="2896668" cy="319105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 user with current trading information and comparisons</a:t>
            </a:r>
          </a:p>
          <a:p>
            <a:r>
              <a:rPr lang="en-US" dirty="0" err="1">
                <a:solidFill>
                  <a:schemeClr val="bg1"/>
                </a:solidFill>
              </a:rPr>
              <a:t>Alphavantage</a:t>
            </a:r>
            <a:r>
              <a:rPr lang="en-US" dirty="0">
                <a:solidFill>
                  <a:schemeClr val="bg1"/>
                </a:solidFill>
              </a:rPr>
              <a:t> API call</a:t>
            </a:r>
          </a:p>
          <a:p>
            <a:r>
              <a:rPr lang="en-US" sz="2400" dirty="0">
                <a:solidFill>
                  <a:schemeClr val="bg1"/>
                </a:solidFill>
              </a:rPr>
              <a:t>Timeseries daily API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100 days of history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933ED-691D-467C-99C3-6E09F4AAA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08" y="2620314"/>
            <a:ext cx="7434862" cy="3655124"/>
          </a:xfrm>
          <a:prstGeom prst="rect">
            <a:avLst/>
          </a:prstGeom>
        </p:spPr>
      </p:pic>
      <p:pic>
        <p:nvPicPr>
          <p:cNvPr id="7" name="Picture 6" descr="A close up of a brown bear is looking at the camera&#10;&#10;Description generated with high confidence">
            <a:extLst>
              <a:ext uri="{FF2B5EF4-FFF2-40B4-BE49-F238E27FC236}">
                <a16:creationId xmlns:a16="http://schemas.microsoft.com/office/drawing/2014/main" id="{E1469AA0-E2F7-40D5-A4EA-6F6A61E153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9924" r="18046" b="2"/>
          <a:stretch/>
        </p:blipFill>
        <p:spPr>
          <a:xfrm>
            <a:off x="560376" y="554725"/>
            <a:ext cx="1470051" cy="1530637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351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375C19A-514C-40E2-909F-DB77E663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32" y="582562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Dashboard – Analysis plots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7E8F869-FA5C-4C40-80F8-26CB7CC5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6" y="2874619"/>
            <a:ext cx="2767025" cy="299278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Charts and data to do stock analysis</a:t>
            </a:r>
          </a:p>
          <a:p>
            <a:r>
              <a:rPr lang="en-US" dirty="0">
                <a:solidFill>
                  <a:schemeClr val="bg1"/>
                </a:solidFill>
              </a:rPr>
              <a:t>Charts to compare fundamentals to returns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Table summarizes statistical analysis performed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FB79098D-09D9-40B9-9BF2-E51D82BF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80" y="2504260"/>
            <a:ext cx="3768319" cy="2467312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7F4417-A5E7-4569-B384-36281D0A1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57" y="5174772"/>
            <a:ext cx="6007544" cy="1001259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45B9ECEB-8D31-472B-87AB-E75D5422C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57" y="2650940"/>
            <a:ext cx="4197399" cy="2320632"/>
          </a:xfrm>
          <a:prstGeom prst="rect">
            <a:avLst/>
          </a:prstGeom>
        </p:spPr>
      </p:pic>
      <p:pic>
        <p:nvPicPr>
          <p:cNvPr id="13" name="Picture 12" descr="A close up of a brown bear is looking at the camera&#10;&#10;Description generated with high confidence">
            <a:extLst>
              <a:ext uri="{FF2B5EF4-FFF2-40B4-BE49-F238E27FC236}">
                <a16:creationId xmlns:a16="http://schemas.microsoft.com/office/drawing/2014/main" id="{598C87C5-1E32-4853-91C8-0012491B70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9924" r="18046" b="2"/>
          <a:stretch/>
        </p:blipFill>
        <p:spPr>
          <a:xfrm>
            <a:off x="560376" y="554725"/>
            <a:ext cx="1470051" cy="1530637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92165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375C19A-514C-40E2-909F-DB77E663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32" y="582562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Findings/Conclusions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7E8F869-FA5C-4C40-80F8-26CB7CC5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132" y="2650940"/>
            <a:ext cx="9497039" cy="31765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of the correlations seem to be the inverse of what stock theory would suggest. This may be due to the factors we considered.</a:t>
            </a:r>
          </a:p>
          <a:p>
            <a:r>
              <a:rPr lang="en-US" dirty="0">
                <a:solidFill>
                  <a:schemeClr val="bg1"/>
                </a:solidFill>
              </a:rPr>
              <a:t>Need more study and research into what goes into deciding if a stock is good value.</a:t>
            </a:r>
          </a:p>
          <a:p>
            <a:r>
              <a:rPr lang="en-US" dirty="0">
                <a:solidFill>
                  <a:schemeClr val="bg1"/>
                </a:solidFill>
              </a:rPr>
              <a:t>Excellent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libraries and websites we can leverage for charting (stockchart.com, highchart.com).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close up of a brown bear is looking at the camera&#10;&#10;Description generated with high confidence">
            <a:extLst>
              <a:ext uri="{FF2B5EF4-FFF2-40B4-BE49-F238E27FC236}">
                <a16:creationId xmlns:a16="http://schemas.microsoft.com/office/drawing/2014/main" id="{66A7157D-54AA-4B20-B921-D35DCB85B7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924" r="18046" b="2"/>
          <a:stretch/>
        </p:blipFill>
        <p:spPr>
          <a:xfrm>
            <a:off x="560376" y="554725"/>
            <a:ext cx="1470051" cy="1530637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1183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375C19A-514C-40E2-909F-DB77E663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32" y="582562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7E8F869-FA5C-4C40-80F8-26CB7CC5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132" y="2650940"/>
            <a:ext cx="9497039" cy="31765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Analyze more stock performance criteria</a:t>
            </a:r>
          </a:p>
          <a:p>
            <a:r>
              <a:rPr lang="en-US" dirty="0">
                <a:solidFill>
                  <a:schemeClr val="bg1"/>
                </a:solidFill>
              </a:rPr>
              <a:t>Utilize machine learning </a:t>
            </a:r>
            <a:r>
              <a:rPr lang="en-US" dirty="0" err="1">
                <a:solidFill>
                  <a:schemeClr val="bg1"/>
                </a:solidFill>
              </a:rPr>
              <a:t>algos</a:t>
            </a:r>
            <a:r>
              <a:rPr lang="en-US" dirty="0">
                <a:solidFill>
                  <a:schemeClr val="bg1"/>
                </a:solidFill>
              </a:rPr>
              <a:t> to find value stocks.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More sophisticated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sz="2400" dirty="0">
                <a:solidFill>
                  <a:schemeClr val="bg1"/>
                </a:solidFill>
              </a:rPr>
              <a:t>redictive </a:t>
            </a:r>
            <a:r>
              <a:rPr lang="en-US" dirty="0">
                <a:solidFill>
                  <a:schemeClr val="bg1"/>
                </a:solidFill>
              </a:rPr>
              <a:t>analysis and modeling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 money</a:t>
            </a:r>
          </a:p>
        </p:txBody>
      </p:sp>
      <p:pic>
        <p:nvPicPr>
          <p:cNvPr id="9" name="Picture 8" descr="A close up of a brown bear is looking at the camera&#10;&#10;Description generated with high confidence">
            <a:extLst>
              <a:ext uri="{FF2B5EF4-FFF2-40B4-BE49-F238E27FC236}">
                <a16:creationId xmlns:a16="http://schemas.microsoft.com/office/drawing/2014/main" id="{66A7157D-54AA-4B20-B921-D35DCB85B7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924" r="18046" b="2"/>
          <a:stretch/>
        </p:blipFill>
        <p:spPr>
          <a:xfrm>
            <a:off x="560376" y="554725"/>
            <a:ext cx="1470051" cy="1530637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6157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D9B247"/>
    </a:accent1>
    <a:accent2>
      <a:srgbClr val="CC702D"/>
    </a:accent2>
    <a:accent3>
      <a:srgbClr val="B53A31"/>
    </a:accent3>
    <a:accent4>
      <a:srgbClr val="815F56"/>
    </a:accent4>
    <a:accent5>
      <a:srgbClr val="AE9E7C"/>
    </a:accent5>
    <a:accent6>
      <a:srgbClr val="7B8865"/>
    </a:accent6>
    <a:hlink>
      <a:srgbClr val="BB7826"/>
    </a:hlink>
    <a:folHlink>
      <a:srgbClr val="CF9C5F"/>
    </a:folHlink>
  </a:clrScheme>
</a:themeOverride>
</file>

<file path=ppt/theme/themeOverride2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D9B247"/>
    </a:accent1>
    <a:accent2>
      <a:srgbClr val="CC702D"/>
    </a:accent2>
    <a:accent3>
      <a:srgbClr val="B53A31"/>
    </a:accent3>
    <a:accent4>
      <a:srgbClr val="815F56"/>
    </a:accent4>
    <a:accent5>
      <a:srgbClr val="AE9E7C"/>
    </a:accent5>
    <a:accent6>
      <a:srgbClr val="7B8865"/>
    </a:accent6>
    <a:hlink>
      <a:srgbClr val="BB7826"/>
    </a:hlink>
    <a:folHlink>
      <a:srgbClr val="CF9C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315</Words>
  <Application>Microsoft Office PowerPoint</Application>
  <PresentationFormat>Widescreen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Tools to help you buy low &amp; Survive the Bear</vt:lpstr>
      <vt:lpstr>Motivation</vt:lpstr>
      <vt:lpstr>Data collection</vt:lpstr>
      <vt:lpstr>Dashboard – Stock trading plot</vt:lpstr>
      <vt:lpstr>Dashboard – Analysis plots</vt:lpstr>
      <vt:lpstr>Findings/Conclusions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to help you buy low &amp; Survive the Bear</dc:title>
  <dc:creator>Prasanth Duvvur</dc:creator>
  <cp:lastModifiedBy>Rajesh Paul</cp:lastModifiedBy>
  <cp:revision>38</cp:revision>
  <dcterms:created xsi:type="dcterms:W3CDTF">2018-07-20T22:46:30Z</dcterms:created>
  <dcterms:modified xsi:type="dcterms:W3CDTF">2018-07-21T01:56:45Z</dcterms:modified>
</cp:coreProperties>
</file>