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31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299" r:id="rId48"/>
    <p:sldId id="294" r:id="rId49"/>
    <p:sldId id="295" r:id="rId50"/>
    <p:sldId id="296" r:id="rId51"/>
    <p:sldId id="297" r:id="rId52"/>
    <p:sldId id="268" r:id="rId53"/>
    <p:sldId id="310" r:id="rId54"/>
    <p:sldId id="25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90" y="798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SQL Queries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75678" y="2578101"/>
            <a:ext cx="6547440" cy="168419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RDBMS and Data Handling using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39" y="1766170"/>
            <a:ext cx="11143119" cy="1585325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Arial" panose="020B0604020202020204" pitchFamily="34" charset="0"/>
                <a:cs typeface="Times New Roman" panose="02020603050405020304" pitchFamily="18" charset="0"/>
              </a:rPr>
              <a:t>Data Integrity  and it’s types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Integrity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lvl="1" indent="-342900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charset="0"/>
                <a:ea typeface="+mn-ea"/>
                <a:cs typeface="Times New Roman" pitchFamily="18" charset="0"/>
              </a:rPr>
              <a:t>Data integrity: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ea typeface="+mn-ea"/>
                <a:cs typeface="Times New Roman" pitchFamily="18" charset="0"/>
              </a:rPr>
              <a:t>Is enforced to ensure that the data in a database is accurate, consistent, and reliable. 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ea typeface="+mn-ea"/>
                <a:cs typeface="Times New Roman" pitchFamily="18" charset="0"/>
              </a:rPr>
              <a:t>Is broadly classified into the following categories: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ea typeface="+mn-ea"/>
                <a:cs typeface="Times New Roman" pitchFamily="18" charset="0"/>
              </a:rPr>
              <a:t>Entity integrity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ea typeface="+mn-ea"/>
                <a:cs typeface="Times New Roman" pitchFamily="18" charset="0"/>
              </a:rPr>
              <a:t>Domain integrity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ea typeface="+mn-ea"/>
                <a:cs typeface="Times New Roman" pitchFamily="18" charset="0"/>
              </a:rPr>
              <a:t>Referential integrity</a:t>
            </a:r>
          </a:p>
          <a:p>
            <a:pPr marL="0" lvl="1" indent="0" eaLnBrk="1" hangingPunct="1">
              <a:buNone/>
              <a:defRPr/>
            </a:pPr>
            <a:endParaRPr lang="en-US" sz="2000" dirty="0" smtClean="0">
              <a:latin typeface="Arial" charset="0"/>
              <a:ea typeface="+mn-ea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charset="0"/>
                <a:ea typeface="+mn-ea"/>
                <a:cs typeface="Times New Roman" pitchFamily="18" charset="0"/>
              </a:rPr>
              <a:t>When creating tables, SQL Server allows you to maintain integrity by: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ea typeface="+mn-ea"/>
                <a:cs typeface="Times New Roman" pitchFamily="18" charset="0"/>
              </a:rPr>
              <a:t>Applying constraints.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ea typeface="+mn-ea"/>
                <a:cs typeface="Times New Roman" pitchFamily="18" charset="0"/>
              </a:rPr>
              <a:t>Enabling and disabling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41768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charset="0"/>
                <a:ea typeface="+mn-ea"/>
                <a:cs typeface="Times New Roman" pitchFamily="18" charset="0"/>
              </a:rPr>
              <a:t>Constraints: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Define rules that must be followed to maintain consistency and correctness of the data. 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Can be either created while creating a table or added later.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Check the existing data if </a:t>
            </a: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added after the creation of the table.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Can be created by using either of the following statements: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CREATE TABLE statement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ALTER TABLE statement</a:t>
            </a:r>
          </a:p>
          <a:p>
            <a:pPr marL="237744" lvl="1" indent="0" eaLnBrk="1" hangingPunct="1">
              <a:buNone/>
              <a:defRPr/>
            </a:pPr>
            <a:endParaRPr lang="en-US" sz="1800" kern="1200" dirty="0" smtClean="0"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Syntax: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column_name CONSTRAINT constraint_name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[,CONSTRAINT constraint_name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Constraints can be divided into the following types: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Primary key constraint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Unique constraint 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Foreign key constraint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Check constraint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Default constraint</a:t>
            </a:r>
          </a:p>
          <a:p>
            <a:pPr lvl="3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Blip>
                <a:blip r:embed="rId2"/>
              </a:buBlip>
              <a:defRPr/>
            </a:pPr>
            <a:endParaRPr lang="en-US" kern="1200" dirty="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Primary key constraint: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Is defined on a column or a set of columns whose values uniquely identify all the rows in a table.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Ensures entity integrity.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Syntax: </a:t>
            </a:r>
          </a:p>
          <a:p>
            <a:pPr lvl="2" eaLnBrk="1" hangingPunct="1">
              <a:buFontTx/>
              <a:buNone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		</a:t>
            </a:r>
            <a:r>
              <a:rPr lang="en-IN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IN" sz="1800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		(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[CONSTRAINT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   PRIMARY KEY [CLUSTERED|NONCLUSTERED]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…]]]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HumanResources.Project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ProjectCode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CONSTRAINT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pkProjectCode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PRIMARY KEY,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kern="1200" dirty="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Unique constraint: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Is used to enforce uniqueness on non-primary key columns.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Is similar to the primary key constraint except that it allows one NULL row.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Syntax:</a:t>
            </a:r>
          </a:p>
          <a:p>
            <a:pPr marL="1371600" lvl="3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371600" lvl="3" indent="0" eaLnBrk="1" hangingPunct="1"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[CONSTRAINT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UNIQUE [CLUSTERED | NONCLUSTERED]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371600" lvl="3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…]]]))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lvl="3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HumanResources.Project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ProjectCode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 CONSTRAINT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pkProjectCode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PRIMARY KEY,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Description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(50) CONSTRAINT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unDesc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UNIQUE,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kern="1200" dirty="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50988" y="1243013"/>
            <a:ext cx="7313612" cy="16017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Foreign key constraint: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Removes the inconsistency in two tables when the data in one table depends on the data in another table.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Always refers the primary key column of another table, as shown in the following figure.</a:t>
            </a:r>
          </a:p>
          <a:p>
            <a:pPr lvl="1">
              <a:buFontTx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7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76600"/>
            <a:ext cx="64087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1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Syntax: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[CONSTRAINT constraint_name FOREIGN KEY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[, …]])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REFERENCES table_name (column_name [, column_name [, …]])]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[, …]]])</a:t>
            </a: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)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For example: 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HumanResources.EmployeeLeave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EmployeeID int CONSTRAINT 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fkEmployeeID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REFERENCES HumanResources.Employee(EmployeeID), 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LeaveStartDate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datetime CONSTRAINT 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cpkLeaveStartDate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PRIMARY KEY(EmployeeID, 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LeaveStartDate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The cascading referential integrity constraint: 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Defines the action that SQL Server performs when an attempt is made to update or delete a row in a table with a key referenced by a foreign key in another table. 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SQL Server supports the ON DELETE and ON UPDATE clauses to apply the cascading referential integrity constraint.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The ON DELETE and ON UPDATE clauses can be used with the following options: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ON DELETE | ON UPDATE NO ACTION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ON DELETE | ON UPDATE CASCADE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ON DELETE | ON UPDATE SET NULL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ON DELETE | ON UPDATE SET DEFAULT</a:t>
            </a:r>
          </a:p>
        </p:txBody>
      </p:sp>
    </p:spTree>
    <p:extLst>
      <p:ext uri="{BB962C8B-B14F-4D97-AF65-F5344CB8AC3E}">
        <p14:creationId xmlns:p14="http://schemas.microsoft.com/office/powerpoint/2010/main" val="22237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What is SQL?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Understanding DQL,DML,DDL rights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Integrity  and it’s types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Creating, altering and dropping tables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Retrieving data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Summarizing data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marL="1257300" lvl="2" indent="-342900" eaLnBrk="1" hangingPunct="1">
              <a:buFontTx/>
              <a:buNone/>
              <a:defRPr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HumanResources.EmployeeLeave</a:t>
            </a:r>
            <a:endParaRPr lang="en-US" sz="1800" kern="1200" dirty="0" smtClean="0">
              <a:latin typeface="Courier New" pitchFamily="49" charset="0"/>
              <a:cs typeface="Courier New" pitchFamily="49" charset="0"/>
            </a:endParaRPr>
          </a:p>
          <a:p>
            <a:pPr marL="1257300" lvl="2" indent="-342900" eaLnBrk="1" hangingPunct="1">
              <a:buFontTx/>
              <a:buNone/>
              <a:defRPr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800" kern="1200" dirty="0" err="1" smtClean="0">
                <a:latin typeface="Courier New" pitchFamily="49" charset="0"/>
                <a:cs typeface="Courier New" pitchFamily="49" charset="0"/>
              </a:rPr>
              <a:t>rfkcEmployeeID</a:t>
            </a: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 FOREIGN KEY(EmployeeID) </a:t>
            </a:r>
          </a:p>
          <a:p>
            <a:pPr marL="1257300" lvl="2" indent="-342900" eaLnBrk="1" hangingPunct="1">
              <a:buFontTx/>
              <a:buNone/>
              <a:defRPr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REFERENCES HumanResources.Employee(EmployeeID)</a:t>
            </a:r>
          </a:p>
          <a:p>
            <a:pPr marL="1257300" lvl="2" indent="-342900" eaLnBrk="1" hangingPunct="1">
              <a:buFontTx/>
              <a:buNone/>
              <a:defRPr/>
            </a:pPr>
            <a:r>
              <a:rPr lang="en-US" sz="1800" kern="1200" dirty="0" smtClean="0">
                <a:latin typeface="Courier New" pitchFamily="49" charset="0"/>
                <a:cs typeface="Courier New" pitchFamily="49" charset="0"/>
              </a:rPr>
              <a:t>ON DELETE NO ACTION ON UPDATE NO ACTION</a:t>
            </a:r>
          </a:p>
          <a:p>
            <a:pPr lvl="2" eaLnBrk="1" hangingPunct="1">
              <a:buFontTx/>
              <a:buBlip>
                <a:blip r:embed="rId2"/>
              </a:buBlip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73325" y="3540125"/>
            <a:ext cx="5043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any attempt to delete or update the </a:t>
            </a:r>
            <a:r>
              <a:rPr lang="en-US" alt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EmployeeID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Employee table will not be successful.</a:t>
            </a:r>
          </a:p>
        </p:txBody>
      </p:sp>
    </p:spTree>
    <p:extLst>
      <p:ext uri="{BB962C8B-B14F-4D97-AF65-F5344CB8AC3E}">
        <p14:creationId xmlns:p14="http://schemas.microsoft.com/office/powerpoint/2010/main" val="17738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Check constraint: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Enforces domain integrity by restricting the values to be inserted in a column. 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Syntax:</a:t>
            </a:r>
          </a:p>
          <a:p>
            <a:pPr lvl="4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>
              <a:buFontTx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[CONSTRAINT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] CHECK (expression)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[, …]])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Can be specified by using the following keywords:</a:t>
            </a:r>
          </a:p>
          <a:p>
            <a:pPr lvl="3" eaLnBrk="1" hangingPunct="1">
              <a:buFont typeface="Wingdings" panose="05000000000000000000" pitchFamily="2" charset="2"/>
              <a:buChar char="Ø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IN</a:t>
            </a:r>
          </a:p>
          <a:p>
            <a:pPr lvl="3" eaLnBrk="1" hangingPunct="1">
              <a:buFont typeface="Wingdings" panose="05000000000000000000" pitchFamily="2" charset="2"/>
              <a:buChar char="Ø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LIKE </a:t>
            </a:r>
          </a:p>
          <a:p>
            <a:pPr lvl="3" eaLnBrk="1" hangingPunct="1">
              <a:buFont typeface="Wingdings" panose="05000000000000000000" pitchFamily="2" charset="2"/>
              <a:buChar char="Ø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BETWEEN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IN: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Is used to ensure that the values entered are from a list of constant expressions. 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marL="1828800" lvl="4" indent="0" eaLnBrk="1" hangingPunct="1">
              <a:buNone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	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HumanResources.EmployeeLeave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(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EmployeeID int,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LeaveStartDate datetime CONSTRAINT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cpkLeaveStartDate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PRIMARY 		KEY(EmployeeID, LeaveStartDate),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LeaveEndDate datetime NOT NULL,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LeaveReason varchar(100),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LeaveType char(2) CONSTRAINT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chkLeave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CHECK(LeaveType 			IN('CL','SL','PL'))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)</a:t>
            </a:r>
            <a:br>
              <a:rPr lang="en-IN" dirty="0" smtClean="0">
                <a:latin typeface="Courier New" pitchFamily="49" charset="0"/>
                <a:cs typeface="Courier New" pitchFamily="49" charset="0"/>
              </a:rPr>
            </a:b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marL="1828800" lvl="4" indent="0" eaLnBrk="1" hangingPunct="1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LIKE: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Is used to ensure that the values entered in specific columns are of a certain pattern.  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" charset="0"/>
                <a:cs typeface="Times New Roman" pitchFamily="18" charset="0"/>
              </a:rPr>
              <a:t>Wild Card characters are used </a:t>
            </a:r>
            <a:r>
              <a:rPr lang="en-US" sz="1800" dirty="0">
                <a:latin typeface="Arial" charset="0"/>
                <a:cs typeface="Times New Roman" pitchFamily="18" charset="0"/>
              </a:rPr>
              <a:t>to search a string by using the following wildcard characters: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Arial" charset="0"/>
                <a:cs typeface="Times New Roman" pitchFamily="18" charset="0"/>
              </a:rPr>
              <a:t>%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Arial" charset="0"/>
                <a:cs typeface="Times New Roman" pitchFamily="18" charset="0"/>
              </a:rPr>
              <a:t>_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Arial" charset="0"/>
                <a:cs typeface="Times New Roman" pitchFamily="18" charset="0"/>
              </a:rPr>
              <a:t>[]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Arial" charset="0"/>
                <a:cs typeface="Times New Roman" pitchFamily="18" charset="0"/>
              </a:rPr>
              <a:t>[^]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Matches the given character string with the specified pattern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.</a:t>
            </a:r>
            <a:endParaRPr lang="en-US" sz="1800" kern="1200" dirty="0" smtClean="0">
              <a:latin typeface="Arial" charset="0"/>
              <a:cs typeface="Times New Roman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	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CREATE TABLE Emp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	(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DeptCode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char(4) CHECK (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DeptCode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LIKE '[0-9][0-9][0-9][0-9]')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	)</a:t>
            </a:r>
          </a:p>
          <a:p>
            <a:pPr lvl="4" eaLnBrk="1" hangingPunct="1">
              <a:buFontTx/>
              <a:buNone/>
              <a:defRPr/>
            </a:pP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lvl="4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Data Integrity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BETWEEN: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Is used to specify a range of constant expressions by using the BETWEEN keyword. 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Arial" charset="0"/>
                <a:cs typeface="Times New Roman" pitchFamily="18" charset="0"/>
              </a:rPr>
              <a:t>	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EmpTable</a:t>
            </a: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money CHECK (</a:t>
            </a: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BETWEEN 20000 AND 80000)</a:t>
            </a:r>
          </a:p>
          <a:p>
            <a:pPr lvl="3" eaLnBrk="1" hangingPunct="1"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4" eaLnBrk="1" hangingPunct="1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Data Integrity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sz="1800" kern="1200" dirty="0" smtClean="0">
                <a:latin typeface="Arial" charset="0"/>
                <a:ea typeface="+mn-ea"/>
                <a:cs typeface="Times New Roman" pitchFamily="18" charset="0"/>
              </a:rPr>
              <a:t>Default constraint: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Can be used to assign a constant value to a column, and the user need not insert values for such a column.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ea typeface="+mn-ea"/>
                <a:cs typeface="Times New Roman" pitchFamily="18" charset="0"/>
              </a:rPr>
              <a:t>Syntax:</a:t>
            </a:r>
          </a:p>
          <a:p>
            <a:pPr marL="1657350" lvl="4" indent="-342900" eaLnBrk="1" hangingPunct="1">
              <a:buFontTx/>
              <a:buNone/>
              <a:defRPr/>
            </a:pPr>
            <a:r>
              <a:rPr lang="en-US" sz="1200" dirty="0" smtClean="0">
                <a:latin typeface="Arial" charset="0"/>
                <a:ea typeface="+mn-ea"/>
                <a:cs typeface="Times New Roman" pitchFamily="18" charset="0"/>
              </a:rPr>
              <a:t> 	</a:t>
            </a: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CREATE TABLE </a:t>
            </a:r>
            <a:r>
              <a:rPr lang="en-US" sz="1600" dirty="0" err="1" smtClean="0">
                <a:latin typeface="Courier New" pitchFamily="49" charset="0"/>
                <a:ea typeface="+mn-ea"/>
                <a:cs typeface="Courier New" pitchFamily="49" charset="0"/>
              </a:rPr>
              <a:t>table_name</a:t>
            </a: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	(</a:t>
            </a:r>
          </a:p>
          <a:p>
            <a:pPr marL="1657350" lvl="4" indent="-342900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+mn-ea"/>
                <a:cs typeface="Courier New" pitchFamily="49" charset="0"/>
              </a:rPr>
              <a:t>col_name</a:t>
            </a: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 [CONSTRAINT constraint_name] DEFAULT (</a:t>
            </a:r>
            <a:r>
              <a:rPr lang="en-US" sz="1600" dirty="0" err="1" smtClean="0">
                <a:latin typeface="Courier New" pitchFamily="49" charset="0"/>
                <a:ea typeface="+mn-ea"/>
                <a:cs typeface="Courier New" pitchFamily="49" charset="0"/>
              </a:rPr>
              <a:t>constant_expression</a:t>
            </a: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 | NULL)</a:t>
            </a:r>
          </a:p>
          <a:p>
            <a:pPr marL="1657350" lvl="4" indent="-342900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 	(</a:t>
            </a:r>
            <a:r>
              <a:rPr lang="en-US" sz="1600" dirty="0" err="1" smtClean="0">
                <a:latin typeface="Courier New" pitchFamily="49" charset="0"/>
                <a:ea typeface="+mn-ea"/>
                <a:cs typeface="Courier New" pitchFamily="49" charset="0"/>
              </a:rPr>
              <a:t>col_name</a:t>
            </a: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 [, </a:t>
            </a:r>
            <a:r>
              <a:rPr lang="en-US" sz="1600" dirty="0" err="1" smtClean="0">
                <a:latin typeface="Courier New" pitchFamily="49" charset="0"/>
                <a:ea typeface="+mn-ea"/>
                <a:cs typeface="Courier New" pitchFamily="49" charset="0"/>
              </a:rPr>
              <a:t>col_name</a:t>
            </a: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 [, …]])	</a:t>
            </a:r>
          </a:p>
          <a:p>
            <a:pPr marL="1657350" lvl="4" indent="-342900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ea typeface="+mn-ea"/>
                <a:cs typeface="Courier New" pitchFamily="49" charset="0"/>
              </a:rPr>
              <a:t>	)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sz="1600" kern="12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lvl="2" eaLnBrk="1" hangingPunct="1">
              <a:buFontTx/>
              <a:buNone/>
              <a:defRPr/>
            </a:pPr>
            <a:r>
              <a:rPr lang="en-US" sz="1200" dirty="0" smtClean="0">
                <a:latin typeface="Arial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HumanResources.EmployeeLeave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(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LeaveType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char(2) CONSTRAINT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chkLeave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CHECK(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LeaveType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IN('CL','SL','PL')) 	CONSTRAINT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chkDefLeave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DEFAULT 'PL'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)</a:t>
            </a:r>
          </a:p>
        </p:txBody>
      </p:sp>
    </p:spTree>
    <p:extLst>
      <p:ext uri="{BB962C8B-B14F-4D97-AF65-F5344CB8AC3E}">
        <p14:creationId xmlns:p14="http://schemas.microsoft.com/office/powerpoint/2010/main" val="42164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Table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b="0" dirty="0" smtClean="0">
                <a:latin typeface="Arial" pitchFamily="34" charset="0"/>
                <a:cs typeface="Times New Roman" pitchFamily="18" charset="0"/>
              </a:rPr>
              <a:t>You need to modify tables when there is a requirement to add or remove columns and constraints.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ea typeface="+mn-ea"/>
                <a:cs typeface="Times New Roman" pitchFamily="18" charset="0"/>
              </a:rPr>
              <a:t>You can use the ALTER TABLE statement to modify a table.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ea typeface="+mn-ea"/>
                <a:cs typeface="Times New Roman" pitchFamily="18" charset="0"/>
              </a:rPr>
              <a:t>Syntax: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ALTER TABLE [ </a:t>
            </a:r>
            <a:r>
              <a:rPr lang="en-US" dirty="0" err="1" smtClean="0">
                <a:latin typeface="Courier New" pitchFamily="49" charset="0"/>
              </a:rPr>
              <a:t>database_name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</a:rPr>
              <a:t> [ </a:t>
            </a:r>
            <a:r>
              <a:rPr lang="en-US" dirty="0" err="1" smtClean="0">
                <a:latin typeface="Courier New" pitchFamily="49" charset="0"/>
              </a:rPr>
              <a:t>schema_name</a:t>
            </a:r>
            <a:r>
              <a:rPr lang="en-US" dirty="0" smtClean="0">
                <a:latin typeface="Courier New" pitchFamily="49" charset="0"/>
              </a:rPr>
              <a:t> ]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	.</a:t>
            </a:r>
            <a:r>
              <a:rPr lang="en-US" dirty="0" smtClean="0">
                <a:latin typeface="Courier New" pitchFamily="49" charset="0"/>
              </a:rPr>
              <a:t> | </a:t>
            </a:r>
            <a:r>
              <a:rPr lang="en-US" dirty="0" err="1" smtClean="0">
                <a:latin typeface="Courier New" pitchFamily="49" charset="0"/>
              </a:rPr>
              <a:t>schema_name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</a:rPr>
              <a:t> ]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	{ ALTER COLUMN </a:t>
            </a:r>
            <a:r>
              <a:rPr lang="en-US" dirty="0" err="1" smtClean="0">
                <a:latin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	{ [ NULL | NOT NULL ] 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	}  | [ WITH { CHECK | NOCHECK } ] ADD COLUMN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	&lt;</a:t>
            </a:r>
            <a:r>
              <a:rPr lang="en-US" dirty="0" err="1" smtClean="0">
                <a:latin typeface="Courier New" pitchFamily="49" charset="0"/>
              </a:rPr>
              <a:t>column_definition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	{ ADD CONSTRAINT </a:t>
            </a:r>
            <a:r>
              <a:rPr lang="en-US" dirty="0" err="1" smtClean="0">
                <a:latin typeface="Courier New" pitchFamily="49" charset="0"/>
              </a:rPr>
              <a:t>constraint_name</a:t>
            </a:r>
            <a:endParaRPr lang="en-US" dirty="0" smtClean="0">
              <a:latin typeface="Courier New" pitchFamily="49" charset="0"/>
            </a:endParaRP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constraint_type</a:t>
            </a:r>
            <a:r>
              <a:rPr lang="en-IN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60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Table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>
              <a:buFontTx/>
              <a:buNone/>
              <a:defRPr/>
            </a:pP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ALTER TABLE </a:t>
            </a:r>
            <a:r>
              <a:rPr lang="en-US" sz="1800" dirty="0" err="1" smtClean="0">
                <a:latin typeface="Courier New" pitchFamily="49" charset="0"/>
              </a:rPr>
              <a:t>HumanResources.EmployeeLeave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		ADD </a:t>
            </a:r>
            <a:r>
              <a:rPr lang="en-US" sz="1800" dirty="0" err="1" smtClean="0">
                <a:latin typeface="Courier New" pitchFamily="49" charset="0"/>
              </a:rPr>
              <a:t>ApprovedBy</a:t>
            </a:r>
            <a:r>
              <a:rPr lang="en-US" sz="1800" dirty="0" smtClean="0">
                <a:latin typeface="Courier New" pitchFamily="49" charset="0"/>
              </a:rPr>
              <a:t> VARCHAR(30) NOT NULL</a:t>
            </a:r>
          </a:p>
          <a:p>
            <a:pPr lvl="2">
              <a:spcBef>
                <a:spcPct val="10000"/>
              </a:spcBef>
              <a:buFontTx/>
              <a:buNone/>
              <a:defRPr/>
            </a:pPr>
            <a:endParaRPr lang="en-IN" sz="1800" dirty="0" smtClean="0">
              <a:latin typeface="Courier New" pitchFamily="49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You 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can drop a constraint by using the ALTER TABLE statement.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:</a:t>
            </a:r>
          </a:p>
          <a:p>
            <a:pPr marL="0" lvl="1" indent="0">
              <a:buNone/>
              <a:defRPr/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ALTER TABLE [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database_name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 [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schema_name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]|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schema_name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DROP 		   	CONSTRAINT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constraint_name</a:t>
            </a:r>
          </a:p>
          <a:p>
            <a:pPr lvl="1">
              <a:buFontTx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lvl="1"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HumanResources.EmployeeLeave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DROP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chkDefLeave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Table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You can delete a table by using the DROP TABLE statement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.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ea typeface="+mn-ea"/>
                <a:cs typeface="Times New Roman" pitchFamily="18" charset="0"/>
              </a:rPr>
              <a:t>Syntax:</a:t>
            </a:r>
          </a:p>
          <a:p>
            <a:pPr lvl="1"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</a:rPr>
              <a:t>DROP TABLE [ </a:t>
            </a:r>
            <a:r>
              <a:rPr lang="en-US" sz="1600" dirty="0" err="1" smtClean="0">
                <a:latin typeface="Courier New" pitchFamily="49" charset="0"/>
              </a:rPr>
              <a:t>database_name</a:t>
            </a:r>
            <a:r>
              <a:rPr lang="en-US" sz="1600" dirty="0" smtClean="0">
                <a:latin typeface="Courier New" pitchFamily="49" charset="0"/>
              </a:rPr>
              <a:t> . [ </a:t>
            </a:r>
            <a:r>
              <a:rPr lang="en-US" sz="1600" dirty="0" err="1" smtClean="0">
                <a:latin typeface="Courier New" pitchFamily="49" charset="0"/>
              </a:rPr>
              <a:t>schema_name</a:t>
            </a:r>
            <a:r>
              <a:rPr lang="en-US" sz="1600" dirty="0" smtClean="0">
                <a:latin typeface="Courier New" pitchFamily="49" charset="0"/>
              </a:rPr>
              <a:t> ]	. ] 	</a:t>
            </a:r>
            <a:r>
              <a:rPr lang="en-US" sz="1600" dirty="0" err="1" smtClean="0">
                <a:latin typeface="Courier New" pitchFamily="49" charset="0"/>
              </a:rPr>
              <a:t>table_name</a:t>
            </a:r>
            <a:r>
              <a:rPr lang="en-US" sz="1600" dirty="0" smtClean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ea typeface="+mn-ea"/>
                <a:cs typeface="Times New Roman" pitchFamily="18" charset="0"/>
              </a:rPr>
              <a:t>For example: </a:t>
            </a:r>
          </a:p>
          <a:p>
            <a:pPr>
              <a:buFontTx/>
              <a:buNone/>
              <a:defRPr/>
            </a:pPr>
            <a:r>
              <a:rPr lang="en-IN" sz="1800" dirty="0" smtClean="0">
                <a:latin typeface="Courier New" pitchFamily="49" charset="0"/>
              </a:rPr>
              <a:t>		</a:t>
            </a:r>
            <a:r>
              <a:rPr lang="en-IN" sz="1600" dirty="0" smtClean="0">
                <a:latin typeface="Courier New" pitchFamily="49" charset="0"/>
              </a:rPr>
              <a:t>DROP TABLE </a:t>
            </a:r>
            <a:r>
              <a:rPr lang="en-IN" sz="1600" dirty="0" err="1" smtClean="0">
                <a:latin typeface="Courier New" pitchFamily="49" charset="0"/>
              </a:rPr>
              <a:t>HumanResources.EmployeeVacation</a:t>
            </a:r>
            <a:endParaRPr lang="en-US" sz="1600" dirty="0" smtClean="0"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38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in a Table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0" dirty="0" smtClean="0">
                <a:latin typeface="Arial "/>
              </a:rPr>
              <a:t>Data can be stored in a table: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 "/>
              </a:rPr>
              <a:t>In the form of rows.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 "/>
              </a:rPr>
              <a:t>By using the INSERT statement.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 "/>
              </a:rPr>
              <a:t>Syntax:</a:t>
            </a:r>
          </a:p>
          <a:p>
            <a:pPr lvl="2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INSERT [INTO] {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table_name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} [(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column_list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)]</a:t>
            </a:r>
            <a:br>
              <a:rPr lang="en-US" altLang="en-US" sz="1600" dirty="0" smtClean="0">
                <a:latin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</a:rPr>
              <a:t>VALUES {DEFAULT |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values_list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|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select_statement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}</a:t>
            </a:r>
          </a:p>
          <a:p>
            <a:pPr lvl="2">
              <a:buFontTx/>
              <a:buNone/>
            </a:pPr>
            <a:endParaRPr lang="en-US" altLang="en-US" sz="1600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solidFill>
                  <a:schemeClr val="accent2"/>
                </a:solidFill>
                <a:latin typeface="Arial "/>
              </a:rPr>
              <a:t>	</a:t>
            </a:r>
            <a:endParaRPr lang="en-US" altLang="en-US" sz="1600" dirty="0" smtClean="0">
              <a:solidFill>
                <a:schemeClr val="accent2"/>
              </a:solidFill>
              <a:latin typeface="Arial 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1" y="3300413"/>
            <a:ext cx="7313613" cy="6873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0" dirty="0" smtClean="0">
                <a:latin typeface="Arial "/>
              </a:rPr>
              <a:t>The following table describes the structure of the </a:t>
            </a:r>
            <a:r>
              <a:rPr lang="en-US" altLang="en-US" sz="1800" b="0" dirty="0" err="1" smtClean="0">
                <a:latin typeface="Arial "/>
              </a:rPr>
              <a:t>EmpData</a:t>
            </a:r>
            <a:r>
              <a:rPr lang="en-US" altLang="en-US" sz="1800" b="0" dirty="0" smtClean="0">
                <a:latin typeface="Arial "/>
              </a:rPr>
              <a:t> table.</a:t>
            </a:r>
          </a:p>
          <a:p>
            <a:pPr lvl="1">
              <a:buFontTx/>
              <a:buBlip>
                <a:blip r:embed="rId2"/>
              </a:buBlip>
            </a:pPr>
            <a:endParaRPr lang="en-US" altLang="en-US" dirty="0" smtClean="0">
              <a:solidFill>
                <a:schemeClr val="accent2"/>
              </a:solidFill>
              <a:latin typeface="Arial "/>
            </a:endParaRPr>
          </a:p>
          <a:p>
            <a:pPr lvl="1">
              <a:buFontTx/>
              <a:buNone/>
            </a:pPr>
            <a:r>
              <a:rPr lang="en-US" altLang="en-US" dirty="0" smtClean="0">
                <a:solidFill>
                  <a:schemeClr val="accent2"/>
                </a:solidFill>
                <a:latin typeface="Arial "/>
              </a:rPr>
              <a:t>	</a:t>
            </a:r>
          </a:p>
        </p:txBody>
      </p:sp>
      <p:graphicFrame>
        <p:nvGraphicFramePr>
          <p:cNvPr id="6" name="Group 4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64493"/>
              </p:ext>
            </p:extLst>
          </p:nvPr>
        </p:nvGraphicFramePr>
        <p:xfrm>
          <a:off x="3000376" y="3987800"/>
          <a:ext cx="3886200" cy="1371600"/>
        </p:xfrm>
        <a:graphic>
          <a:graphicData uri="http://schemas.openxmlformats.org/drawingml/2006/table">
            <a:tbl>
              <a:tblPr/>
              <a:tblGrid>
                <a:gridCol w="1554163"/>
                <a:gridCol w="1189037"/>
                <a:gridCol w="1143000"/>
              </a:tblGrid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Column Names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Checks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EmpName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varchar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(20)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NULL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EmpNo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int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NOT NULL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EmpAddress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varchar</a:t>
                      </a: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(60)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NULL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Salary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int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NULL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EmpName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varchar(20)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NULL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1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altLang="en-US" sz="20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the core language used to </a:t>
            </a:r>
            <a:r>
              <a:rPr lang="en-US" altLang="en-US" sz="20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store, access, and modify data.</a:t>
            </a:r>
          </a:p>
          <a:p>
            <a:pPr marL="0" indent="0">
              <a:buNone/>
            </a:pPr>
            <a:endParaRPr lang="en-US" altLang="en-US" sz="2000" b="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Can be categorized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Definition Language (DDL):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used to define the database, data types, structures, and constraints on the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Manipulation Language (DML):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used to manipulate the data in the database objects.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Control Language (DCL):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used to control the data access in the database.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Query Language (DQL):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used to query data from the database objects.</a:t>
            </a:r>
          </a:p>
        </p:txBody>
      </p:sp>
    </p:spTree>
    <p:extLst>
      <p:ext uri="{BB962C8B-B14F-4D97-AF65-F5344CB8AC3E}">
        <p14:creationId xmlns:p14="http://schemas.microsoft.com/office/powerpoint/2010/main" val="2450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 Table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b="0" dirty="0" smtClean="0">
                <a:latin typeface="Arial "/>
              </a:rPr>
              <a:t>To insert a row into the </a:t>
            </a:r>
            <a:r>
              <a:rPr lang="en-US" sz="2000" b="0" dirty="0" err="1" smtClean="0">
                <a:latin typeface="Arial "/>
              </a:rPr>
              <a:t>EmpData</a:t>
            </a:r>
            <a:r>
              <a:rPr lang="en-US" sz="2000" b="0" dirty="0" smtClean="0">
                <a:latin typeface="Arial "/>
              </a:rPr>
              <a:t> table with all the column values, you can use the following statements:</a:t>
            </a:r>
          </a:p>
          <a:p>
            <a:pPr marL="0" indent="0">
              <a:buNone/>
              <a:defRPr/>
            </a:pPr>
            <a:endParaRPr lang="en-US" sz="2000" b="0" dirty="0" smtClean="0"/>
          </a:p>
          <a:p>
            <a:pPr lvl="2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INSERT </a:t>
            </a:r>
            <a:r>
              <a:rPr lang="en-US" sz="2200" dirty="0" err="1" smtClean="0">
                <a:latin typeface="Courier New" pitchFamily="49" charset="0"/>
              </a:rPr>
              <a:t>EmpData</a:t>
            </a:r>
            <a:endParaRPr lang="en-US" sz="2200" dirty="0" smtClean="0"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VALUES ('Yang Kan', 101, '123 Nanjing Lu', 2500)</a:t>
            </a:r>
          </a:p>
          <a:p>
            <a:pPr lvl="2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			</a:t>
            </a:r>
            <a:r>
              <a:rPr lang="en-US" sz="2200" dirty="0" smtClean="0">
                <a:latin typeface="Arial "/>
              </a:rPr>
              <a:t>OR</a:t>
            </a:r>
          </a:p>
          <a:p>
            <a:pPr lvl="2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INSERT </a:t>
            </a:r>
            <a:r>
              <a:rPr lang="en-US" sz="2200" dirty="0" err="1" smtClean="0">
                <a:latin typeface="Courier New" pitchFamily="49" charset="0"/>
              </a:rPr>
              <a:t>EmpData</a:t>
            </a:r>
            <a:r>
              <a:rPr lang="en-US" sz="2200" dirty="0" smtClean="0">
                <a:latin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</a:rPr>
              <a:t>EmpName</a:t>
            </a:r>
            <a:r>
              <a:rPr lang="en-US" sz="2200" dirty="0" smtClean="0">
                <a:latin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</a:rPr>
              <a:t>EmpAddress</a:t>
            </a:r>
            <a:r>
              <a:rPr lang="en-US" sz="2200" dirty="0" smtClean="0">
                <a:latin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</a:rPr>
              <a:t>EmpNo</a:t>
            </a:r>
            <a:r>
              <a:rPr lang="en-US" sz="2200" dirty="0" smtClean="0">
                <a:latin typeface="Courier New" pitchFamily="49" charset="0"/>
              </a:rPr>
              <a:t>,</a:t>
            </a:r>
          </a:p>
          <a:p>
            <a:pPr lvl="2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Salary) VALUES ('Yang Kan', '123 Nanjing Lu', 101, </a:t>
            </a:r>
          </a:p>
          <a:p>
            <a:pPr lvl="2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2500)</a:t>
            </a:r>
          </a:p>
          <a:p>
            <a:pPr lvl="2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			</a:t>
            </a:r>
            <a:r>
              <a:rPr lang="en-US" sz="2200" dirty="0" smtClean="0">
                <a:latin typeface="Arial "/>
              </a:rPr>
              <a:t>OR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 INSERT </a:t>
            </a:r>
            <a:r>
              <a:rPr lang="en-US" sz="2200" dirty="0" err="1" smtClean="0">
                <a:latin typeface="Courier New" pitchFamily="49" charset="0"/>
              </a:rPr>
              <a:t>EmpData</a:t>
            </a:r>
            <a:r>
              <a:rPr lang="en-US" sz="2200" dirty="0" smtClean="0">
                <a:latin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</a:rPr>
              <a:t>EmpName</a:t>
            </a:r>
            <a:r>
              <a:rPr lang="en-US" sz="2200" dirty="0" smtClean="0">
                <a:latin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</a:rPr>
              <a:t>EmpAddress</a:t>
            </a:r>
            <a:r>
              <a:rPr lang="en-US" sz="2200" dirty="0" smtClean="0">
                <a:latin typeface="Courier New" pitchFamily="49" charset="0"/>
              </a:rPr>
              <a:t>,      	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	Salary, </a:t>
            </a:r>
            <a:r>
              <a:rPr lang="en-US" sz="2200" dirty="0" err="1" smtClean="0">
                <a:latin typeface="Courier New" pitchFamily="49" charset="0"/>
              </a:rPr>
              <a:t>EmpNo</a:t>
            </a:r>
            <a:r>
              <a:rPr lang="en-US" sz="2200" dirty="0" smtClean="0">
                <a:latin typeface="Courier New" pitchFamily="49" charset="0"/>
              </a:rPr>
              <a:t>) VALUES ('Yang Kan', '123 Nanjing 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	Lu', 2500, 101)</a:t>
            </a:r>
          </a:p>
          <a:p>
            <a:pPr lvl="2">
              <a:buFontTx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 "/>
            </a:endParaRPr>
          </a:p>
          <a:p>
            <a:pPr lvl="1">
              <a:buFontTx/>
              <a:buBlip>
                <a:blip r:embed="rId3"/>
              </a:buBlip>
              <a:defRPr/>
            </a:pPr>
            <a:endParaRPr lang="en-US" sz="1800" dirty="0" smtClean="0">
              <a:latin typeface="Arial "/>
            </a:endParaRPr>
          </a:p>
          <a:p>
            <a:pPr lvl="1">
              <a:buFontTx/>
              <a:buNone/>
              <a:defRPr/>
            </a:pPr>
            <a:r>
              <a:rPr lang="en-US" sz="1800" dirty="0" smtClean="0">
                <a:latin typeface="Arial "/>
              </a:rPr>
              <a:t>	</a:t>
            </a:r>
            <a:endParaRPr lang="en-US" sz="2000" dirty="0" smtClean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7393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 Table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b="0" dirty="0" smtClean="0">
                <a:latin typeface="Arial" pitchFamily="34" charset="0"/>
              </a:rPr>
              <a:t>Copying data from an existing table into a new table:</a:t>
            </a:r>
          </a:p>
          <a:p>
            <a:pPr marL="798513" lvl="1" indent="-333375">
              <a:buFont typeface="Wingdings" panose="05000000000000000000" pitchFamily="2" charset="2"/>
              <a:buChar char="Ø"/>
              <a:tabLst>
                <a:tab pos="635000" algn="l"/>
              </a:tabLst>
              <a:defRPr/>
            </a:pPr>
            <a:r>
              <a:rPr lang="en-US" kern="1200" dirty="0" smtClean="0">
                <a:latin typeface="Arial" pitchFamily="34" charset="0"/>
                <a:cs typeface="Times New Roman" pitchFamily="18" charset="0"/>
              </a:rPr>
              <a:t>While inserting data in a table, you can copy rows from an existing table to another table by using the SELECT statement.</a:t>
            </a:r>
          </a:p>
          <a:p>
            <a:pPr marL="798513" lvl="1" indent="-333375">
              <a:buFont typeface="Wingdings" panose="05000000000000000000" pitchFamily="2" charset="2"/>
              <a:buChar char="Ø"/>
              <a:tabLst>
                <a:tab pos="635000" algn="l"/>
              </a:tabLst>
              <a:defRPr/>
            </a:pPr>
            <a:r>
              <a:rPr lang="en-US" kern="1200" dirty="0" smtClean="0">
                <a:latin typeface="Arial" pitchFamily="34" charset="0"/>
                <a:cs typeface="Times New Roman" pitchFamily="18" charset="0"/>
              </a:rPr>
              <a:t>The following statement copies the values from the </a:t>
            </a:r>
            <a:r>
              <a:rPr lang="en-US" kern="1200" dirty="0" err="1" smtClean="0">
                <a:latin typeface="Arial" pitchFamily="34" charset="0"/>
                <a:cs typeface="Times New Roman" pitchFamily="18" charset="0"/>
              </a:rPr>
              <a:t>EmployeePayHistory</a:t>
            </a:r>
            <a:r>
              <a:rPr lang="en-US" kern="1200" dirty="0" smtClean="0">
                <a:latin typeface="Arial" pitchFamily="34" charset="0"/>
                <a:cs typeface="Times New Roman" pitchFamily="18" charset="0"/>
              </a:rPr>
              <a:t> table into the </a:t>
            </a:r>
            <a:r>
              <a:rPr lang="en-US" kern="1200" dirty="0" err="1" smtClean="0">
                <a:latin typeface="Arial" pitchFamily="34" charset="0"/>
                <a:cs typeface="Times New Roman" pitchFamily="18" charset="0"/>
              </a:rPr>
              <a:t>PreferredEmployee</a:t>
            </a:r>
            <a:r>
              <a:rPr lang="en-US" kern="1200" dirty="0" smtClean="0">
                <a:latin typeface="Arial" pitchFamily="34" charset="0"/>
                <a:cs typeface="Times New Roman" pitchFamily="18" charset="0"/>
              </a:rPr>
              <a:t> table:</a:t>
            </a:r>
          </a:p>
          <a:p>
            <a:pPr marL="465138" lvl="1" indent="0">
              <a:buNone/>
              <a:tabLst>
                <a:tab pos="635000" algn="l"/>
              </a:tabLst>
              <a:defRPr/>
            </a:pPr>
            <a:endParaRPr lang="en-US" kern="1200" dirty="0" smtClean="0">
              <a:latin typeface="Arial" pitchFamily="34" charset="0"/>
              <a:cs typeface="Times New Roman" pitchFamily="18" charset="0"/>
            </a:endParaRPr>
          </a:p>
          <a:p>
            <a:pPr lvl="3"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SELECT * INTO </a:t>
            </a:r>
            <a:r>
              <a:rPr lang="en-US" dirty="0" err="1" smtClean="0">
                <a:latin typeface="Courier New" pitchFamily="49" charset="0"/>
              </a:rPr>
              <a:t>PreferredEmployee</a:t>
            </a:r>
            <a:endParaRPr lang="en-US" dirty="0" smtClean="0">
              <a:latin typeface="Courier New" pitchFamily="49" charset="0"/>
            </a:endParaRPr>
          </a:p>
          <a:p>
            <a:pPr lvl="3"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</a:rPr>
              <a:t>HumanResources.EmployeePayHistory</a:t>
            </a:r>
            <a:endParaRPr lang="en-US" dirty="0" smtClean="0">
              <a:latin typeface="Courier New" pitchFamily="49" charset="0"/>
            </a:endParaRPr>
          </a:p>
          <a:p>
            <a:pPr lvl="3"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WHERE Rate &gt;= 35</a:t>
            </a:r>
          </a:p>
          <a:p>
            <a:pPr marL="0" indent="0">
              <a:buNone/>
              <a:defRPr/>
            </a:pPr>
            <a:endParaRPr lang="en-US" sz="1800" b="0" dirty="0" smtClean="0">
              <a:latin typeface="Arial" pitchFamily="34" charset="0"/>
            </a:endParaRPr>
          </a:p>
          <a:p>
            <a:pPr>
              <a:buFontTx/>
              <a:buBlip>
                <a:blip r:embed="rId2"/>
              </a:buBlip>
              <a:defRPr/>
            </a:pPr>
            <a:endParaRPr lang="en-US" sz="1800" b="0" dirty="0" smtClean="0">
              <a:latin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1800" b="0" dirty="0" smtClean="0">
                <a:latin typeface="Arial 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44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/>
              <a:t>Data in a Table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0" dirty="0" smtClean="0">
                <a:latin typeface="Arial "/>
                <a:cs typeface="Times New Roman" panose="02020603050405020304" pitchFamily="18" charset="0"/>
              </a:rPr>
              <a:t>Data in a table can be updated: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 "/>
                <a:cs typeface="Times New Roman" panose="02020603050405020304" pitchFamily="18" charset="0"/>
              </a:rPr>
              <a:t>When there is a change in the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 "/>
                <a:cs typeface="Times New Roman" panose="02020603050405020304" pitchFamily="18" charset="0"/>
              </a:rPr>
              <a:t>By using the UPDATE statement.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US" sz="2000" dirty="0" smtClean="0">
                <a:latin typeface="Arial "/>
                <a:cs typeface="Times New Roman" panose="02020603050405020304" pitchFamily="18" charset="0"/>
              </a:rPr>
              <a:t>Syntax:</a:t>
            </a:r>
          </a:p>
          <a:p>
            <a:pPr lvl="2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UPDATE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table_name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SET column_name = value [, column_name =</a:t>
            </a:r>
          </a:p>
          <a:p>
            <a:pPr lvl="2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value]</a:t>
            </a:r>
          </a:p>
          <a:p>
            <a:pPr lvl="2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[FROM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table_name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]</a:t>
            </a:r>
          </a:p>
          <a:p>
            <a:pPr lvl="2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[WHERE condition]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0" dirty="0" smtClean="0">
                <a:latin typeface="Arial "/>
                <a:cs typeface="Times New Roman" panose="02020603050405020304" pitchFamily="18" charset="0"/>
              </a:rPr>
              <a:t>You </a:t>
            </a:r>
            <a:r>
              <a:rPr lang="en-US" altLang="en-US" b="0" dirty="0">
                <a:latin typeface="Arial "/>
                <a:cs typeface="Times New Roman" panose="02020603050405020304" pitchFamily="18" charset="0"/>
              </a:rPr>
              <a:t>need to consider the following guidelines while updating 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 "/>
                <a:cs typeface="Times New Roman" panose="02020603050405020304" pitchFamily="18" charset="0"/>
              </a:rPr>
              <a:t>An update can be done on only one table at a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 "/>
                <a:cs typeface="Times New Roman" panose="02020603050405020304" pitchFamily="18" charset="0"/>
              </a:rPr>
              <a:t>If an update violates integrity constraints, then the entire update is rolled back.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 in a Table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95300" y="1155700"/>
            <a:ext cx="11290299" cy="501332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The following table displays sample data from the </a:t>
            </a:r>
            <a:r>
              <a:rPr lang="en-US" sz="2000" dirty="0" err="1" smtClean="0">
                <a:latin typeface="Arial "/>
                <a:cs typeface="Times New Roman" pitchFamily="18" charset="0"/>
              </a:rPr>
              <a:t>EmpData</a:t>
            </a:r>
            <a:r>
              <a:rPr lang="en-US" sz="2000" dirty="0" smtClean="0">
                <a:latin typeface="Arial "/>
                <a:cs typeface="Times New Roman" pitchFamily="18" charset="0"/>
              </a:rPr>
              <a:t> table.</a:t>
            </a:r>
          </a:p>
          <a:p>
            <a:pPr marL="342900" lvl="1" indent="-342900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 "/>
              <a:cs typeface="Times New Roman" pitchFamily="18" charset="0"/>
            </a:endParaRPr>
          </a:p>
          <a:p>
            <a:pPr marL="342900" lvl="1" indent="-342900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 "/>
              <a:cs typeface="Times New Roman" pitchFamily="18" charset="0"/>
            </a:endParaRPr>
          </a:p>
          <a:p>
            <a:pPr marL="342900" lvl="1" indent="-342900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 "/>
              <a:cs typeface="Times New Roman" pitchFamily="18" charset="0"/>
            </a:endParaRPr>
          </a:p>
          <a:p>
            <a:pPr marL="342900" lvl="1" indent="-342900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 "/>
              <a:cs typeface="Times New Roman" pitchFamily="18" charset="0"/>
            </a:endParaRPr>
          </a:p>
          <a:p>
            <a:pPr marL="0" lvl="1" indent="0">
              <a:buNone/>
              <a:defRPr/>
            </a:pPr>
            <a:endParaRPr lang="en-US" sz="2000" dirty="0" smtClean="0">
              <a:latin typeface="Arial "/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The following statement updates the address of the employee having </a:t>
            </a:r>
            <a:r>
              <a:rPr lang="en-US" sz="2000" dirty="0" err="1" smtClean="0">
                <a:latin typeface="Arial "/>
                <a:cs typeface="Times New Roman" pitchFamily="18" charset="0"/>
              </a:rPr>
              <a:t>EmpNo</a:t>
            </a:r>
            <a:r>
              <a:rPr lang="en-US" sz="2000" dirty="0" smtClean="0">
                <a:latin typeface="Arial "/>
                <a:cs typeface="Times New Roman" pitchFamily="18" charset="0"/>
              </a:rPr>
              <a:t> 101:</a:t>
            </a:r>
          </a:p>
          <a:p>
            <a:pPr lvl="2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UPDATE </a:t>
            </a:r>
            <a:r>
              <a:rPr lang="en-US" sz="2000" dirty="0" err="1" smtClean="0">
                <a:latin typeface="Courier New" pitchFamily="49" charset="0"/>
              </a:rPr>
              <a:t>EmpData</a:t>
            </a:r>
            <a:endParaRPr lang="en-US" sz="2000" dirty="0" smtClean="0"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SET </a:t>
            </a:r>
            <a:r>
              <a:rPr lang="en-US" sz="2000" dirty="0" err="1" smtClean="0">
                <a:latin typeface="Courier New" pitchFamily="49" charset="0"/>
              </a:rPr>
              <a:t>EmpAddress</a:t>
            </a:r>
            <a:r>
              <a:rPr lang="en-US" sz="2000" dirty="0" smtClean="0">
                <a:latin typeface="Courier New" pitchFamily="49" charset="0"/>
              </a:rPr>
              <a:t> = '123 Shi Lu' </a:t>
            </a:r>
          </a:p>
          <a:p>
            <a:pPr lvl="2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WHERE </a:t>
            </a:r>
            <a:r>
              <a:rPr lang="en-US" sz="2000" dirty="0" err="1" smtClean="0">
                <a:latin typeface="Courier New" pitchFamily="49" charset="0"/>
              </a:rPr>
              <a:t>EmpNo</a:t>
            </a:r>
            <a:r>
              <a:rPr lang="en-US" sz="2000" dirty="0" smtClean="0">
                <a:latin typeface="Courier New" pitchFamily="49" charset="0"/>
              </a:rPr>
              <a:t> = 101</a:t>
            </a:r>
          </a:p>
          <a:p>
            <a:pPr>
              <a:buFontTx/>
              <a:buNone/>
              <a:defRPr/>
            </a:pP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8" name="Group 4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38720"/>
              </p:ext>
            </p:extLst>
          </p:nvPr>
        </p:nvGraphicFramePr>
        <p:xfrm>
          <a:off x="2640012" y="1749425"/>
          <a:ext cx="6770687" cy="1219200"/>
        </p:xfrm>
        <a:graphic>
          <a:graphicData uri="http://schemas.openxmlformats.org/drawingml/2006/table">
            <a:tbl>
              <a:tblPr/>
              <a:tblGrid>
                <a:gridCol w="1319742"/>
                <a:gridCol w="1230859"/>
                <a:gridCol w="2110043"/>
                <a:gridCol w="2110043"/>
              </a:tblGrid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EmpName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EmpNo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EmpAddress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Salary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Yang Kan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101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123 Nanjing Lu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2500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John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102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123 Nanjing Lu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3500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Michel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103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124 Nanjing Lu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2200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Shelda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104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693 Park Street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3500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</a:t>
            </a:r>
            <a:r>
              <a:rPr lang="en-US" dirty="0"/>
              <a:t>Data in a Table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 "/>
                <a:cs typeface="Times New Roman" panose="02020603050405020304" pitchFamily="18" charset="0"/>
              </a:rPr>
              <a:t>Data in a table can be deleted: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 "/>
                <a:cs typeface="Times New Roman" panose="02020603050405020304" pitchFamily="18" charset="0"/>
              </a:rPr>
              <a:t>When the data is no longer required.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 "/>
                <a:cs typeface="Times New Roman" panose="02020603050405020304" pitchFamily="18" charset="0"/>
              </a:rPr>
              <a:t>By using the DELETE statement.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 "/>
                <a:cs typeface="Times New Roman" panose="02020603050405020304" pitchFamily="18" charset="0"/>
              </a:rPr>
              <a:t>Syntax:</a:t>
            </a:r>
          </a:p>
          <a:p>
            <a:pPr lvl="2">
              <a:buFontTx/>
              <a:buNone/>
            </a:pPr>
            <a:r>
              <a:rPr lang="en-IN" altLang="en-US" sz="2000" dirty="0" smtClean="0">
                <a:latin typeface="Courier New" panose="02070309020205020404" pitchFamily="49" charset="0"/>
              </a:rPr>
              <a:t>  DELETE [FROM] </a:t>
            </a:r>
            <a:r>
              <a:rPr lang="en-IN" altLang="en-US" sz="2000" dirty="0" err="1" smtClean="0">
                <a:latin typeface="Courier New" panose="02070309020205020404" pitchFamily="49" charset="0"/>
              </a:rPr>
              <a:t>table_name</a:t>
            </a:r>
            <a:endParaRPr lang="en-IN" altLang="en-US" sz="2000" dirty="0" smtClean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IN" altLang="en-US" sz="2000" dirty="0" smtClean="0">
                <a:latin typeface="Courier New" panose="02070309020205020404" pitchFamily="49" charset="0"/>
              </a:rPr>
              <a:t>  FROM table(s)]</a:t>
            </a:r>
          </a:p>
          <a:p>
            <a:pPr lvl="2">
              <a:buFontTx/>
              <a:buNone/>
            </a:pPr>
            <a:r>
              <a:rPr lang="en-IN" altLang="en-US" sz="2000" dirty="0" smtClean="0">
                <a:latin typeface="Courier New" panose="02070309020205020404" pitchFamily="49" charset="0"/>
              </a:rPr>
              <a:t>  WHERE condition]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20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in a Table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Deleting data from related tables: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 "/>
                <a:cs typeface="Times New Roman" panose="02020603050405020304" pitchFamily="18" charset="0"/>
              </a:rPr>
              <a:t>While deleting data from related tables, you first need to delete the records from the table that contains the foreign key.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 "/>
                <a:cs typeface="Times New Roman" panose="02020603050405020304" pitchFamily="18" charset="0"/>
              </a:rPr>
              <a:t>After that, you can delete the record from the table that contains the primary key.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 "/>
                <a:cs typeface="Times New Roman" panose="02020603050405020304" pitchFamily="18" charset="0"/>
              </a:rPr>
              <a:t>For example:</a:t>
            </a:r>
          </a:p>
          <a:p>
            <a:pPr lvl="3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DELETE FROM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HumanResources.Employee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WHERE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BirthDate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dateadd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yy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-60,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getdate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())</a:t>
            </a:r>
          </a:p>
          <a:p>
            <a:pPr lvl="3"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0" dirty="0">
                <a:latin typeface="Arial" panose="020B0604020202020204" pitchFamily="34" charset="0"/>
                <a:cs typeface="Times New Roman" panose="02020603050405020304" pitchFamily="18" charset="0"/>
              </a:rPr>
              <a:t>Deleting all the records from a table: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 "/>
                <a:cs typeface="Times New Roman" panose="02020603050405020304" pitchFamily="18" charset="0"/>
              </a:rPr>
              <a:t>By using the DELETE statement.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 "/>
                <a:cs typeface="Times New Roman" panose="02020603050405020304" pitchFamily="18" charset="0"/>
              </a:rPr>
              <a:t>By using the TRUNCATE DML statement.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 "/>
                <a:cs typeface="Times New Roman" panose="02020603050405020304" pitchFamily="18" charset="0"/>
              </a:rPr>
              <a:t>For example:</a:t>
            </a:r>
          </a:p>
          <a:p>
            <a:pPr lvl="3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TRUNCATE TABLE </a:t>
            </a:r>
            <a:r>
              <a:rPr lang="en-US" altLang="en-US" sz="1600" dirty="0" err="1">
                <a:latin typeface="Courier New" panose="02070309020205020404" pitchFamily="49" charset="0"/>
              </a:rPr>
              <a:t>EmpData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  <a:p>
            <a:pPr lvl="3"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buFontTx/>
              <a:buBlip>
                <a:blip r:embed="rId2"/>
              </a:buBlip>
            </a:pPr>
            <a:endParaRPr lang="en-US" alt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buFontTx/>
              <a:buBlip>
                <a:blip r:embed="rId3"/>
              </a:buBlip>
            </a:pPr>
            <a:endParaRPr lang="en-US" alt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89728" y="5559425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Deletes all the records from the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EmpData</a:t>
            </a: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17779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13" y="2446228"/>
            <a:ext cx="11143119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Retrieve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7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Specific </a:t>
            </a:r>
            <a:r>
              <a:rPr lang="en-US" dirty="0"/>
              <a:t>attributes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The SELECT statement is used for accessing and retrieving data from a database. </a:t>
            </a:r>
          </a:p>
          <a:p>
            <a:pPr marL="342900" lvl="1" indent="-342900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Syntax: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kern="1200" dirty="0" smtClean="0">
                <a:latin typeface="Arial" charset="0"/>
                <a:cs typeface="Times New Roman" pitchFamily="18" charset="0"/>
              </a:rPr>
              <a:t>		 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SELECT [ALL | DISTINCT] </a:t>
            </a: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select_column_list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000" kern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	[INTO [</a:t>
            </a: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new_table_name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]] </a:t>
            </a:r>
            <a:br>
              <a:rPr lang="en-US" sz="2000" kern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	[FROM {</a:t>
            </a: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view_name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2000" kern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	[WHERE </a:t>
            </a: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search_condition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237744" lvl="1" indent="0" eaLnBrk="1" hangingPunct="1">
              <a:buNone/>
              <a:defRPr/>
            </a:pPr>
            <a:endParaRPr lang="en-US" sz="2000" kern="1200" dirty="0" smtClean="0"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2"/>
              </a:buBlip>
              <a:defRPr/>
            </a:pPr>
            <a:endParaRPr lang="en-US" sz="2000" dirty="0" smtClean="0"/>
          </a:p>
          <a:p>
            <a:pPr marL="342900" lvl="1" indent="-342900" eaLnBrk="1" hangingPunct="1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2"/>
              </a:buBlip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attributes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36700" y="1285875"/>
            <a:ext cx="7391400" cy="132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To display all the details of employees, you can use the following query:</a:t>
            </a:r>
          </a:p>
          <a:p>
            <a:pPr lvl="1" eaLnBrk="1" hangingPunct="1">
              <a:spcBef>
                <a:spcPct val="20000"/>
              </a:spcBef>
            </a:pPr>
            <a:r>
              <a:rPr lang="en-IN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I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HumanResources.Employee</a:t>
            </a: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21000"/>
            <a:ext cx="8102600" cy="293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282700"/>
            <a:ext cx="7391400" cy="2374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To view specific details, you can specify the column names in the SELECT statement, as shown in the following query: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IN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ContactID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LoginID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, Title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HumanResources.Employee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342900" lvl="1" indent="-342900" eaLnBrk="0" hangingPunct="0">
              <a:spcBef>
                <a:spcPct val="20000"/>
              </a:spcBef>
              <a:defRPr/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54400"/>
            <a:ext cx="6464300" cy="271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Some of the DDL statements are: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CREATE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ALTER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DROP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Some of the DML statements are: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INSERT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UPDATE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DELETE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Some of the DCL statements are: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GRANT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REVOKE</a:t>
            </a:r>
          </a:p>
          <a:p>
            <a:pPr lvl="1">
              <a:buFontTx/>
              <a:buNone/>
            </a:pPr>
            <a:endParaRPr lang="en-US" altLang="en-US" sz="1800" dirty="0" smtClean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attributes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  <a:cs typeface="Times New Roman" pitchFamily="18" charset="0"/>
              </a:rPr>
              <a:t>You can write the query in the following ways:</a:t>
            </a: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'Department Number'=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,'Department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Name'= Name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HumanResources.Department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'Department Number', Name 'Department Name' FROM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HumanResources.Department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spcBef>
                <a:spcPct val="200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AS 'Department Number', Name AS 'Department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Name'FROM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HumanResources.Department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1500" y="1206500"/>
            <a:ext cx="10287000" cy="3213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Selected rows can be retrieved using the WHERE clause in the SELECT statement.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following SQL query retrieves the department details from the Department table, where the group name is Research and Development: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HumanResources.Department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'Research and Development'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9" b="62263"/>
          <a:stretch>
            <a:fillRect/>
          </a:stretch>
        </p:blipFill>
        <p:spPr bwMode="auto">
          <a:xfrm>
            <a:off x="2378074" y="4495800"/>
            <a:ext cx="5711825" cy="146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rows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32969" y="1143001"/>
            <a:ext cx="9947731" cy="39624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b="0" dirty="0" smtClean="0">
                <a:latin typeface="Arial "/>
                <a:cs typeface="Times New Roman" pitchFamily="18" charset="0"/>
              </a:rPr>
              <a:t>NULL values: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Can be retrieved by using the IS NULL keyword with the SELECT statement.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Syntax:</a:t>
            </a:r>
          </a:p>
          <a:p>
            <a:pPr marL="800100" lvl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column_list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			          FROM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table_name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				 WHERE column_name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unknown_value_operator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For example:</a:t>
            </a:r>
          </a:p>
          <a:p>
            <a:pPr marL="800100" lvl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EmployeeID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EndDate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			  FROM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HumanResources.EmployeeDepartmentHistory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EndDate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IS NULL</a:t>
            </a:r>
            <a:endParaRPr lang="en-US" sz="1600" dirty="0" smtClean="0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30450" y="5251450"/>
            <a:ext cx="5478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20000"/>
                </a:solidFill>
                <a:latin typeface="Arial" panose="020B0604020202020204" pitchFamily="34" charset="0"/>
              </a:rPr>
              <a:t>Retrieves only those rows from the </a:t>
            </a:r>
            <a:r>
              <a:rPr lang="en-US" altLang="en-US" sz="1800" dirty="0" err="1">
                <a:solidFill>
                  <a:srgbClr val="C20000"/>
                </a:solidFill>
                <a:latin typeface="Arial" panose="020B0604020202020204" pitchFamily="34" charset="0"/>
              </a:rPr>
              <a:t>EmployeeDepartmentHistory</a:t>
            </a:r>
            <a:r>
              <a:rPr lang="en-US" altLang="en-US" sz="1800" dirty="0">
                <a:solidFill>
                  <a:srgbClr val="C20000"/>
                </a:solidFill>
                <a:latin typeface="Arial" panose="020B0604020202020204" pitchFamily="34" charset="0"/>
              </a:rPr>
              <a:t> table for which value in the </a:t>
            </a:r>
            <a:r>
              <a:rPr lang="en-US" altLang="en-US" sz="1800" dirty="0" err="1">
                <a:solidFill>
                  <a:srgbClr val="C20000"/>
                </a:solidFill>
                <a:latin typeface="Arial" panose="020B0604020202020204" pitchFamily="34" charset="0"/>
              </a:rPr>
              <a:t>EndDate</a:t>
            </a:r>
            <a:r>
              <a:rPr lang="en-US" altLang="en-US" sz="1800" dirty="0">
                <a:solidFill>
                  <a:srgbClr val="C20000"/>
                </a:solidFill>
                <a:latin typeface="Arial" panose="020B0604020202020204" pitchFamily="34" charset="0"/>
              </a:rPr>
              <a:t> column is NULL.</a:t>
            </a:r>
          </a:p>
        </p:txBody>
      </p:sp>
    </p:spTree>
    <p:extLst>
      <p:ext uri="{BB962C8B-B14F-4D97-AF65-F5344CB8AC3E}">
        <p14:creationId xmlns:p14="http://schemas.microsoft.com/office/powerpoint/2010/main" val="2824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rows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b="0" dirty="0" smtClean="0">
                <a:latin typeface="Arial "/>
                <a:cs typeface="Times New Roman" pitchFamily="18" charset="0"/>
              </a:rPr>
              <a:t>ORDER BY clause: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 "/>
                <a:cs typeface="Times New Roman" pitchFamily="18" charset="0"/>
              </a:rPr>
              <a:t>Can be used with the SELECT statement to display records in a specific order.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 "/>
                <a:cs typeface="Times New Roman" pitchFamily="18" charset="0"/>
              </a:rPr>
              <a:t>Displays record in ascending or descending order.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ea typeface="+mn-ea"/>
                <a:cs typeface="Times New Roman" pitchFamily="18" charset="0"/>
              </a:rPr>
              <a:t>Syntax: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IN" sz="1600" dirty="0" err="1" smtClean="0">
                <a:latin typeface="Courier New" pitchFamily="49" charset="0"/>
                <a:cs typeface="Times New Roman" pitchFamily="18" charset="0"/>
              </a:rPr>
              <a:t>select_list</a:t>
            </a: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FROM </a:t>
            </a:r>
            <a:r>
              <a:rPr lang="en-IN" sz="1600" dirty="0" err="1" smtClean="0">
                <a:latin typeface="Courier New" pitchFamily="49" charset="0"/>
                <a:cs typeface="Times New Roman" pitchFamily="18" charset="0"/>
              </a:rPr>
              <a:t>table_name</a:t>
            </a: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[ORDER BY </a:t>
            </a:r>
            <a:r>
              <a:rPr lang="en-IN" sz="1600" dirty="0" err="1" smtClean="0">
                <a:latin typeface="Courier New" pitchFamily="49" charset="0"/>
                <a:cs typeface="Times New Roman" pitchFamily="18" charset="0"/>
              </a:rPr>
              <a:t>order_by_expression</a:t>
            </a: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 [ASC|DESC]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[, </a:t>
            </a:r>
            <a:r>
              <a:rPr lang="en-IN" sz="1600" dirty="0" err="1" smtClean="0">
                <a:latin typeface="Courier New" pitchFamily="49" charset="0"/>
                <a:cs typeface="Times New Roman" pitchFamily="18" charset="0"/>
              </a:rPr>
              <a:t>order_by_expression</a:t>
            </a:r>
            <a:r>
              <a:rPr lang="en-IN" sz="1600" dirty="0" smtClean="0">
                <a:latin typeface="Courier New" pitchFamily="49" charset="0"/>
                <a:cs typeface="Times New Roman" pitchFamily="18" charset="0"/>
              </a:rPr>
              <a:t> [ASC|DESC]…]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rows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>
              <a:buFontTx/>
              <a:buBlip>
                <a:blip r:embed="rId2"/>
              </a:buBlip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For example: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GroupName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Name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HumanResources.Department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		 ORDER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GroupName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76500"/>
            <a:ext cx="7924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rows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5500" y="1346200"/>
            <a:ext cx="10096500" cy="436562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b="0" dirty="0" smtClean="0">
                <a:latin typeface="Arial "/>
                <a:cs typeface="Times New Roman" pitchFamily="18" charset="0"/>
              </a:rPr>
              <a:t>TOP keyword: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 "/>
                <a:cs typeface="Times New Roman" pitchFamily="18" charset="0"/>
              </a:rPr>
              <a:t>Can be used with the SELECT statement to retrieve only the first set of rows from the top of a table.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Syntax:</a:t>
            </a: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SELECT [TOP n [PERCENT]] 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column_name</a:t>
            </a:r>
            <a:endParaRPr lang="en-IN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[,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…]</a:t>
            </a: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FROM 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WHERE 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search_conditions</a:t>
            </a:r>
            <a:endParaRPr lang="en-IN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[ORDER BY [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[,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…]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For example: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Arial "/>
                <a:cs typeface="Times New Roman" pitchFamily="18" charset="0"/>
              </a:rPr>
              <a:t>	    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SELECT TOP 10 * FROM </a:t>
            </a:r>
            <a:r>
              <a:rPr lang="en-US" sz="1600" dirty="0" err="1" smtClean="0">
                <a:latin typeface="Courier New" pitchFamily="49" charset="0"/>
                <a:cs typeface="Times New Roman" pitchFamily="18" charset="0"/>
              </a:rPr>
              <a:t>HumanResources.Employee</a:t>
            </a:r>
            <a:endParaRPr lang="en-US" sz="1600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endParaRPr lang="en-US" dirty="0" smtClean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0" dirty="0" smtClean="0">
                <a:latin typeface="Arial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0800" y="5334000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20000"/>
                </a:solidFill>
                <a:latin typeface="Arial" panose="020B0604020202020204" pitchFamily="34" charset="0"/>
              </a:rPr>
              <a:t>Retrieves the top 10 rows of the Employee table.</a:t>
            </a:r>
          </a:p>
        </p:txBody>
      </p:sp>
    </p:spTree>
    <p:extLst>
      <p:ext uri="{BB962C8B-B14F-4D97-AF65-F5344CB8AC3E}">
        <p14:creationId xmlns:p14="http://schemas.microsoft.com/office/powerpoint/2010/main" val="31156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Specific rows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1231900"/>
            <a:ext cx="11087100" cy="447992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b="0" dirty="0" smtClean="0">
                <a:latin typeface="Arial "/>
                <a:cs typeface="Times New Roman" pitchFamily="18" charset="0"/>
              </a:rPr>
              <a:t>DISTINCT keyword: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 "/>
                <a:cs typeface="Times New Roman" pitchFamily="18" charset="0"/>
              </a:rPr>
              <a:t>Eliminates the duplicate rows from the result set. </a:t>
            </a: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Syntax:</a:t>
            </a: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SELECT [ALL|DISTINCT] 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column_names</a:t>
            </a:r>
            <a:endParaRPr lang="en-IN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FROM 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table_name</a:t>
            </a:r>
            <a:endParaRPr lang="en-IN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IN" dirty="0" smtClean="0">
                <a:latin typeface="Courier New" pitchFamily="49" charset="0"/>
                <a:cs typeface="Times New Roman" pitchFamily="18" charset="0"/>
              </a:rPr>
              <a:t>WHERE </a:t>
            </a:r>
            <a:r>
              <a:rPr lang="en-IN" dirty="0" err="1" smtClean="0">
                <a:latin typeface="Courier New" pitchFamily="49" charset="0"/>
                <a:cs typeface="Times New Roman" pitchFamily="18" charset="0"/>
              </a:rPr>
              <a:t>search_condition</a:t>
            </a:r>
            <a:endParaRPr lang="en-US" dirty="0" smtClean="0">
              <a:latin typeface="Arial "/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cs typeface="Times New Roman" pitchFamily="18" charset="0"/>
              </a:rPr>
              <a:t>For example:</a:t>
            </a:r>
            <a:endParaRPr lang="en-IN" sz="2000" dirty="0" smtClean="0">
              <a:latin typeface="Arial 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SELECT DISTINCT Title FROM</a:t>
            </a:r>
          </a:p>
          <a:p>
            <a:pPr lvl="2"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  <a:cs typeface="Times New Roman" pitchFamily="18" charset="0"/>
              </a:rPr>
              <a:t>HumanResources.Employee</a:t>
            </a:r>
            <a:endParaRPr lang="en-US" dirty="0" smtClean="0">
              <a:latin typeface="Courier New" pitchFamily="49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WHERE Title LIKE 'PR%'</a:t>
            </a:r>
          </a:p>
          <a:p>
            <a:pPr>
              <a:buFontTx/>
              <a:buNone/>
              <a:defRPr/>
            </a:pPr>
            <a:r>
              <a:rPr lang="en-US" b="0" dirty="0" smtClean="0">
                <a:latin typeface="Arial" pitchFamily="34" charset="0"/>
                <a:cs typeface="Times New Roman" pitchFamily="18" charset="0"/>
              </a:rPr>
              <a:t>	</a:t>
            </a:r>
            <a:endParaRPr lang="en-US" b="0" i="1" dirty="0" smtClean="0">
              <a:latin typeface="Arial 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46338" y="4962525"/>
            <a:ext cx="487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C20000"/>
                </a:solidFill>
                <a:latin typeface="Arial" panose="020B0604020202020204" pitchFamily="34" charset="0"/>
              </a:rPr>
              <a:t>Retrieves all the titles beginning with PR from the Employee table.</a:t>
            </a:r>
          </a:p>
        </p:txBody>
      </p:sp>
    </p:spTree>
    <p:extLst>
      <p:ext uri="{BB962C8B-B14F-4D97-AF65-F5344CB8AC3E}">
        <p14:creationId xmlns:p14="http://schemas.microsoft.com/office/powerpoint/2010/main" val="312632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04" y="2283391"/>
            <a:ext cx="11143119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Summarizing Records</a:t>
            </a:r>
          </a:p>
        </p:txBody>
      </p:sp>
    </p:spTree>
    <p:extLst>
      <p:ext uri="{BB962C8B-B14F-4D97-AF65-F5344CB8AC3E}">
        <p14:creationId xmlns:p14="http://schemas.microsoft.com/office/powerpoint/2010/main" val="29530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Records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Aggregate functions: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cs typeface="Times New Roman" pitchFamily="18" charset="0"/>
              </a:rPr>
              <a:t>Summarize the values for a column or a group of columns, and produce a single value. 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latin typeface="Arial" charset="0"/>
                <a:cs typeface="Times New Roman" pitchFamily="18" charset="0"/>
              </a:rPr>
              <a:t>Syntax:</a:t>
            </a:r>
          </a:p>
          <a:p>
            <a:pPr marL="237744" lvl="1" indent="0" eaLnBrk="1" hangingPunct="1">
              <a:buNone/>
              <a:defRPr/>
            </a:pPr>
            <a:endParaRPr lang="en-US" sz="2000" kern="1200" dirty="0" smtClean="0">
              <a:latin typeface="Arial" charset="0"/>
              <a:cs typeface="Times New Roman" pitchFamily="18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aggregate_function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([ALL|DISTINCT] expression)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  <a:cs typeface="Times New Roman" pitchFamily="18" charset="0"/>
              </a:rPr>
              <a:t>You can calculate summary values by using the following aggregate functions: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000" dirty="0" err="1">
                <a:latin typeface="Arial" charset="0"/>
                <a:cs typeface="Times New Roman" pitchFamily="18" charset="0"/>
              </a:rPr>
              <a:t>Avg</a:t>
            </a:r>
            <a:r>
              <a:rPr lang="en-US" sz="2000" dirty="0">
                <a:latin typeface="Arial" charset="0"/>
                <a:cs typeface="Times New Roman" pitchFamily="18" charset="0"/>
              </a:rPr>
              <a:t>()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charset="0"/>
                <a:cs typeface="Times New Roman" pitchFamily="18" charset="0"/>
              </a:rPr>
              <a:t>Count()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charset="0"/>
                <a:cs typeface="Times New Roman" pitchFamily="18" charset="0"/>
              </a:rPr>
              <a:t>Min()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charset="0"/>
                <a:cs typeface="Times New Roman" pitchFamily="18" charset="0"/>
              </a:rPr>
              <a:t>Max()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charset="0"/>
                <a:cs typeface="Times New Roman" pitchFamily="18" charset="0"/>
              </a:rPr>
              <a:t>Sum()</a:t>
            </a:r>
          </a:p>
          <a:p>
            <a:pPr lvl="2" eaLnBrk="1" hangingPunct="1">
              <a:buFontTx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  <a:defRPr/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2"/>
              </a:buBlip>
              <a:defRPr/>
            </a:pPr>
            <a:endParaRPr lang="en-US" dirty="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Records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b="0" dirty="0" smtClean="0">
                <a:latin typeface="Arial" charset="0"/>
                <a:cs typeface="Times New Roman" pitchFamily="18" charset="0"/>
              </a:rPr>
              <a:t>The GROUP BY clause: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Summarizes the result set into groups as defined in the SELECT statement by using aggregate functions.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Uses the HAVING clause to </a:t>
            </a:r>
            <a:r>
              <a:rPr lang="en-US" sz="1600" kern="1200" dirty="0" smtClean="0">
                <a:latin typeface="Arial" charset="0"/>
                <a:cs typeface="Times New Roman" pitchFamily="18" charset="0"/>
              </a:rPr>
              <a:t>further restrict the result set to produce the data based on a condition.</a:t>
            </a:r>
            <a:endParaRPr lang="en-US" sz="1800" kern="1200" dirty="0" smtClean="0">
              <a:latin typeface="Arial" charset="0"/>
              <a:cs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charset="0"/>
                <a:cs typeface="Times New Roman" pitchFamily="18" charset="0"/>
              </a:rPr>
              <a:t>Syntax: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kern="1200" dirty="0" err="1" smtClean="0">
                <a:latin typeface="Courier New" pitchFamily="49" charset="0"/>
                <a:cs typeface="Courier New" pitchFamily="49" charset="0"/>
              </a:rPr>
              <a:t>column_list</a:t>
            </a:r>
            <a:endParaRPr lang="en-US" sz="1600" kern="1200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kern="1200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endParaRPr lang="en-US" sz="1600" kern="1200" dirty="0" smtClean="0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latin typeface="Courier New" pitchFamily="49" charset="0"/>
                <a:cs typeface="Courier New" pitchFamily="49" charset="0"/>
              </a:rPr>
              <a:t>WHERE condition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latin typeface="Courier New" pitchFamily="49" charset="0"/>
                <a:cs typeface="Courier New" pitchFamily="49" charset="0"/>
              </a:rPr>
              <a:t>[GROUP BY [ALL] expression [, expression]</a:t>
            </a:r>
          </a:p>
          <a:p>
            <a:pPr lvl="3" eaLnBrk="1" hangingPunct="1">
              <a:buFontTx/>
              <a:buNone/>
              <a:defRPr/>
            </a:pPr>
            <a:r>
              <a:rPr lang="en-US" sz="1600" kern="1200" dirty="0" smtClean="0">
                <a:latin typeface="Courier New" pitchFamily="49" charset="0"/>
                <a:cs typeface="Courier New" pitchFamily="49" charset="0"/>
              </a:rPr>
              <a:t>[HAVING </a:t>
            </a:r>
            <a:r>
              <a:rPr lang="en-US" sz="1600" kern="1200" dirty="0" err="1" smtClean="0">
                <a:latin typeface="Courier New" pitchFamily="49" charset="0"/>
                <a:cs typeface="Courier New" pitchFamily="49" charset="0"/>
              </a:rPr>
              <a:t>search_condition</a:t>
            </a:r>
            <a:r>
              <a:rPr lang="en-US" sz="1600" kern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endParaRPr lang="en-US" sz="1800" kern="1200" dirty="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Creating, altering and dropping tables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following SQL statement creates a database named Personnel to store the data related to all the employees:</a:t>
            </a:r>
            <a:r>
              <a:rPr lang="en-IN" altLang="en-US" sz="1600" b="0" dirty="0" smtClean="0"/>
              <a:t> </a:t>
            </a:r>
          </a:p>
          <a:p>
            <a:pPr marL="0" indent="0" eaLnBrk="1" hangingPunct="1">
              <a:buNone/>
            </a:pPr>
            <a:endParaRPr lang="en-US" altLang="en-US" sz="1600" b="0" dirty="0" smtClean="0"/>
          </a:p>
          <a:p>
            <a:pPr lvl="1">
              <a:buFontTx/>
              <a:buNone/>
            </a:pPr>
            <a:r>
              <a:rPr lang="en-IN" altLang="en-US" sz="1200" dirty="0" smtClean="0"/>
              <a:t>	</a:t>
            </a: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DATABASE Personnel</a:t>
            </a:r>
          </a:p>
          <a:p>
            <a:pPr lvl="1">
              <a:buFontTx/>
              <a:buNone/>
            </a:pPr>
            <a:endParaRPr lang="en-I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IN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Tx/>
              <a:buNone/>
            </a:pPr>
            <a:endParaRPr lang="en-IN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Tx/>
              <a:buNone/>
            </a:pPr>
            <a:endParaRPr lang="en-IN" altLang="en-US" sz="16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b="0" dirty="0">
                <a:latin typeface="Arial" charset="0"/>
                <a:cs typeface="Times New Roman" pitchFamily="18" charset="0"/>
              </a:rPr>
              <a:t>The </a:t>
            </a:r>
            <a:r>
              <a:rPr lang="en-US" b="0" dirty="0" err="1">
                <a:latin typeface="Arial" charset="0"/>
                <a:cs typeface="Times New Roman" pitchFamily="18" charset="0"/>
              </a:rPr>
              <a:t>sp_renamedb</a:t>
            </a:r>
            <a:r>
              <a:rPr lang="en-US" b="0" dirty="0">
                <a:latin typeface="Arial" charset="0"/>
                <a:cs typeface="Times New Roman" pitchFamily="18" charset="0"/>
              </a:rPr>
              <a:t> stored procedure: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Is used to rename a database.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Syntax:  </a:t>
            </a:r>
          </a:p>
          <a:p>
            <a:pPr marL="457200" lvl="2" indent="0">
              <a:buNone/>
              <a:defRPr/>
            </a:pPr>
            <a:r>
              <a:rPr lang="en-IN" sz="1200" dirty="0">
                <a:latin typeface="Arial" charset="0"/>
                <a:cs typeface="Times New Roman" pitchFamily="18" charset="0"/>
              </a:rPr>
              <a:t>	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sp_renamedb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old_database_name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new_database_name</a:t>
            </a:r>
            <a:endParaRPr lang="en-US" sz="2000" dirty="0">
              <a:latin typeface="Arial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marL="457200" lvl="2" indent="0">
              <a:buNone/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sp_renamedb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Personnel,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457200" lvl="2" indent="0"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20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2">
              <a:buFontTx/>
              <a:buNone/>
            </a:pPr>
            <a:endParaRPr lang="en-IN" altLang="en-US" sz="16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2000" dirty="0" smtClean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37563" y="2565400"/>
            <a:ext cx="744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Creates a database named Personnel in the C:\Program Files\Microsoft SQL Server\MSSQL10.MSSQLSERVER\MSSQL\DATA folder.</a:t>
            </a:r>
            <a:endParaRPr lang="en-US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Records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1219201"/>
            <a:ext cx="10858500" cy="4876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Title, Minimum = min(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 Maximum = max(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HumanResources.Employee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80 GROUP BY Title</a:t>
            </a:r>
          </a:p>
          <a:p>
            <a:pPr lvl="1">
              <a:buFontTx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Blip>
                <a:blip r:embed="rId2"/>
              </a:buBlip>
              <a:defRPr/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>
              <a:buFontTx/>
              <a:buBlip>
                <a:blip r:embed="rId2"/>
              </a:buBlip>
              <a:defRPr/>
            </a:pPr>
            <a:endParaRPr lang="en-US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60600" y="3873500"/>
            <a:ext cx="1447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Displays the minimum and maximum values of vacation hours for the different types of titles.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3457575"/>
            <a:ext cx="5334000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Records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 fontScale="92500"/>
          </a:bodyPr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is used to filter data based on the group functions. 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Group functions cannot be used in WHERE Clause but can be used in HAVING clause </a:t>
            </a:r>
          </a:p>
          <a:p>
            <a:pPr>
              <a:lnSpc>
                <a:spcPts val="3500"/>
              </a:lnSpc>
              <a:buFontTx/>
              <a:buNone/>
            </a:pPr>
            <a:endParaRPr lang="en-US" dirty="0" smtClean="0"/>
          </a:p>
          <a:p>
            <a:pPr>
              <a:lnSpc>
                <a:spcPts val="3500"/>
              </a:lnSpc>
              <a:buFontTx/>
              <a:buNone/>
            </a:pPr>
            <a:r>
              <a:rPr lang="en-US" sz="2800" b="0" dirty="0" smtClean="0"/>
              <a:t>Example : Display all department number having more than 3 employees</a:t>
            </a:r>
          </a:p>
          <a:p>
            <a:pPr lvl="1">
              <a:lnSpc>
                <a:spcPts val="3000"/>
              </a:lnSpc>
              <a:buFontTx/>
              <a:buNone/>
            </a:pPr>
            <a:r>
              <a:rPr lang="en-US" dirty="0" smtClean="0"/>
              <a:t>       SELECT </a:t>
            </a:r>
            <a:r>
              <a:rPr lang="en-US" dirty="0" err="1" smtClean="0"/>
              <a:t>deptno</a:t>
            </a:r>
            <a:r>
              <a:rPr lang="en-US" dirty="0" smtClean="0"/>
              <a:t> ,COUNT(*)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HumanResources.</a:t>
            </a:r>
            <a:r>
              <a:rPr lang="en-US" dirty="0" err="1" smtClean="0"/>
              <a:t>Employee</a:t>
            </a:r>
            <a:r>
              <a:rPr lang="en-US" dirty="0" smtClean="0"/>
              <a:t> </a:t>
            </a:r>
          </a:p>
          <a:p>
            <a:pPr lvl="1">
              <a:lnSpc>
                <a:spcPts val="3000"/>
              </a:lnSpc>
              <a:buFontTx/>
              <a:buNone/>
            </a:pPr>
            <a:r>
              <a:rPr lang="en-US" dirty="0" smtClean="0"/>
              <a:t>       GROUP BY </a:t>
            </a:r>
            <a:r>
              <a:rPr lang="en-US" dirty="0" err="1" smtClean="0"/>
              <a:t>deptno</a:t>
            </a:r>
            <a:r>
              <a:rPr lang="en-US" dirty="0" smtClean="0"/>
              <a:t>  HAVING COUNT(*) &gt;3;</a:t>
            </a:r>
          </a:p>
          <a:p>
            <a:pPr lvl="1">
              <a:lnSpc>
                <a:spcPts val="3000"/>
              </a:lnSpc>
              <a:buFontTx/>
              <a:buNone/>
            </a:pPr>
            <a:endParaRPr lang="en-US" u="sng" dirty="0" smtClean="0"/>
          </a:p>
          <a:p>
            <a:pPr lvl="1">
              <a:lnSpc>
                <a:spcPts val="3000"/>
              </a:lnSpc>
              <a:buFontTx/>
              <a:buNone/>
            </a:pPr>
            <a:r>
              <a:rPr lang="en-US" u="sng" dirty="0" smtClean="0"/>
              <a:t>DEPTNO    COUNT(*)</a:t>
            </a:r>
            <a:r>
              <a:rPr lang="en-US" dirty="0" smtClean="0"/>
              <a:t>                                                                                 </a:t>
            </a:r>
          </a:p>
          <a:p>
            <a:pPr lvl="2" indent="-561975">
              <a:lnSpc>
                <a:spcPts val="3000"/>
              </a:lnSpc>
              <a:buFontTx/>
              <a:buNone/>
            </a:pPr>
            <a:r>
              <a:rPr lang="en-US" dirty="0" smtClean="0"/>
              <a:t>20                    5                                                                                 </a:t>
            </a:r>
          </a:p>
          <a:p>
            <a:pPr lvl="2" indent="-561975">
              <a:lnSpc>
                <a:spcPts val="3000"/>
              </a:lnSpc>
              <a:buFontTx/>
              <a:buNone/>
            </a:pPr>
            <a:r>
              <a:rPr lang="en-US" dirty="0" smtClean="0"/>
              <a:t>30                    6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29581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Types of SQL Commands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CREATE DATABASE statement is used to create a database, which also includes determining the name of the database, the size of the database, and the files used to store data in the database.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DROP DATABASE statement is used to delete a database.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Tables are used to store data.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CREATE TABLE statement is used to create a table.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Integrity and it’s types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DML </a:t>
            </a:r>
            <a:r>
              <a:rPr lang="en-US" altLang="en-US" sz="18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Stataments</a:t>
            </a:r>
            <a:endParaRPr lang="en-US" alt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can be retrieved from a database by using the SELECT statement.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Data of all the columns of a table can be retrieved by specifying * in the SELECT statement.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Data that has to be retrieved based on a condition is specified by adding the WHERE clause.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Literals and user-defined headings are added to change the display.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concatenation operator is used to concatenate a string expression.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Arithmetic operators are used to perform mathematical operations.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Comparison operators test the similarity between two expressions.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Logical operators are used in the SELECT statement to retrieve records based on one or matching conditions. The logical operators are AND, OR, and NOT.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Range operators retrieve data based on the range. There are of two types of range operators, BETWEEN and NOT BETWEEN.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IN keyword allows the selection of values that match any one of the values in a list.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NOT IN keyword restricts the selection of values that match any one of the values in a list.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LIKE keyword is used to specify the pattern search.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IS NULL keyword is used to retrieve missing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ORDER BY clause is used to retrieve data in a specific order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TOP keyword retrieves only the first set of rows, which can either be a number or a percent of rows that will be returned from a query result.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DISTINCT keyword eliminates duplicate rows.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Creating, altering </a:t>
            </a:r>
            <a:r>
              <a:rPr lang="en-US" dirty="0"/>
              <a:t>and dropping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b="0" dirty="0">
                <a:latin typeface="Arial" charset="0"/>
                <a:cs typeface="Times New Roman" pitchFamily="18" charset="0"/>
              </a:rPr>
              <a:t>The DROP DATABASE statement: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Is used to delete a database.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Syntax:  </a:t>
            </a:r>
          </a:p>
          <a:p>
            <a:pPr marL="457200" lvl="2" indent="0">
              <a:buNone/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DROP DATABASE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database_name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For example:</a:t>
            </a:r>
          </a:p>
          <a:p>
            <a:pPr marL="457200" lvl="2" indent="0">
              <a:buNone/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  DROP DATABASE Employee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endParaRPr lang="en-US" dirty="0" err="1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92413" y="3479748"/>
            <a:ext cx="410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Deletes the Employee database.</a:t>
            </a:r>
          </a:p>
        </p:txBody>
      </p:sp>
    </p:spTree>
    <p:extLst>
      <p:ext uri="{BB962C8B-B14F-4D97-AF65-F5344CB8AC3E}">
        <p14:creationId xmlns:p14="http://schemas.microsoft.com/office/powerpoint/2010/main" val="38316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Creating, altering and dropping tables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b="0" dirty="0" smtClean="0">
                <a:latin typeface="Arial" charset="0"/>
                <a:cs typeface="Times New Roman" pitchFamily="18" charset="0"/>
              </a:rPr>
              <a:t>The CREATE TABLE statement: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pitchFamily="34" charset="0"/>
                <a:cs typeface="Times New Roman" pitchFamily="18" charset="0"/>
              </a:rPr>
              <a:t>Is used to create a table.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kern="1200" dirty="0" smtClean="0">
                <a:latin typeface="Arial" pitchFamily="34" charset="0"/>
                <a:cs typeface="Times New Roman" pitchFamily="18" charset="0"/>
              </a:rPr>
              <a:t>Syntax: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[ database_name . [ schema_name ] .] table_name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    ( { &lt;column_definition&gt; | &lt;computed_column_definition&gt; }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    [IDENTITY (SEED, INCREMENT)]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&lt;table_constraint&gt; ] [ ,...n ] )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 ON { partition_scheme_name ( partition_column_name ) | filegroup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| "default" } ]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 { TEXTIMAGE_ON { filegroup | "default" } ]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; ]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endParaRPr lang="en-US" sz="2000" b="0" dirty="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Creating, altering and dropping tables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You can use the following statement to create the EmployeeLeave table:</a:t>
            </a: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HumanResources.EmployeeLeave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EmployeeID int NOT NULL, 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LeaveStartDate datetime NOT NULL,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LeaveEndDate datetime NOT NULL,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LeaveReason varchar(100),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LeaveType char(2)NOT NULL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You can use the following statement to view the structure of </a:t>
            </a:r>
            <a:r>
              <a:rPr lang="en-US" altLang="en-US" sz="2000" b="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HumanResources.EmployeeLeave</a:t>
            </a:r>
            <a:r>
              <a:rPr lang="en-US" altLang="en-US" sz="20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table:</a:t>
            </a:r>
            <a:endParaRPr lang="en-US" altLang="en-US" sz="2000" b="0" dirty="0" smtClean="0"/>
          </a:p>
          <a:p>
            <a:pPr lvl="1"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sp_help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IN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HumanResources.EmployeeLeave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 eaLnBrk="1" hangingPunct="1">
              <a:buNone/>
            </a:pPr>
            <a:endParaRPr lang="en-US" altLang="en-US" sz="2000" b="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000" b="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2000" b="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Creating, altering and dropping tables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You can use the following statement to create an IDENTITY column in a table:</a:t>
            </a:r>
          </a:p>
          <a:p>
            <a:pPr lvl="2"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2" eaLnBrk="1" hangingPunct="1"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EmpCode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IDENTITY(100,1),</a:t>
            </a:r>
          </a:p>
          <a:p>
            <a:pPr lvl="2" eaLnBrk="1" hangingPunct="1"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char(25) NOT NULL,</a:t>
            </a:r>
          </a:p>
          <a:p>
            <a:pPr lvl="2" eaLnBrk="1" hangingPunct="1"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char(4) NOT NULL)</a:t>
            </a:r>
          </a:p>
          <a:p>
            <a:pPr lvl="2" eaLnBrk="1" hangingPunct="1">
              <a:buFontTx/>
              <a:buNone/>
            </a:pPr>
            <a:endParaRPr lang="en-IN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sz="1800" b="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EmpCode</a:t>
            </a:r>
            <a:r>
              <a:rPr lang="en-US" altLang="en-US" sz="18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column of the </a:t>
            </a:r>
            <a:r>
              <a:rPr lang="en-US" altLang="en-US" sz="1800" b="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Emp</a:t>
            </a:r>
            <a:r>
              <a:rPr lang="en-US" altLang="en-US" sz="1800" b="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table is the IDENTITY column with the starting value (SEED) as 100 and the step value (INCREMENT) as 1.</a:t>
            </a:r>
            <a:endParaRPr lang="en-US" altLang="en-US" sz="1800" b="0" dirty="0" smtClean="0"/>
          </a:p>
          <a:p>
            <a:pPr marL="237744" lvl="1" indent="0" eaLnBrk="1" hangingPunct="1"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1800" b="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800" b="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1800" b="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" id="{4F9A1EAA-0EA7-4DAA-9C75-2E5E69E104B6}" vid="{7799177A-CA30-4840-A60F-4EFF7BF282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Global_Widescreen</Template>
  <TotalTime>98</TotalTime>
  <Words>2350</Words>
  <Application>Microsoft Office PowerPoint</Application>
  <PresentationFormat>Widescreen</PresentationFormat>
  <Paragraphs>572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</vt:lpstr>
      <vt:lpstr>Courier New</vt:lpstr>
      <vt:lpstr>Times New Roman</vt:lpstr>
      <vt:lpstr>Wingdings</vt:lpstr>
      <vt:lpstr>Global</vt:lpstr>
      <vt:lpstr> </vt:lpstr>
      <vt:lpstr>Objective</vt:lpstr>
      <vt:lpstr>What is SQL?</vt:lpstr>
      <vt:lpstr>What is SQL?</vt:lpstr>
      <vt:lpstr>Creating, altering and dropping tables</vt:lpstr>
      <vt:lpstr>Creating, altering and dropping tables</vt:lpstr>
      <vt:lpstr>Creating, altering and dropping tables</vt:lpstr>
      <vt:lpstr>Creating, altering and dropping tables</vt:lpstr>
      <vt:lpstr>Creating, altering and dropping tables</vt:lpstr>
      <vt:lpstr>Data Integrity  and it’s types 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Implementing Data Integrity</vt:lpstr>
      <vt:lpstr>Modifying a Table</vt:lpstr>
      <vt:lpstr>Modifying a Table</vt:lpstr>
      <vt:lpstr>Dropping Table</vt:lpstr>
      <vt:lpstr>Storing Data in a Table</vt:lpstr>
      <vt:lpstr>Storing Data in a Table</vt:lpstr>
      <vt:lpstr>Storing Data in a Table</vt:lpstr>
      <vt:lpstr>Updating Data in a Table</vt:lpstr>
      <vt:lpstr>Updating Data in a Table</vt:lpstr>
      <vt:lpstr>Deleting Data in a Table</vt:lpstr>
      <vt:lpstr>Deleting Data in a Table</vt:lpstr>
      <vt:lpstr>Retrieve Data</vt:lpstr>
      <vt:lpstr>Retrieving Specific attributes</vt:lpstr>
      <vt:lpstr>Retrieving Specific attributes</vt:lpstr>
      <vt:lpstr>Retrieving Specific attributes</vt:lpstr>
      <vt:lpstr>Retrieving Specific attributes</vt:lpstr>
      <vt:lpstr>Retrieving Specific rows</vt:lpstr>
      <vt:lpstr>Retrieving Specific rows</vt:lpstr>
      <vt:lpstr>Retrieving Specific rows</vt:lpstr>
      <vt:lpstr>Retrieving Specific rows</vt:lpstr>
      <vt:lpstr>Retrieving Specific rows</vt:lpstr>
      <vt:lpstr>Retrieving Specific rows</vt:lpstr>
      <vt:lpstr>Summarizing Records</vt:lpstr>
      <vt:lpstr>Summarizing Records</vt:lpstr>
      <vt:lpstr>Summarizing Records</vt:lpstr>
      <vt:lpstr>Summarizing Records</vt:lpstr>
      <vt:lpstr>Summarizing Records</vt:lpstr>
      <vt:lpstr>Summary</vt:lpstr>
      <vt:lpstr>Summary(Contd..)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nishant</dc:creator>
  <cp:lastModifiedBy>Bhirud, Swati2</cp:lastModifiedBy>
  <cp:revision>75</cp:revision>
  <dcterms:created xsi:type="dcterms:W3CDTF">2017-03-13T09:01:25Z</dcterms:created>
  <dcterms:modified xsi:type="dcterms:W3CDTF">2017-03-29T09:53:55Z</dcterms:modified>
</cp:coreProperties>
</file>