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822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RDBMS and Database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8" y="4588179"/>
            <a:ext cx="6547440" cy="542924"/>
          </a:xfrm>
        </p:spPr>
        <p:txBody>
          <a:bodyPr/>
          <a:lstStyle/>
          <a:p>
            <a:r>
              <a:rPr lang="en-US" dirty="0" smtClean="0"/>
              <a:t>Stored Procedures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stored procedures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Executing procedures with parameters 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b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/>
              <a:t>Syntax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dirty="0"/>
              <a:t>[ exec [ </a:t>
            </a:r>
            <a:r>
              <a:rPr lang="en-US" sz="2000" dirty="0" err="1"/>
              <a:t>ute</a:t>
            </a:r>
            <a:r>
              <a:rPr lang="en-US" sz="2000" dirty="0"/>
              <a:t> ] ] </a:t>
            </a:r>
            <a:r>
              <a:rPr lang="en-US" sz="2000" dirty="0" err="1"/>
              <a:t>proc_name</a:t>
            </a:r>
            <a:endParaRPr lang="en-US" sz="2000" dirty="0"/>
          </a:p>
          <a:p>
            <a:pPr marL="1143000" lvl="2" indent="-228600">
              <a:spcBef>
                <a:spcPct val="20000"/>
              </a:spcBef>
            </a:pPr>
            <a:r>
              <a:rPr lang="en-US" sz="2000" dirty="0"/>
              <a:t>	[ [ @</a:t>
            </a:r>
            <a:r>
              <a:rPr lang="en-US" sz="2000" dirty="0" err="1"/>
              <a:t>para_name</a:t>
            </a:r>
            <a:r>
              <a:rPr lang="en-US" sz="2000" dirty="0"/>
              <a:t> = ] </a:t>
            </a:r>
            <a:r>
              <a:rPr lang="en-US" sz="2000" dirty="0" err="1"/>
              <a:t>exp</a:t>
            </a:r>
            <a:r>
              <a:rPr lang="en-US" sz="2000" dirty="0"/>
              <a:t> ] [, . . . ]</a:t>
            </a:r>
          </a:p>
          <a:p>
            <a:pPr marL="1143000" lvl="2" indent="-228600">
              <a:spcBef>
                <a:spcPct val="20000"/>
              </a:spcBef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/>
              <a:t>Usage</a:t>
            </a:r>
          </a:p>
          <a:p>
            <a:pPr marL="1143000" lvl="2" indent="-228600">
              <a:spcBef>
                <a:spcPct val="20000"/>
              </a:spcBef>
              <a:buFontTx/>
              <a:buChar char="–"/>
            </a:pPr>
            <a:r>
              <a:rPr lang="en-US" sz="2000" dirty="0"/>
              <a:t> exec display 1,2</a:t>
            </a:r>
          </a:p>
          <a:p>
            <a:pPr marL="1143000" lvl="2" indent="-228600">
              <a:spcBef>
                <a:spcPct val="20000"/>
              </a:spcBef>
              <a:buFontTx/>
              <a:buChar char="–"/>
            </a:pPr>
            <a:r>
              <a:rPr lang="en-US" sz="2000" dirty="0"/>
              <a:t> exec display @eid2 = 2, </a:t>
            </a:r>
          </a:p>
          <a:p>
            <a:pPr marL="1600200" lvl="3" indent="-228600">
              <a:spcBef>
                <a:spcPct val="20000"/>
              </a:spcBef>
            </a:pPr>
            <a:r>
              <a:rPr lang="en-US" sz="2000" dirty="0"/>
              <a:t>@eid1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–"/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62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stored procedures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Default value parameters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	Stored procedure parameters can be assigned default values if no value is supplied during execution.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	Syntax : </a:t>
            </a:r>
          </a:p>
          <a:p>
            <a:pPr marL="237744" lvl="1" indent="0">
              <a:buNone/>
            </a:pPr>
            <a:r>
              <a:rPr lang="en-US" dirty="0"/>
              <a:t>	</a:t>
            </a:r>
            <a:r>
              <a:rPr lang="en-US" dirty="0" smtClean="0"/>
              <a:t>	create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proc_name</a:t>
            </a:r>
            <a:r>
              <a:rPr lang="en-US" dirty="0" smtClean="0"/>
              <a:t> </a:t>
            </a:r>
          </a:p>
          <a:p>
            <a:pPr marL="237744" lvl="1" indent="0">
              <a:buNone/>
            </a:pPr>
            <a:r>
              <a:rPr lang="en-US" dirty="0"/>
              <a:t>	</a:t>
            </a:r>
            <a:r>
              <a:rPr lang="en-US" dirty="0" smtClean="0"/>
              <a:t>	(@</a:t>
            </a:r>
            <a:r>
              <a:rPr lang="en-US" dirty="0" err="1" smtClean="0"/>
              <a:t>para_name</a:t>
            </a:r>
            <a:r>
              <a:rPr lang="en-US" dirty="0" smtClean="0"/>
              <a:t> datatype = value)</a:t>
            </a:r>
          </a:p>
          <a:p>
            <a:pPr marL="237744" lvl="1" indent="0">
              <a:buNone/>
            </a:pPr>
            <a:r>
              <a:rPr lang="en-US" dirty="0"/>
              <a:t>	</a:t>
            </a:r>
            <a:r>
              <a:rPr lang="en-US" dirty="0" smtClean="0"/>
              <a:t>	as</a:t>
            </a:r>
            <a:endParaRPr lang="en-US" dirty="0"/>
          </a:p>
          <a:p>
            <a:pPr marL="237744" lvl="1" indent="0">
              <a:buNone/>
            </a:pPr>
            <a:r>
              <a:rPr lang="en-US" dirty="0" smtClean="0"/>
              <a:t>		SQL Statements</a:t>
            </a:r>
          </a:p>
          <a:p>
            <a:pPr marL="237744" lvl="1" indent="0">
              <a:buNone/>
            </a:pPr>
            <a:r>
              <a:rPr lang="en-US" dirty="0"/>
              <a:t>	</a:t>
            </a:r>
            <a:r>
              <a:rPr lang="en-US" dirty="0" smtClean="0"/>
              <a:t>	return</a:t>
            </a:r>
          </a:p>
        </p:txBody>
      </p:sp>
    </p:spTree>
    <p:extLst>
      <p:ext uri="{BB962C8B-B14F-4D97-AF65-F5344CB8AC3E}">
        <p14:creationId xmlns:p14="http://schemas.microsoft.com/office/powerpoint/2010/main" val="669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parameters of stored procedure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Stored procedure parameters can be passed both in and out. The output keyword identifies parameters that can be returned to the calling batch or procedure.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Create syntax :</a:t>
            </a:r>
          </a:p>
          <a:p>
            <a:pPr marL="237744" lvl="1" indent="0">
              <a:buNone/>
            </a:pPr>
            <a:r>
              <a:rPr lang="en-US" dirty="0" smtClean="0"/>
              <a:t>create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proc_name</a:t>
            </a:r>
            <a:r>
              <a:rPr lang="en-US" dirty="0" smtClean="0"/>
              <a:t> </a:t>
            </a:r>
          </a:p>
          <a:p>
            <a:pPr marL="237744" lvl="1" indent="0">
              <a:buNone/>
            </a:pPr>
            <a:r>
              <a:rPr lang="en-US" dirty="0" smtClean="0"/>
              <a:t>	[ (@para datatype = value [output] </a:t>
            </a:r>
          </a:p>
          <a:p>
            <a:pPr marL="237744" lvl="1" indent="0">
              <a:buNone/>
            </a:pPr>
            <a:r>
              <a:rPr lang="en-US" dirty="0" smtClean="0"/>
              <a:t>		[ , . . . ] ) ]</a:t>
            </a:r>
          </a:p>
          <a:p>
            <a:pPr marL="237744" lvl="1" indent="0">
              <a:buNone/>
            </a:pPr>
            <a:r>
              <a:rPr lang="en-US" dirty="0" smtClean="0"/>
              <a:t>as</a:t>
            </a:r>
          </a:p>
          <a:p>
            <a:pPr marL="237744" lvl="1" indent="0">
              <a:buNone/>
            </a:pPr>
            <a:r>
              <a:rPr lang="en-US" dirty="0" smtClean="0"/>
              <a:t>SQL Statements</a:t>
            </a:r>
          </a:p>
          <a:p>
            <a:pPr marL="237744" lvl="1" indent="0">
              <a:buNone/>
            </a:pPr>
            <a:r>
              <a:rPr lang="en-US" dirty="0" smtClean="0"/>
              <a:t>[ return ]</a:t>
            </a:r>
          </a:p>
          <a:p>
            <a:pPr marL="237744" lvl="1" indent="0">
              <a:buNone/>
            </a:pPr>
            <a:r>
              <a:rPr lang="en-US" dirty="0" smtClean="0"/>
              <a:t>Execute syntax :</a:t>
            </a:r>
          </a:p>
          <a:p>
            <a:pPr marL="237744" lvl="1" indent="0">
              <a:buNone/>
            </a:pPr>
            <a:r>
              <a:rPr lang="en-US" dirty="0" err="1" smtClean="0"/>
              <a:t>Proc_name</a:t>
            </a:r>
            <a:r>
              <a:rPr lang="en-US" dirty="0" smtClean="0"/>
              <a:t> [ [@para = ] </a:t>
            </a:r>
            <a:r>
              <a:rPr lang="en-US" dirty="0" err="1" smtClean="0"/>
              <a:t>exp</a:t>
            </a:r>
            <a:r>
              <a:rPr lang="en-US" dirty="0" smtClean="0"/>
              <a:t> [output] [ , . . . ]</a:t>
            </a:r>
          </a:p>
        </p:txBody>
      </p:sp>
    </p:spTree>
    <p:extLst>
      <p:ext uri="{BB962C8B-B14F-4D97-AF65-F5344CB8AC3E}">
        <p14:creationId xmlns:p14="http://schemas.microsoft.com/office/powerpoint/2010/main" val="367493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 Messages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RETURN Statement Exits Query or Procedure Unconditionally </a:t>
            </a:r>
          </a:p>
          <a:p>
            <a:r>
              <a:rPr lang="en-US" b="0" dirty="0" err="1" smtClean="0"/>
              <a:t>sp_addmessage</a:t>
            </a:r>
            <a:r>
              <a:rPr lang="en-US" b="0" dirty="0" smtClean="0"/>
              <a:t> Creates Custom Error Messages</a:t>
            </a:r>
          </a:p>
          <a:p>
            <a:r>
              <a:rPr lang="en-US" b="0" dirty="0" smtClean="0"/>
              <a:t>@@error Contains Error Number for Last Executed Statement  </a:t>
            </a:r>
          </a:p>
          <a:p>
            <a:r>
              <a:rPr lang="en-US" b="0" dirty="0" smtClean="0"/>
              <a:t>RAISERROR Statement</a:t>
            </a:r>
          </a:p>
          <a:p>
            <a:pPr lvl="1"/>
            <a:r>
              <a:rPr lang="en-US" dirty="0" smtClean="0"/>
              <a:t>Returns user-defined or system error message</a:t>
            </a:r>
          </a:p>
          <a:p>
            <a:pPr lvl="1"/>
            <a:r>
              <a:rPr lang="en-US" dirty="0" smtClean="0"/>
              <a:t>Sets system flag to record error</a:t>
            </a:r>
          </a:p>
        </p:txBody>
      </p:sp>
    </p:spTree>
    <p:extLst>
      <p:ext uri="{BB962C8B-B14F-4D97-AF65-F5344CB8AC3E}">
        <p14:creationId xmlns:p14="http://schemas.microsoft.com/office/powerpoint/2010/main" val="361857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 Messages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Return Statement: this can also return an integer status value(return code).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0 indicated success. Return values 0 through –14 are currently in use and return values from –15 to –99 are reserved for future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err="1" smtClean="0"/>
              <a:t>Sp_addmessage</a:t>
            </a:r>
            <a:r>
              <a:rPr lang="en-US" b="0" dirty="0" smtClean="0"/>
              <a:t>: this stored procedure is used to create custom error messages. All messages are stored in </a:t>
            </a:r>
            <a:r>
              <a:rPr lang="en-US" b="0" dirty="0" err="1" smtClean="0"/>
              <a:t>sysmessages</a:t>
            </a:r>
            <a:r>
              <a:rPr lang="en-US" b="0" dirty="0" smtClean="0"/>
              <a:t> table in master database.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Error messages also can be written automatically to Windows 2000 Application log.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Properties to be set: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msgnum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@severity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msgtext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with_log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55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 Messages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@@error: This contains the error number for the most recently executed T-SQL statement. It is cleared and reset with each statement that is executed. 0 is returned if statement executes successfully. </a:t>
            </a:r>
          </a:p>
          <a:p>
            <a:r>
              <a:rPr lang="en-US" b="0" dirty="0" smtClean="0"/>
              <a:t>RAISERROR: This takes 3 arguments viz. error number, error severity level and message state.</a:t>
            </a:r>
          </a:p>
        </p:txBody>
      </p:sp>
    </p:spTree>
    <p:extLst>
      <p:ext uri="{BB962C8B-B14F-4D97-AF65-F5344CB8AC3E}">
        <p14:creationId xmlns:p14="http://schemas.microsoft.com/office/powerpoint/2010/main" val="95367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0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Functions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 Similar to stored procedures, you can also create functions to store a set of T-SQL     statements permanently. 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 These functions are also referred to as user-defined functions (UDFs). 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 UDF: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Arial "/>
                <a:cs typeface="Times New Roman" pitchFamily="18" charset="0"/>
              </a:rPr>
              <a:t>Is a database object.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Arial "/>
                <a:cs typeface="Times New Roman" pitchFamily="18" charset="0"/>
              </a:rPr>
              <a:t>Contains a set of T-SQL statements.</a:t>
            </a:r>
            <a:endParaRPr lang="en-IN" sz="1800" dirty="0" smtClean="0">
              <a:latin typeface="Arial 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IN" sz="1800" dirty="0" smtClean="0">
                <a:latin typeface="Arial "/>
                <a:cs typeface="Times New Roman" pitchFamily="18" charset="0"/>
              </a:rPr>
              <a:t>Accepts parameters.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IN" sz="1800" dirty="0" smtClean="0">
                <a:latin typeface="Arial "/>
                <a:cs typeface="Times New Roman" pitchFamily="18" charset="0"/>
              </a:rPr>
              <a:t>Performs an action.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Arial "/>
                <a:cs typeface="Times New Roman" pitchFamily="18" charset="0"/>
              </a:rPr>
              <a:t>Returns the result of that action as a value.</a:t>
            </a:r>
          </a:p>
        </p:txBody>
      </p:sp>
    </p:spTree>
    <p:extLst>
      <p:ext uri="{BB962C8B-B14F-4D97-AF65-F5344CB8AC3E}">
        <p14:creationId xmlns:p14="http://schemas.microsoft.com/office/powerpoint/2010/main" val="2869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UDFs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UDF contains the following components: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 "/>
                <a:cs typeface="Times New Roman" panose="02020603050405020304" pitchFamily="18" charset="0"/>
              </a:rPr>
              <a:t>Function name with optional schema/owner name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 "/>
                <a:cs typeface="Times New Roman" panose="02020603050405020304" pitchFamily="18" charset="0"/>
              </a:rPr>
              <a:t>Input parameter name and data type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 "/>
                <a:cs typeface="Times New Roman" panose="02020603050405020304" pitchFamily="18" charset="0"/>
              </a:rPr>
              <a:t>Options applicable to the input parameter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 "/>
                <a:cs typeface="Times New Roman" panose="02020603050405020304" pitchFamily="18" charset="0"/>
              </a:rPr>
              <a:t>Return parameter data type and optional name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 "/>
                <a:cs typeface="Times New Roman" panose="02020603050405020304" pitchFamily="18" charset="0"/>
              </a:rPr>
              <a:t>Options applicable to the return parameter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 "/>
                <a:cs typeface="Times New Roman" panose="02020603050405020304" pitchFamily="18" charset="0"/>
              </a:rPr>
              <a:t>One or more T-SQL statements</a:t>
            </a:r>
          </a:p>
        </p:txBody>
      </p:sp>
    </p:spTree>
    <p:extLst>
      <p:ext uri="{BB962C8B-B14F-4D97-AF65-F5344CB8AC3E}">
        <p14:creationId xmlns:p14="http://schemas.microsoft.com/office/powerpoint/2010/main" val="31029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UDFs(Contd..)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A UDF can be created by using the CREATE FUNCTION statement.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Syntax:</a:t>
            </a: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FUNCTION [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schema_name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]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[ { @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parameter_name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AS ][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type_schema_name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]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parameter_data_type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 = default ] } </a:t>
            </a: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 ,...n ]</a:t>
            </a: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return_data_type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 AS ]</a:t>
            </a:r>
          </a:p>
          <a:p>
            <a:pPr lvl="2" indent="-277813" eaLnBrk="1" hangingPunct="1">
              <a:buFontTx/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</a:p>
          <a:p>
            <a:pPr lvl="2" indent="-277813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function_body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 indent="-277813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expression</a:t>
            </a:r>
          </a:p>
          <a:p>
            <a:pPr lvl="2" indent="-277813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lvl="2" indent="-277813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 ; ]</a:t>
            </a:r>
          </a:p>
          <a:p>
            <a:pPr lvl="2" indent="-277813" eaLnBrk="1" hangingPunct="1"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2778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61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 this session, you will learn to:</a:t>
            </a:r>
            <a:endParaRPr lang="en-US" dirty="0" smtClean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Implementing Stored Procedures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Implementing UDFs</a:t>
            </a:r>
          </a:p>
        </p:txBody>
      </p:sp>
    </p:spTree>
    <p:extLst>
      <p:ext uri="{BB962C8B-B14F-4D97-AF65-F5344CB8AC3E}">
        <p14:creationId xmlns:p14="http://schemas.microsoft.com/office/powerpoint/2010/main" val="120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UDFs(Contd..)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UDFs can be of the following types:</a:t>
            </a:r>
          </a:p>
          <a:p>
            <a:pPr marL="465137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Scalar function</a:t>
            </a:r>
          </a:p>
          <a:p>
            <a:pPr marL="465137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Table-valued function</a:t>
            </a:r>
          </a:p>
        </p:txBody>
      </p:sp>
    </p:spTree>
    <p:extLst>
      <p:ext uri="{BB962C8B-B14F-4D97-AF65-F5344CB8AC3E}">
        <p14:creationId xmlns:p14="http://schemas.microsoft.com/office/powerpoint/2010/main" val="26556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UDFs(Contd..)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 Creating scalar functions:</a:t>
            </a:r>
          </a:p>
          <a:p>
            <a:pPr marL="465137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Scalar functions accept a single parameter and return a single data value.</a:t>
            </a:r>
          </a:p>
          <a:p>
            <a:pPr marL="465137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For example:</a:t>
            </a:r>
          </a:p>
          <a:p>
            <a:pPr lvl="2" indent="-277813" eaLnBrk="1" hangingPunct="1">
              <a:buFontTx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FUNCTION HumanResources.MonthlySal (@PayRate float) </a:t>
            </a:r>
          </a:p>
          <a:p>
            <a:pPr lvl="2" indent="-2778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RETURNS float </a:t>
            </a:r>
          </a:p>
          <a:p>
            <a:pPr lvl="2" indent="-2778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 </a:t>
            </a:r>
          </a:p>
          <a:p>
            <a:pPr lvl="2" indent="-2778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pPr lvl="2" indent="-2778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(@PayRate * 8 * 30) </a:t>
            </a:r>
          </a:p>
          <a:p>
            <a:pPr lvl="2" indent="-2778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lvl="1" indent="-277813" eaLnBrk="1" hangingPunct="1">
              <a:buFontTx/>
              <a:buNone/>
            </a:pPr>
            <a:endParaRPr lang="en-US" sz="1800" dirty="0" smtClean="0">
              <a:latin typeface="Arial "/>
            </a:endParaRPr>
          </a:p>
          <a:p>
            <a:pPr lvl="1" indent="-277813" eaLnBrk="1" hangingPunct="1">
              <a:buFontTx/>
              <a:buBlip>
                <a:blip r:embed="rId2"/>
              </a:buBlip>
            </a:pPr>
            <a:endParaRPr lang="en-US" sz="1800" dirty="0" smtClean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0555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UDFs(Contd..)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 Execute the function by using the following statements:</a:t>
            </a:r>
          </a:p>
          <a:p>
            <a:pPr lvl="1" indent="-277813" eaLnBrk="1" hangingPunct="1">
              <a:buFontTx/>
              <a:buNone/>
            </a:pPr>
            <a:r>
              <a:rPr lang="en-US" sz="1800" dirty="0" smtClean="0">
                <a:latin typeface="Arial 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@PayRate float </a:t>
            </a:r>
          </a:p>
          <a:p>
            <a:pPr lvl="1" indent="-2778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SET @PayRate = HumanResources.MonthlySal(12.25) </a:t>
            </a:r>
          </a:p>
          <a:p>
            <a:pPr lvl="1" indent="-2778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@PayRate</a:t>
            </a:r>
          </a:p>
          <a:p>
            <a:pPr lvl="1" indent="-277813" eaLnBrk="1" hangingPunct="1">
              <a:buFontTx/>
              <a:buNone/>
            </a:pPr>
            <a:endParaRPr lang="en-US" sz="1800" dirty="0" smtClean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11699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UDFs(Contd..)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Creating table-valued functions:</a:t>
            </a:r>
          </a:p>
          <a:p>
            <a:pPr marL="741362" lvl="1" indent="-285750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 table-valued function returns a table as an output in the form of table data type.</a:t>
            </a:r>
          </a:p>
          <a:p>
            <a:pPr marL="741362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table data type is a special data type used to store a set of rows.</a:t>
            </a:r>
          </a:p>
          <a:p>
            <a:pPr marL="741362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Table-valued functions are of the following types:</a:t>
            </a:r>
          </a:p>
          <a:p>
            <a:pPr marL="1204913" lvl="2" indent="-285750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Inline table-valued function</a:t>
            </a:r>
          </a:p>
          <a:p>
            <a:pPr marL="1204913" lvl="2" indent="-285750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Multistatement table-valued function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UDFs(Contd..)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1362" lvl="1" indent="-285750" eaLnBrk="1" hangingPunct="1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Inline table-valued function:</a:t>
            </a:r>
          </a:p>
          <a:p>
            <a:pPr marL="1141412" lvl="2" indent="-285750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Returns a variable of a table data type from the result set of a single SELECT statement.</a:t>
            </a:r>
          </a:p>
          <a:p>
            <a:pPr marL="1141412" lvl="2" indent="-285750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Does not contain a function body within the BEGIN and END statements.</a:t>
            </a:r>
          </a:p>
          <a:p>
            <a:pPr marL="1141412" lvl="2" indent="-285750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For example:</a:t>
            </a:r>
          </a:p>
          <a:p>
            <a:pPr marL="1136650" lvl="2" indent="-280988" eaLnBrk="1" hangingPunct="1">
              <a:buFontTx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fx_Department_Gname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36650" lvl="2" indent="-280988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 @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 )</a:t>
            </a:r>
          </a:p>
          <a:p>
            <a:pPr marL="1136650" lvl="2" indent="-280988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RETURNS table</a:t>
            </a:r>
          </a:p>
          <a:p>
            <a:pPr marL="1136650" lvl="2" indent="-280988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AS</a:t>
            </a:r>
          </a:p>
          <a:p>
            <a:pPr marL="1136650" lvl="2" indent="-280988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(</a:t>
            </a:r>
          </a:p>
          <a:p>
            <a:pPr marL="1136650" lvl="2" indent="-280988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SELECT * 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HumanResources.Department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36650" lvl="2" indent="-280988" eaLnBrk="1" hangingPunct="1"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WHERE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=@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GrName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36650" lvl="2" indent="-280988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)</a:t>
            </a:r>
          </a:p>
          <a:p>
            <a:pPr marL="1136650" lvl="2" indent="-280988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GO</a:t>
            </a:r>
          </a:p>
          <a:p>
            <a:pPr marL="736600" lvl="1" indent="-280988" eaLnBrk="1" hangingPunct="1">
              <a:buFontTx/>
              <a:buNone/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UDFs(Contd..)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1412" lvl="2" indent="-285750" eaLnBrk="1" hangingPunct="1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You can use the following query to execute the fx_Department_GName function with a specified argument:</a:t>
            </a:r>
          </a:p>
          <a:p>
            <a:pPr marL="455612" lvl="1" indent="0" eaLnBrk="1" hangingPunct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SELECT * FROM fx_Department_GName('Manufacturing')</a:t>
            </a:r>
          </a:p>
          <a:p>
            <a:pPr marL="455612" lvl="1" indent="0" eaLnBrk="1" hangingPunct="1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 eaLnBrk="1" hangingPunct="1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UDFs(Contd..)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1362" lvl="1" indent="-285750" eaLnBrk="1" hangingPunct="1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Multistatement table-valued function:</a:t>
            </a:r>
          </a:p>
          <a:p>
            <a:pPr marL="1141412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Uses multiple statements to build the table.</a:t>
            </a:r>
          </a:p>
          <a:p>
            <a:pPr marL="1141412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Contains a function body using a BEGIN...END block  that holds multiple T-SQL statements.</a:t>
            </a:r>
          </a:p>
          <a:p>
            <a:pPr marL="1141412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Returns a temporary table that is created based on the function specification.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UDFs(Contd..)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1141412" lvl="2" indent="-285750" eaLnBrk="1" hangingPunct="1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For example:</a:t>
            </a:r>
          </a:p>
          <a:p>
            <a:pPr marL="855662" lvl="2" indent="0" eaLnBrk="1" hangingPunct="1">
              <a:buNone/>
            </a:pPr>
            <a:endParaRPr lang="en-US" sz="1600" b="1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CREATE FUNCTION PayRate (@rate money)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RETURNS @table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NULL,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RateChangeDate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NULL,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Rate money NOT NULL,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PayFrequency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tinyint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NULL,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ModifiedDate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NULL)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AS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BEGIN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	INSERT @table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	SELECT * FROM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HumanResources.EmployeePayHistory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WHERE Rate &gt; @rate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RETURN 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END</a:t>
            </a:r>
          </a:p>
          <a:p>
            <a:pPr marL="341313" indent="-341313" eaLnBrk="1" hangingPunct="1">
              <a:buFontTx/>
              <a:buNone/>
            </a:pPr>
            <a:endParaRPr lang="en-US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173479" y="1970214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of the temporary table that is returned by the function.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357435" y="4050131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set of records that will be inserted into the </a:t>
            </a:r>
            <a:r>
              <a:rPr lang="en-US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table.</a:t>
            </a:r>
          </a:p>
        </p:txBody>
      </p:sp>
      <p:sp>
        <p:nvSpPr>
          <p:cNvPr id="7" name="Left Arrow 6"/>
          <p:cNvSpPr/>
          <p:nvPr/>
        </p:nvSpPr>
        <p:spPr>
          <a:xfrm>
            <a:off x="6488483" y="2116897"/>
            <a:ext cx="501041" cy="377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488483" y="4183693"/>
            <a:ext cx="501041" cy="3903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UDFs(Contd..)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1412" lvl="2" indent="-285750" eaLnBrk="1" hangingPunct="1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You can execute the PayRate function by using the following query:</a:t>
            </a:r>
          </a:p>
          <a:p>
            <a:pPr marL="341313" indent="-341313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SELECT * FROM PayRate(45)</a:t>
            </a:r>
          </a:p>
          <a:p>
            <a:pPr marL="341313" indent="-341313" eaLnBrk="1" hangingPunct="1">
              <a:buFontTx/>
              <a:buNone/>
            </a:pPr>
            <a:endParaRPr lang="en-US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In this session, you learned that: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65137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A UDF is a database object that contains a set of T-SQL statements.</a:t>
            </a:r>
          </a:p>
          <a:p>
            <a:pPr marL="465137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UDFs can return either a single scalar value or a result set.</a:t>
            </a:r>
          </a:p>
          <a:p>
            <a:pPr marL="465137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UDFs are of two types, scalar functions and table-valued functions.</a:t>
            </a:r>
          </a:p>
          <a:p>
            <a:pPr marL="465137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A scalar function accepts a single value and returns a single value.</a:t>
            </a:r>
          </a:p>
          <a:p>
            <a:pPr marL="465137" lvl="1" indent="-285750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A table-valued function returns a table as an output, which can be derived as part of a SELECT statement.</a:t>
            </a:r>
          </a:p>
          <a:p>
            <a:pPr lvl="1" indent="-277813" eaLnBrk="1" hangingPunct="1">
              <a:lnSpc>
                <a:spcPct val="90000"/>
              </a:lnSpc>
              <a:buFontTx/>
              <a:buBlip>
                <a:blip r:embed="rId2"/>
              </a:buBlip>
            </a:pPr>
            <a:endParaRPr lang="en-IN" sz="1800" dirty="0" smtClean="0">
              <a:latin typeface="Arial "/>
            </a:endParaRPr>
          </a:p>
          <a:p>
            <a:pPr lvl="1" indent="-277813" eaLnBrk="1" hangingPunct="1">
              <a:lnSpc>
                <a:spcPct val="90000"/>
              </a:lnSpc>
              <a:buFontTx/>
              <a:buNone/>
            </a:pPr>
            <a:endParaRPr lang="en-IN" sz="1800" dirty="0" smtClean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4365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4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Stored Procedures </a:t>
            </a:r>
            <a:br>
              <a:rPr lang="en-US" sz="24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427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Stored procedure is an executable database object that exists independently of a table.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can be called from a client or from another procedure or trigger.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Parameters can be passed and returned.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Error codes generated during executions can be checked.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8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stored procedures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Faster Execution : Stored procedures, after their first execution, become memory-resident and don’t need to be parsed, </a:t>
            </a:r>
            <a:r>
              <a:rPr lang="en-US" b="0" dirty="0" err="1" smtClean="0"/>
              <a:t>reoptimized</a:t>
            </a:r>
            <a:r>
              <a:rPr lang="en-US" b="0" dirty="0" smtClean="0"/>
              <a:t>, and recompiled.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Reduced network traffic : Stored procedures can consist of hundreds of individual SQL statements that can be executed with  a single statement.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Modular Programming : Procedures provide a method of breaking things into small and more manageable pieces.</a:t>
            </a:r>
          </a:p>
        </p:txBody>
      </p:sp>
    </p:spTree>
    <p:extLst>
      <p:ext uri="{BB962C8B-B14F-4D97-AF65-F5344CB8AC3E}">
        <p14:creationId xmlns:p14="http://schemas.microsoft.com/office/powerpoint/2010/main" val="232252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stored procedures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Restricted access : You can grant restricted access to tables through stored procedures.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Enforced Consistency : If the users are accessing tables only through your stored procedures, problems resulting from ad hoc data modifications are eliminated.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 smtClean="0"/>
              <a:t>Automated complex or sensitive transactions : By requiring all interaction with certain tables to take place in a stored procedure, you can guarantee data integrity on those tables.</a:t>
            </a:r>
          </a:p>
        </p:txBody>
      </p:sp>
    </p:spTree>
    <p:extLst>
      <p:ext uri="{BB962C8B-B14F-4D97-AF65-F5344CB8AC3E}">
        <p14:creationId xmlns:p14="http://schemas.microsoft.com/office/powerpoint/2010/main" val="39020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stored procedures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Syntax : 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proc_name</a:t>
            </a:r>
            <a:endParaRPr lang="en-US" dirty="0" smtClean="0"/>
          </a:p>
          <a:p>
            <a:pPr lvl="2"/>
            <a:r>
              <a:rPr lang="en-US" dirty="0" smtClean="0"/>
              <a:t>as</a:t>
            </a:r>
          </a:p>
          <a:p>
            <a:pPr lvl="2"/>
            <a:r>
              <a:rPr lang="en-US" dirty="0" smtClean="0"/>
              <a:t>SQL Statements</a:t>
            </a:r>
          </a:p>
          <a:p>
            <a:pPr lvl="2"/>
            <a:r>
              <a:rPr lang="en-US" dirty="0" smtClean="0"/>
              <a:t>[ return [ value ] ]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Execution Syntax :</a:t>
            </a:r>
          </a:p>
          <a:p>
            <a:pPr lvl="2"/>
            <a:r>
              <a:rPr lang="en-US" dirty="0" smtClean="0"/>
              <a:t>You can simply invoke the procedure it by the name.</a:t>
            </a:r>
          </a:p>
          <a:p>
            <a:pPr lvl="2"/>
            <a:r>
              <a:rPr lang="en-US" dirty="0" smtClean="0"/>
              <a:t>Use the execute or exec keyword if the call to the stored procedure isn’t the first statement in the batch.</a:t>
            </a:r>
          </a:p>
          <a:p>
            <a:pPr lvl="2"/>
            <a:r>
              <a:rPr lang="en-US" dirty="0" smtClean="0"/>
              <a:t>Syntax : </a:t>
            </a:r>
          </a:p>
          <a:p>
            <a:pPr lvl="3"/>
            <a:r>
              <a:rPr lang="en-US" dirty="0" smtClean="0"/>
              <a:t> [ exec [ </a:t>
            </a:r>
            <a:r>
              <a:rPr lang="en-US" dirty="0" err="1" smtClean="0"/>
              <a:t>ute</a:t>
            </a:r>
            <a:r>
              <a:rPr lang="en-US" dirty="0" smtClean="0"/>
              <a:t> ] ]  </a:t>
            </a:r>
            <a:r>
              <a:rPr lang="en-US" dirty="0" err="1" smtClean="0"/>
              <a:t>proc_name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50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stored procedures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Deleting/Dropping :</a:t>
            </a:r>
          </a:p>
          <a:p>
            <a:pPr lvl="2"/>
            <a:r>
              <a:rPr lang="en-US" dirty="0" smtClean="0"/>
              <a:t>drop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proc_name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Helps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Displaying Procedure code : </a:t>
            </a:r>
          </a:p>
          <a:p>
            <a:pPr lvl="2"/>
            <a:r>
              <a:rPr lang="en-US" dirty="0" err="1" smtClean="0"/>
              <a:t>sp_helptext</a:t>
            </a:r>
            <a:r>
              <a:rPr lang="en-US" dirty="0" smtClean="0"/>
              <a:t> </a:t>
            </a:r>
            <a:r>
              <a:rPr lang="en-US" dirty="0" err="1" smtClean="0"/>
              <a:t>proc_name</a:t>
            </a:r>
            <a:endParaRPr lang="en-US" dirty="0" smtClean="0"/>
          </a:p>
          <a:p>
            <a:pPr lvl="2"/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Displaying information about the procedure </a:t>
            </a:r>
          </a:p>
          <a:p>
            <a:pPr lvl="2"/>
            <a:r>
              <a:rPr lang="en-US" dirty="0" err="1" smtClean="0"/>
              <a:t>sp_help</a:t>
            </a:r>
            <a:r>
              <a:rPr lang="en-US" dirty="0" smtClean="0"/>
              <a:t> </a:t>
            </a:r>
            <a:r>
              <a:rPr lang="en-US" dirty="0" err="1" smtClean="0"/>
              <a:t>proc_name</a:t>
            </a:r>
            <a:endParaRPr lang="en-US" dirty="0" smtClean="0"/>
          </a:p>
          <a:p>
            <a:pPr lvl="1"/>
            <a:endParaRPr lang="en-US" dirty="0" smtClean="0"/>
          </a:p>
          <a:p>
            <a:pPr marL="237744" lvl="1" indent="0">
              <a:buNone/>
            </a:pPr>
            <a:r>
              <a:rPr lang="en-US" dirty="0" smtClean="0"/>
              <a:t>Note : The information about the stored procedure is stored in the system table named </a:t>
            </a:r>
            <a:r>
              <a:rPr lang="en-US" dirty="0" err="1" smtClean="0"/>
              <a:t>syscomments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58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stored procedures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Creating procedures with parameters :</a:t>
            </a:r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Syntax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proc_name</a:t>
            </a:r>
            <a:r>
              <a:rPr lang="en-US" dirty="0" smtClean="0"/>
              <a:t> (@</a:t>
            </a:r>
            <a:r>
              <a:rPr lang="en-US" dirty="0" err="1" smtClean="0"/>
              <a:t>parameter_name</a:t>
            </a:r>
            <a:r>
              <a:rPr lang="en-US" dirty="0" smtClean="0"/>
              <a:t> datatype [, . . . .  ] )</a:t>
            </a:r>
          </a:p>
          <a:p>
            <a:pPr lvl="2"/>
            <a:r>
              <a:rPr lang="en-US" dirty="0" smtClean="0"/>
              <a:t>	as</a:t>
            </a:r>
          </a:p>
          <a:p>
            <a:pPr lvl="2"/>
            <a:r>
              <a:rPr lang="en-US" dirty="0" smtClean="0"/>
              <a:t>	SQL Statements</a:t>
            </a:r>
          </a:p>
          <a:p>
            <a:pPr lvl="2"/>
            <a:r>
              <a:rPr lang="en-US" dirty="0" smtClean="0"/>
              <a:t>	[ return [ value ] ]</a:t>
            </a:r>
          </a:p>
        </p:txBody>
      </p:sp>
    </p:spTree>
    <p:extLst>
      <p:ext uri="{BB962C8B-B14F-4D97-AF65-F5344CB8AC3E}">
        <p14:creationId xmlns:p14="http://schemas.microsoft.com/office/powerpoint/2010/main" val="400066338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" id="{4F9A1EAA-0EA7-4DAA-9C75-2E5E69E104B6}" vid="{7799177A-CA30-4840-A60F-4EFF7BF282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Global_Widescreen</Template>
  <TotalTime>36</TotalTime>
  <Words>1119</Words>
  <Application>Microsoft Office PowerPoint</Application>
  <PresentationFormat>Widescreen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</vt:lpstr>
      <vt:lpstr>Courier New</vt:lpstr>
      <vt:lpstr>Times New Roman</vt:lpstr>
      <vt:lpstr>Wingdings</vt:lpstr>
      <vt:lpstr>Global</vt:lpstr>
      <vt:lpstr>RDBMS and Database Handling</vt:lpstr>
      <vt:lpstr>Objective</vt:lpstr>
      <vt:lpstr>Stored Procedures  </vt:lpstr>
      <vt:lpstr>Stored Procedures</vt:lpstr>
      <vt:lpstr>Benefits of stored procedures</vt:lpstr>
      <vt:lpstr>Benefits of stored procedures</vt:lpstr>
      <vt:lpstr>Working with stored procedures</vt:lpstr>
      <vt:lpstr>Working with stored procedures</vt:lpstr>
      <vt:lpstr>Working with stored procedures</vt:lpstr>
      <vt:lpstr>Working with stored procedures</vt:lpstr>
      <vt:lpstr>Working with stored procedures</vt:lpstr>
      <vt:lpstr>Output parameters of stored procedure</vt:lpstr>
      <vt:lpstr>Handling Error Messages</vt:lpstr>
      <vt:lpstr>Handling Error Messages</vt:lpstr>
      <vt:lpstr>Handling Error Messages</vt:lpstr>
      <vt:lpstr>Functions</vt:lpstr>
      <vt:lpstr>Implementing Functions</vt:lpstr>
      <vt:lpstr>Creating UDFs</vt:lpstr>
      <vt:lpstr>Creating UDFs(Contd..)</vt:lpstr>
      <vt:lpstr>Creating UDFs(Contd..)</vt:lpstr>
      <vt:lpstr>Creating UDFs(Contd..)</vt:lpstr>
      <vt:lpstr>Creating UDFs(Contd..)</vt:lpstr>
      <vt:lpstr>Creating UDFs(Contd..)</vt:lpstr>
      <vt:lpstr>Creating UDFs(Contd..)</vt:lpstr>
      <vt:lpstr>Creating UDFs(Contd..)</vt:lpstr>
      <vt:lpstr>Creating UDFs(Contd..)</vt:lpstr>
      <vt:lpstr>Creating UDFs(Contd..)</vt:lpstr>
      <vt:lpstr>Creating UDFs(Contd..)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and Database Handling</dc:title>
  <dc:creator>Bhirud, Swati2</dc:creator>
  <cp:lastModifiedBy>nishant</cp:lastModifiedBy>
  <cp:revision>26</cp:revision>
  <dcterms:created xsi:type="dcterms:W3CDTF">2017-03-10T05:49:48Z</dcterms:created>
  <dcterms:modified xsi:type="dcterms:W3CDTF">2017-03-13T12:28:47Z</dcterms:modified>
</cp:coreProperties>
</file>