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82" userDrawn="1">
          <p15:clr>
            <a:srgbClr val="A4A3A4"/>
          </p15:clr>
        </p15:guide>
        <p15:guide id="2" orient="horz" pos="3863" userDrawn="1">
          <p15:clr>
            <a:srgbClr val="A4A3A4"/>
          </p15:clr>
        </p15:guide>
        <p15:guide id="3" orient="horz" pos="714" userDrawn="1">
          <p15:clr>
            <a:srgbClr val="A4A3A4"/>
          </p15:clr>
        </p15:guide>
        <p15:guide id="4" pos="1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26" y="822"/>
      </p:cViewPr>
      <p:guideLst>
        <p:guide pos="7482"/>
        <p:guide orient="horz" pos="3863"/>
        <p:guide orient="horz" pos="714"/>
        <p:guide pos="1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and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8" name="Picture 7" descr="SYNT_MASTER_3COLOR [Converted]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248" y="288349"/>
            <a:ext cx="2841429" cy="6760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3278" y="2425701"/>
            <a:ext cx="6547440" cy="1684190"/>
          </a:xfrm>
        </p:spPr>
        <p:txBody>
          <a:bodyPr rIns="0" anchor="ctr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3277" y="5753100"/>
            <a:ext cx="6547440" cy="542924"/>
          </a:xfrm>
        </p:spPr>
        <p:txBody>
          <a:bodyPr rIns="0" anchor="ctr"/>
          <a:lstStyle>
            <a:lvl1pPr marL="0" indent="0" algn="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076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9030" y="-1"/>
            <a:ext cx="12221030" cy="687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mplate1_Out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14"/>
          <a:stretch/>
        </p:blipFill>
        <p:spPr>
          <a:xfrm>
            <a:off x="-19049" y="1491338"/>
            <a:ext cx="5597683" cy="387441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6942108" y="0"/>
            <a:ext cx="1372307" cy="13525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6942108" y="5512683"/>
            <a:ext cx="1372307" cy="13670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5566441" y="2751362"/>
            <a:ext cx="6625560" cy="1376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/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-25400" y="1352543"/>
            <a:ext cx="12227298" cy="1451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3" name="Rectangle 12"/>
          <p:cNvSpPr/>
          <p:nvPr userDrawn="1"/>
        </p:nvSpPr>
        <p:spPr>
          <a:xfrm>
            <a:off x="-25400" y="5367541"/>
            <a:ext cx="12227298" cy="1451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5560089" y="4125736"/>
            <a:ext cx="1372307" cy="138694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5" name="Rectangle 14"/>
          <p:cNvSpPr/>
          <p:nvPr userDrawn="1"/>
        </p:nvSpPr>
        <p:spPr>
          <a:xfrm>
            <a:off x="5560089" y="1352543"/>
            <a:ext cx="1372307" cy="140143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72610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2399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011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292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4514" y="-3785"/>
            <a:ext cx="12225109" cy="6858000"/>
            <a:chOff x="-14514" y="-3785"/>
            <a:chExt cx="12225109" cy="6858000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595" y="-3785"/>
              <a:ext cx="9144000" cy="6858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857"/>
            <a:stretch/>
          </p:blipFill>
          <p:spPr>
            <a:xfrm>
              <a:off x="-14514" y="-3785"/>
              <a:ext cx="4310743" cy="68580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83"/>
          <a:stretch/>
        </p:blipFill>
        <p:spPr>
          <a:xfrm>
            <a:off x="9841858" y="6429689"/>
            <a:ext cx="2027817" cy="324679"/>
          </a:xfrm>
          <a:prstGeom prst="rect">
            <a:avLst/>
          </a:prstGeom>
        </p:spPr>
      </p:pic>
      <p:pic>
        <p:nvPicPr>
          <p:cNvPr id="12" name="Picture 11" descr="FF_trans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23850" y="395288"/>
            <a:ext cx="270961" cy="44767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2969" y="266700"/>
            <a:ext cx="11143119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51" y="1137424"/>
            <a:ext cx="11622024" cy="499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47651" y="6572608"/>
            <a:ext cx="9040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© 2017, Syntel, Inc.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>
            <a:spLocks/>
          </p:cNvSpPr>
          <p:nvPr userDrawn="1"/>
        </p:nvSpPr>
        <p:spPr>
          <a:xfrm>
            <a:off x="6017452" y="6557219"/>
            <a:ext cx="157094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D57F77B6-B758-40B3-B8D6-F52E566FE122}" type="slidenum">
              <a:rPr lang="en-US" sz="10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48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744" indent="-237744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19456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37744" algn="l" defTabSz="914400" rtl="0" eaLnBrk="1" latinLnBrk="0" hangingPunct="1">
        <a:lnSpc>
          <a:spcPct val="100000"/>
        </a:lnSpc>
        <a:spcBef>
          <a:spcPts val="480"/>
        </a:spcBef>
        <a:buFont typeface="Arial" panose="020B0604020202020204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11" userDrawn="1">
          <p15:clr>
            <a:srgbClr val="F26B43"/>
          </p15:clr>
        </p15:guide>
        <p15:guide id="2" pos="7481" userDrawn="1">
          <p15:clr>
            <a:srgbClr val="F26B43"/>
          </p15:clr>
        </p15:guide>
        <p15:guide id="3" pos="149" userDrawn="1">
          <p15:clr>
            <a:srgbClr val="F26B43"/>
          </p15:clr>
        </p15:guide>
        <p15:guide id="4" orient="horz" pos="386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RDBMS and Database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3278" y="4838700"/>
            <a:ext cx="6547440" cy="542924"/>
          </a:xfrm>
        </p:spPr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8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Trigger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"/>
              </a:rPr>
              <a:t>Creating an UPDATE trigger: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	</a:t>
            </a:r>
            <a:r>
              <a:rPr lang="en-US" sz="1600" dirty="0" smtClean="0">
                <a:latin typeface="Courier New" panose="02070309020205020404" pitchFamily="49" charset="0"/>
              </a:rPr>
              <a:t>CREATE TRIGGER </a:t>
            </a:r>
            <a:r>
              <a:rPr lang="en-US" sz="1600" dirty="0" err="1" smtClean="0">
                <a:latin typeface="Courier New" panose="02070309020205020404" pitchFamily="49" charset="0"/>
              </a:rPr>
              <a:t>trgUpdateEmployeePayHistory</a:t>
            </a:r>
            <a:endParaRPr lang="en-US" sz="1600" dirty="0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		ON </a:t>
            </a:r>
            <a:r>
              <a:rPr lang="en-US" sz="1600" dirty="0" err="1" smtClean="0">
                <a:latin typeface="Courier New" panose="02070309020205020404" pitchFamily="49" charset="0"/>
              </a:rPr>
              <a:t>HumanResources.EmployeePayHistory</a:t>
            </a:r>
            <a:endParaRPr lang="en-US" sz="1600" dirty="0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		FOR UPDATE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		AS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		  IF UPDATE (Rate)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		    BEGIN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			DECLARE @</a:t>
            </a:r>
            <a:r>
              <a:rPr lang="en-US" sz="1600" dirty="0" err="1" smtClean="0">
                <a:latin typeface="Courier New" panose="02070309020205020404" pitchFamily="49" charset="0"/>
              </a:rPr>
              <a:t>AvgRate</a:t>
            </a:r>
            <a:r>
              <a:rPr lang="en-US" sz="1600" dirty="0" smtClean="0">
                <a:latin typeface="Courier New" panose="02070309020205020404" pitchFamily="49" charset="0"/>
              </a:rPr>
              <a:t> float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			SELECT @</a:t>
            </a:r>
            <a:r>
              <a:rPr lang="en-US" sz="1600" dirty="0" err="1" smtClean="0">
                <a:latin typeface="Courier New" panose="02070309020205020404" pitchFamily="49" charset="0"/>
              </a:rPr>
              <a:t>AvgRate</a:t>
            </a:r>
            <a:r>
              <a:rPr lang="en-US" sz="1600" dirty="0" smtClean="0">
                <a:latin typeface="Courier New" panose="02070309020205020404" pitchFamily="49" charset="0"/>
              </a:rPr>
              <a:t> = AVG(Rate)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			FROM </a:t>
            </a:r>
            <a:r>
              <a:rPr lang="en-US" sz="1600" dirty="0" err="1" smtClean="0">
                <a:latin typeface="Courier New" panose="02070309020205020404" pitchFamily="49" charset="0"/>
              </a:rPr>
              <a:t>HumanResources.EmployeePayHistory</a:t>
            </a:r>
            <a:endParaRPr lang="en-US" sz="1600" dirty="0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			IF(@</a:t>
            </a:r>
            <a:r>
              <a:rPr lang="en-US" sz="1600" dirty="0" err="1" smtClean="0">
                <a:latin typeface="Courier New" panose="02070309020205020404" pitchFamily="49" charset="0"/>
              </a:rPr>
              <a:t>AvgRate</a:t>
            </a:r>
            <a:r>
              <a:rPr lang="en-US" sz="1600" dirty="0" smtClean="0">
                <a:latin typeface="Courier New" panose="02070309020205020404" pitchFamily="49" charset="0"/>
              </a:rPr>
              <a:t> &gt; 20)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			  BEGIN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				PRINT 'The average value of rate cannot be more than 20‘</a:t>
            </a:r>
          </a:p>
          <a:p>
            <a:pPr lvl="2">
              <a:buNone/>
            </a:pPr>
            <a:r>
              <a:rPr lang="en-US" dirty="0" smtClean="0">
                <a:latin typeface="Courier New" panose="02070309020205020404" pitchFamily="49" charset="0"/>
              </a:rPr>
              <a:t>				ROLLBACK </a:t>
            </a:r>
            <a:r>
              <a:rPr lang="en-US" dirty="0">
                <a:latin typeface="Courier New" panose="02070309020205020404" pitchFamily="49" charset="0"/>
              </a:rPr>
              <a:t>TRANSACTION</a:t>
            </a:r>
          </a:p>
          <a:p>
            <a:pPr lvl="1"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END</a:t>
            </a:r>
          </a:p>
          <a:p>
            <a:pPr lvl="1">
              <a:buNone/>
            </a:pPr>
            <a:r>
              <a:rPr lang="en-US" sz="1600" dirty="0">
                <a:latin typeface="Courier New" panose="02070309020205020404" pitchFamily="49" charset="0"/>
              </a:rPr>
              <a:t>    END</a:t>
            </a:r>
            <a:r>
              <a:rPr lang="en-US" sz="1200" dirty="0">
                <a:latin typeface="Courier New" panose="02070309020205020404" pitchFamily="49" charset="0"/>
              </a:rPr>
              <a:t>	</a:t>
            </a:r>
          </a:p>
          <a:p>
            <a:pPr lvl="1" eaLnBrk="1" hangingPunct="1">
              <a:buFontTx/>
              <a:buNone/>
            </a:pPr>
            <a:endParaRPr lang="en-US" sz="1600" dirty="0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endParaRPr lang="en-US" sz="1600" dirty="0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     	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178479" y="5259887"/>
            <a:ext cx="3352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 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 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 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 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 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accent2"/>
                </a:solidFill>
                <a:latin typeface="Arial 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accent2"/>
                </a:solidFill>
                <a:latin typeface="Arial 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accent2"/>
                </a:solidFill>
                <a:latin typeface="Arial 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accent2"/>
                </a:solidFill>
                <a:latin typeface="Arial "/>
              </a:defRPr>
            </a:lvl9pPr>
          </a:lstStyle>
          <a:p>
            <a:pPr eaLnBrk="1" hangingPunct="1">
              <a:buFontTx/>
              <a:buNone/>
            </a:pPr>
            <a:r>
              <a:rPr lang="en-US" sz="1400">
                <a:solidFill>
                  <a:srgbClr val="C00000"/>
                </a:solidFill>
              </a:rPr>
              <a:t>Rolls back the transaction if the average value of rate is greater than 20.</a:t>
            </a:r>
          </a:p>
        </p:txBody>
      </p:sp>
    </p:spTree>
    <p:extLst>
      <p:ext uri="{BB962C8B-B14F-4D97-AF65-F5344CB8AC3E}">
        <p14:creationId xmlns:p14="http://schemas.microsoft.com/office/powerpoint/2010/main" val="166636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Trigger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"/>
              </a:rPr>
              <a:t>Creating an AFTER trigger: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	</a:t>
            </a:r>
            <a:r>
              <a:rPr lang="en-US" sz="1600" dirty="0" smtClean="0">
                <a:latin typeface="Courier New" panose="02070309020205020404" pitchFamily="49" charset="0"/>
              </a:rPr>
              <a:t>CREATE TRIGGER trgDeleteShift ON HumanResources.Shift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		AFTER DELETE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		AS 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		PRINT 'Deletion successful'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     	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38400" y="3581400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 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 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 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 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 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accent2"/>
                </a:solidFill>
                <a:latin typeface="Arial 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accent2"/>
                </a:solidFill>
                <a:latin typeface="Arial 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accent2"/>
                </a:solidFill>
                <a:latin typeface="Arial 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accent2"/>
                </a:solidFill>
                <a:latin typeface="Arial "/>
              </a:defRPr>
            </a:lvl9pPr>
          </a:lstStyle>
          <a:p>
            <a:pPr eaLnBrk="1" hangingPunct="1">
              <a:buFontTx/>
              <a:buNone/>
            </a:pPr>
            <a:r>
              <a:rPr lang="en-US" sz="1400" dirty="0">
                <a:solidFill>
                  <a:srgbClr val="C00000"/>
                </a:solidFill>
              </a:rPr>
              <a:t>Gets fired after the DELETE statement is executed on the Shift table to display a confirmation message.</a:t>
            </a:r>
          </a:p>
        </p:txBody>
      </p:sp>
    </p:spTree>
    <p:extLst>
      <p:ext uri="{BB962C8B-B14F-4D97-AF65-F5344CB8AC3E}">
        <p14:creationId xmlns:p14="http://schemas.microsoft.com/office/powerpoint/2010/main" val="379152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Trigger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"/>
              </a:rPr>
              <a:t>Creating an INSTEAD OF trigger: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	</a:t>
            </a:r>
            <a:r>
              <a:rPr lang="en-US" sz="1600" dirty="0" smtClean="0">
                <a:latin typeface="Courier New" panose="02070309020205020404" pitchFamily="49" charset="0"/>
              </a:rPr>
              <a:t>CREATE TRIGGER </a:t>
            </a:r>
            <a:r>
              <a:rPr lang="en-US" sz="1600" dirty="0" err="1" smtClean="0">
                <a:latin typeface="Courier New" panose="02070309020205020404" pitchFamily="49" charset="0"/>
              </a:rPr>
              <a:t>trgDelete</a:t>
            </a:r>
            <a:r>
              <a:rPr lang="en-US" sz="1600" dirty="0" smtClean="0">
                <a:latin typeface="Courier New" panose="02070309020205020404" pitchFamily="49" charset="0"/>
              </a:rPr>
              <a:t> ON 	</a:t>
            </a:r>
            <a:r>
              <a:rPr lang="en-US" sz="1600" dirty="0" err="1" smtClean="0">
                <a:latin typeface="Courier New" panose="02070309020205020404" pitchFamily="49" charset="0"/>
              </a:rPr>
              <a:t>HumanResources.Project</a:t>
            </a:r>
            <a:endParaRPr lang="en-US" sz="1600" dirty="0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		INSTEAD OF DELETE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		AS 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		PRINT 'Project records cannot be deleted'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1781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Trigger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100" dirty="0">
                <a:latin typeface="Arial "/>
              </a:rPr>
              <a:t>Altering a trigger</a:t>
            </a:r>
            <a:r>
              <a:rPr lang="en-US" dirty="0">
                <a:latin typeface="Arial "/>
              </a:rPr>
              <a:t>:</a:t>
            </a:r>
          </a:p>
          <a:p>
            <a:pPr marL="237744" lvl="1" indent="0" eaLnBrk="1" hangingPunct="1">
              <a:buNone/>
            </a:pPr>
            <a:endParaRPr lang="en-US" sz="1800" dirty="0" smtClean="0">
              <a:latin typeface="Arial 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 "/>
              </a:rPr>
              <a:t>For example:</a:t>
            </a:r>
          </a:p>
          <a:p>
            <a:pPr lvl="2" eaLnBrk="1" hangingPunct="1">
              <a:buFontTx/>
              <a:buNone/>
            </a:pPr>
            <a:r>
              <a:rPr lang="en-IN" sz="1600" dirty="0" smtClean="0">
                <a:latin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</a:rPr>
              <a:t>ALTER TRIGGER </a:t>
            </a:r>
            <a:r>
              <a:rPr lang="en-US" sz="1600" dirty="0" err="1" smtClean="0">
                <a:latin typeface="Courier New" panose="02070309020205020404" pitchFamily="49" charset="0"/>
              </a:rPr>
              <a:t>HumanResources.trgDeleteShift</a:t>
            </a:r>
            <a:r>
              <a:rPr lang="en-US" sz="1600" dirty="0" smtClean="0">
                <a:latin typeface="Courier New" panose="02070309020205020404" pitchFamily="49" charset="0"/>
              </a:rPr>
              <a:t> ON HumanResources.Shift</a:t>
            </a:r>
          </a:p>
          <a:p>
            <a:pPr lvl="2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  INSTEAD OF DELETE</a:t>
            </a:r>
          </a:p>
          <a:p>
            <a:pPr lvl="2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  AS </a:t>
            </a:r>
          </a:p>
          <a:p>
            <a:pPr lvl="2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    PRINT 'Deletion of Shift details is not  allowed'</a:t>
            </a:r>
          </a:p>
          <a:p>
            <a:pPr lvl="2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    ROLLBACK TRANSACTION</a:t>
            </a:r>
          </a:p>
          <a:p>
            <a:pPr lvl="2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  RETURN</a:t>
            </a:r>
          </a:p>
          <a:p>
            <a:pPr lvl="2" eaLnBrk="1" hangingPunct="1">
              <a:buFontTx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marL="342900" lvl="1" indent="-342900"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latin typeface="Arial "/>
              </a:rPr>
              <a:t>Deleting a trigger: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Arial "/>
              </a:rPr>
              <a:t>Syntax:</a:t>
            </a:r>
          </a:p>
          <a:p>
            <a:pPr lvl="1">
              <a:buNone/>
              <a:defRPr/>
            </a:pPr>
            <a:r>
              <a:rPr lang="en-US" dirty="0">
                <a:latin typeface="Courier New" pitchFamily="49" charset="0"/>
              </a:rPr>
              <a:t>		   DROP TRIGGER { trigger }  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Arial "/>
              </a:rPr>
              <a:t>For example:</a:t>
            </a:r>
          </a:p>
          <a:p>
            <a:pPr lvl="2">
              <a:buNone/>
              <a:defRPr/>
            </a:pPr>
            <a:r>
              <a:rPr lang="en-IN" dirty="0">
                <a:latin typeface="Courier New" pitchFamily="49" charset="0"/>
              </a:rPr>
              <a:t>	  DROP TRIGGER </a:t>
            </a:r>
            <a:r>
              <a:rPr lang="en-IN" dirty="0" err="1">
                <a:latin typeface="Courier New" pitchFamily="49" charset="0"/>
              </a:rPr>
              <a:t>trgMagic</a:t>
            </a:r>
            <a:endParaRPr lang="en-IN" dirty="0">
              <a:latin typeface="Courier New" pitchFamily="49" charset="0"/>
            </a:endParaRPr>
          </a:p>
          <a:p>
            <a:pPr lvl="2" eaLnBrk="1" hangingPunct="1">
              <a:buFontTx/>
              <a:buNone/>
            </a:pPr>
            <a:endParaRPr lang="en-US" sz="1600" dirty="0" smtClean="0">
              <a:latin typeface="Courier New" panose="02070309020205020404" pitchFamily="49" charset="0"/>
            </a:endParaRPr>
          </a:p>
          <a:p>
            <a:pPr lvl="2" eaLnBrk="1" hangingPunct="1">
              <a:buFontTx/>
              <a:buNone/>
            </a:pPr>
            <a:endParaRPr lang="en-IN" sz="1600" dirty="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Arial" panose="020B0604020202020204" pitchFamily="34" charset="0"/>
              </a:rPr>
              <a:t>	</a:t>
            </a:r>
            <a:endParaRPr lang="en-IN" sz="20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534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Trigger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342900" lvl="1" indent="-342900" eaLnBrk="1" hangingPunct="1">
              <a:buFont typeface="Wingdings" panose="05000000000000000000" pitchFamily="2" charset="2"/>
              <a:buChar char="q"/>
              <a:defRPr/>
            </a:pPr>
            <a:r>
              <a:rPr lang="en-US" sz="2000" dirty="0" smtClean="0">
                <a:latin typeface="Arial "/>
                <a:ea typeface="+mn-ea"/>
                <a:cs typeface="+mn-cs"/>
              </a:rPr>
              <a:t>Disabling a trigger: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sz="1800" dirty="0" smtClean="0">
                <a:latin typeface="Arial "/>
              </a:rPr>
              <a:t>Syntax:</a:t>
            </a:r>
          </a:p>
          <a:p>
            <a:pPr lvl="1" eaLnBrk="1" hangingPunct="1">
              <a:buFontTx/>
              <a:buNone/>
              <a:defRPr/>
            </a:pPr>
            <a:r>
              <a:rPr lang="en-US" sz="1800" dirty="0" smtClean="0">
                <a:latin typeface="Courier New" pitchFamily="49" charset="0"/>
              </a:rPr>
              <a:t>		</a:t>
            </a:r>
            <a:r>
              <a:rPr lang="en-US" sz="1600" dirty="0" smtClean="0">
                <a:latin typeface="Courier New" pitchFamily="49" charset="0"/>
              </a:rPr>
              <a:t>DISABLE TRIGGER { [ </a:t>
            </a:r>
            <a:r>
              <a:rPr lang="en-US" sz="1600" dirty="0" err="1" smtClean="0">
                <a:latin typeface="Courier New" pitchFamily="49" charset="0"/>
              </a:rPr>
              <a:t>schema_name</a:t>
            </a:r>
            <a:r>
              <a:rPr lang="en-US" sz="1600" dirty="0" smtClean="0">
                <a:latin typeface="Courier New" pitchFamily="49" charset="0"/>
              </a:rPr>
              <a:t> . ] </a:t>
            </a:r>
            <a:r>
              <a:rPr lang="en-US" sz="1600" dirty="0" err="1" smtClean="0">
                <a:latin typeface="Courier New" pitchFamily="49" charset="0"/>
              </a:rPr>
              <a:t>trigger_name</a:t>
            </a:r>
            <a:r>
              <a:rPr lang="en-US" sz="1600" dirty="0" smtClean="0">
                <a:latin typeface="Courier New" pitchFamily="49" charset="0"/>
              </a:rPr>
              <a:t> |ALL }</a:t>
            </a:r>
          </a:p>
          <a:p>
            <a:pPr lvl="1" eaLnBrk="1" hangingPunct="1"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  		ON { </a:t>
            </a:r>
            <a:r>
              <a:rPr lang="en-US" sz="1600" dirty="0" err="1" smtClean="0">
                <a:latin typeface="Courier New" pitchFamily="49" charset="0"/>
              </a:rPr>
              <a:t>object_name</a:t>
            </a:r>
            <a:r>
              <a:rPr lang="en-US" sz="1600" dirty="0" smtClean="0">
                <a:latin typeface="Courier New" pitchFamily="49" charset="0"/>
              </a:rPr>
              <a:t> | DATABASE }  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sz="1800" dirty="0" smtClean="0">
                <a:latin typeface="Arial "/>
              </a:rPr>
              <a:t>For example:</a:t>
            </a:r>
          </a:p>
          <a:p>
            <a:pPr lvl="2" eaLnBrk="1" hangingPunct="1">
              <a:buFontTx/>
              <a:buNone/>
              <a:defRPr/>
            </a:pPr>
            <a:r>
              <a:rPr lang="en-IN" sz="1600" dirty="0" smtClean="0">
                <a:latin typeface="Courier New" pitchFamily="49" charset="0"/>
              </a:rPr>
              <a:t>	 </a:t>
            </a:r>
            <a:r>
              <a:rPr lang="en-US" sz="1600" dirty="0" smtClean="0">
                <a:latin typeface="Courier New" pitchFamily="49" charset="0"/>
              </a:rPr>
              <a:t>DISABLE TRIGGER safety ON DATABASE</a:t>
            </a:r>
            <a:endParaRPr lang="en-IN" sz="1600" dirty="0" smtClean="0">
              <a:latin typeface="Courier New" pitchFamily="49" charset="0"/>
            </a:endParaRPr>
          </a:p>
          <a:p>
            <a:pPr lvl="2" eaLnBrk="1" hangingPunct="1">
              <a:buFontTx/>
              <a:buNone/>
              <a:defRPr/>
            </a:pPr>
            <a:endParaRPr lang="en-IN" sz="1600" dirty="0" smtClean="0">
              <a:latin typeface="Courier New" pitchFamily="49" charset="0"/>
            </a:endParaRPr>
          </a:p>
          <a:p>
            <a:pPr marL="342900" lvl="1" indent="-342900"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latin typeface="Arial "/>
              </a:rPr>
              <a:t>Enabling a trigger: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Arial "/>
              </a:rPr>
              <a:t>Syntax:</a:t>
            </a:r>
          </a:p>
          <a:p>
            <a:pPr marL="237744" lvl="1" indent="0">
              <a:buNone/>
              <a:defRPr/>
            </a:pPr>
            <a:r>
              <a:rPr lang="en-US" dirty="0">
                <a:latin typeface="Courier New" pitchFamily="49" charset="0"/>
              </a:rPr>
              <a:t>		</a:t>
            </a:r>
            <a:r>
              <a:rPr lang="en-US" sz="1600" dirty="0">
                <a:latin typeface="Courier New" pitchFamily="49" charset="0"/>
              </a:rPr>
              <a:t>ENABLE TRIGGER { [ </a:t>
            </a:r>
            <a:r>
              <a:rPr lang="en-US" sz="1600" dirty="0" err="1">
                <a:latin typeface="Courier New" pitchFamily="49" charset="0"/>
              </a:rPr>
              <a:t>schema_name</a:t>
            </a:r>
            <a:r>
              <a:rPr lang="en-US" sz="1600" dirty="0">
                <a:latin typeface="Courier New" pitchFamily="49" charset="0"/>
              </a:rPr>
              <a:t> . ] </a:t>
            </a:r>
            <a:r>
              <a:rPr lang="en-US" sz="1600" dirty="0" err="1">
                <a:latin typeface="Courier New" pitchFamily="49" charset="0"/>
              </a:rPr>
              <a:t>trigger_name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|ALL </a:t>
            </a:r>
            <a:r>
              <a:rPr lang="en-US" sz="1600" dirty="0">
                <a:latin typeface="Courier New" pitchFamily="49" charset="0"/>
              </a:rPr>
              <a:t>}</a:t>
            </a:r>
          </a:p>
          <a:p>
            <a:pPr marL="237744" lvl="1" indent="0">
              <a:buNone/>
              <a:defRPr/>
            </a:pPr>
            <a:r>
              <a:rPr lang="en-US" sz="1600" dirty="0">
                <a:latin typeface="Courier New" pitchFamily="49" charset="0"/>
              </a:rPr>
              <a:t>   	ON { </a:t>
            </a:r>
            <a:r>
              <a:rPr lang="en-US" sz="1600" dirty="0" err="1">
                <a:latin typeface="Courier New" pitchFamily="49" charset="0"/>
              </a:rPr>
              <a:t>object_name</a:t>
            </a:r>
            <a:r>
              <a:rPr lang="en-US" sz="1600" dirty="0">
                <a:latin typeface="Courier New" pitchFamily="49" charset="0"/>
              </a:rPr>
              <a:t> | DATABASE }  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Arial "/>
              </a:rPr>
              <a:t>For example:</a:t>
            </a:r>
          </a:p>
          <a:p>
            <a:pPr marL="237744" lvl="1" indent="0">
              <a:buNone/>
              <a:defRPr/>
            </a:pPr>
            <a:endParaRPr lang="en-US" dirty="0">
              <a:latin typeface="Arial "/>
            </a:endParaRP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urier New" pitchFamily="49" charset="0"/>
              </a:rPr>
              <a:t>ENABLE TRIGGER safety ON DATABASE</a:t>
            </a:r>
            <a:endParaRPr lang="en-IN" dirty="0">
              <a:latin typeface="Courier New" pitchFamily="49" charset="0"/>
            </a:endParaRPr>
          </a:p>
          <a:p>
            <a:pPr lvl="2" eaLnBrk="1" hangingPunct="1">
              <a:buFontTx/>
              <a:buNone/>
              <a:defRPr/>
            </a:pPr>
            <a:endParaRPr lang="en-IN" sz="16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latin typeface="Arial" pitchFamily="34" charset="0"/>
              </a:rPr>
              <a:t>	</a:t>
            </a:r>
            <a:endParaRPr lang="en-IN" sz="2000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81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Trigger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00046" y="6867600"/>
            <a:ext cx="6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00051" y="1114816"/>
            <a:ext cx="11622024" cy="4813772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37744" indent="-237744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§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19456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4944" indent="-237744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Wingdings" panose="05000000000000000000" pitchFamily="2" charset="2"/>
              <a:buChar char="q"/>
              <a:defRPr/>
            </a:pPr>
            <a:r>
              <a:rPr lang="en-US" sz="2000" dirty="0" smtClean="0">
                <a:latin typeface="Arial "/>
              </a:rPr>
              <a:t>Setting Order of  a trigger: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Arial "/>
              </a:rPr>
              <a:t>Syntax: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sz="1600" b="0" dirty="0" err="1">
                <a:latin typeface="Courier New" pitchFamily="49" charset="0"/>
              </a:rPr>
              <a:t>sp_settriggerorder</a:t>
            </a:r>
            <a:r>
              <a:rPr lang="en-US" sz="1600" b="0" dirty="0">
                <a:latin typeface="Courier New" pitchFamily="49" charset="0"/>
              </a:rPr>
              <a:t> [ @</a:t>
            </a:r>
            <a:r>
              <a:rPr lang="en-US" sz="1600" b="0" dirty="0" err="1">
                <a:latin typeface="Courier New" pitchFamily="49" charset="0"/>
              </a:rPr>
              <a:t>triggername</a:t>
            </a:r>
            <a:r>
              <a:rPr lang="en-US" sz="1600" b="0" dirty="0">
                <a:latin typeface="Courier New" pitchFamily="49" charset="0"/>
              </a:rPr>
              <a:t> = ] '[ </a:t>
            </a:r>
            <a:r>
              <a:rPr lang="en-US" sz="1600" b="0" dirty="0" err="1">
                <a:latin typeface="Courier New" pitchFamily="49" charset="0"/>
              </a:rPr>
              <a:t>triggerschema</a:t>
            </a:r>
            <a:r>
              <a:rPr lang="en-US" sz="1600" b="0" dirty="0">
                <a:latin typeface="Courier New" pitchFamily="49" charset="0"/>
              </a:rPr>
              <a:t>. ] </a:t>
            </a:r>
            <a:r>
              <a:rPr lang="en-US" sz="1600" b="0" dirty="0" err="1">
                <a:latin typeface="Courier New" pitchFamily="49" charset="0"/>
              </a:rPr>
              <a:t>triggername</a:t>
            </a:r>
            <a:r>
              <a:rPr lang="en-US" sz="1600" b="0" dirty="0">
                <a:latin typeface="Courier New" pitchFamily="49" charset="0"/>
              </a:rPr>
              <a:t>' , [ @order = ] 	'value' , [ @</a:t>
            </a:r>
            <a:r>
              <a:rPr lang="en-US" sz="1600" b="0" dirty="0" err="1">
                <a:latin typeface="Courier New" pitchFamily="49" charset="0"/>
              </a:rPr>
              <a:t>stmttype</a:t>
            </a:r>
            <a:r>
              <a:rPr lang="en-US" sz="1600" b="0" dirty="0">
                <a:latin typeface="Courier New" pitchFamily="49" charset="0"/>
              </a:rPr>
              <a:t> = ] '</a:t>
            </a:r>
            <a:r>
              <a:rPr lang="en-US" sz="1600" b="0" dirty="0" err="1">
                <a:latin typeface="Courier New" pitchFamily="49" charset="0"/>
              </a:rPr>
              <a:t>statement_type</a:t>
            </a:r>
            <a:r>
              <a:rPr lang="en-US" sz="1600" b="0" dirty="0">
                <a:latin typeface="Courier New" pitchFamily="49" charset="0"/>
              </a:rPr>
              <a:t>' </a:t>
            </a:r>
          </a:p>
          <a:p>
            <a:pPr lvl="1">
              <a:buFontTx/>
              <a:buNone/>
              <a:defRPr/>
            </a:pPr>
            <a:r>
              <a:rPr lang="en-US" sz="1600" dirty="0">
                <a:latin typeface="Courier New" pitchFamily="49" charset="0"/>
              </a:rPr>
              <a:t> 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Arial "/>
              </a:rPr>
              <a:t>For example:</a:t>
            </a:r>
          </a:p>
          <a:p>
            <a:pPr lvl="2">
              <a:buNone/>
              <a:defRPr/>
            </a:pPr>
            <a:r>
              <a:rPr lang="en-IN" dirty="0" smtClean="0">
                <a:latin typeface="Courier New" pitchFamily="49" charset="0"/>
              </a:rPr>
              <a:t>	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sp_settriggerorder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'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Sales.uSalesOrderHeader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@order='First', @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'UPDATE'; 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Tx/>
              <a:buNone/>
              <a:defRPr/>
            </a:pPr>
            <a:endParaRPr lang="en-IN" dirty="0" smtClean="0">
              <a:latin typeface="Courier New" pitchFamily="49" charset="0"/>
            </a:endParaRPr>
          </a:p>
          <a:p>
            <a:pPr lvl="2">
              <a:buFontTx/>
              <a:buNone/>
              <a:defRPr/>
            </a:pPr>
            <a:endParaRPr lang="en-IN" dirty="0" smtClean="0">
              <a:latin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dirty="0" smtClean="0">
                <a:latin typeface="Arial" pitchFamily="34" charset="0"/>
              </a:rPr>
              <a:t>	</a:t>
            </a:r>
            <a:endParaRPr lang="en-I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437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22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Triggers</a:t>
            </a:r>
            <a:endParaRPr 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508125" y="1446213"/>
            <a:ext cx="7313613" cy="43449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7663" indent="-3476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9775" indent="-274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A trigger:</a:t>
            </a:r>
            <a:endParaRPr lang="en-IN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750887" lvl="1" indent="-285750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Arial "/>
                <a:cs typeface="Times New Roman" panose="02020603050405020304" pitchFamily="18" charset="0"/>
              </a:rPr>
              <a:t>Is a set of T-SQL statements that executes in response to certain actions, such as insert or delete.</a:t>
            </a:r>
            <a:endParaRPr lang="en-IN" sz="1800" dirty="0">
              <a:latin typeface="Arial "/>
              <a:cs typeface="Times New Roman" panose="02020603050405020304" pitchFamily="18" charset="0"/>
            </a:endParaRPr>
          </a:p>
          <a:p>
            <a:pPr marL="750887" lvl="1" indent="-285750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Arial "/>
                <a:cs typeface="Times New Roman" panose="02020603050405020304" pitchFamily="18" charset="0"/>
              </a:rPr>
              <a:t>Is used to ensure data integrity. </a:t>
            </a:r>
          </a:p>
        </p:txBody>
      </p:sp>
    </p:spTree>
    <p:extLst>
      <p:ext uri="{BB962C8B-B14F-4D97-AF65-F5344CB8AC3E}">
        <p14:creationId xmlns:p14="http://schemas.microsoft.com/office/powerpoint/2010/main" val="10334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Types of Trigger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"/>
              </a:rPr>
              <a:t>Triggers are of the following types:</a:t>
            </a:r>
            <a:endParaRPr lang="en-IN" sz="280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IN" sz="1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DML triggers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IN" sz="1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DDL triggers</a:t>
            </a:r>
          </a:p>
        </p:txBody>
      </p:sp>
    </p:spTree>
    <p:extLst>
      <p:ext uri="{BB962C8B-B14F-4D97-AF65-F5344CB8AC3E}">
        <p14:creationId xmlns:p14="http://schemas.microsoft.com/office/powerpoint/2010/main" val="138036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Types of Trigger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IN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DML triggers</a:t>
            </a:r>
            <a:r>
              <a:rPr lang="en-US" sz="2000" dirty="0" smtClean="0">
                <a:latin typeface="Arial "/>
              </a:rPr>
              <a:t>:</a:t>
            </a:r>
            <a:endParaRPr lang="en-IN" sz="280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Fire automatically in response to DML statements.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Do not return data to the user.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Ensure data integrity</a:t>
            </a:r>
            <a:r>
              <a:rPr lang="en-US" sz="1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237744" lvl="1" indent="0" eaLnBrk="1" hangingPunct="1">
              <a:buNone/>
            </a:pPr>
            <a:endParaRPr lang="en-US" sz="180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"/>
              </a:rPr>
              <a:t>Execution of a DML trigger creates the following temporary tables, called magic tables: </a:t>
            </a:r>
            <a:endParaRPr lang="en-IN" sz="280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IN" sz="1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Inserted table:</a:t>
            </a:r>
          </a:p>
          <a:p>
            <a:pPr lvl="2" eaLnBrk="1" hangingPunct="1">
              <a:buFontTx/>
              <a:buBlip>
                <a:blip r:embed="rId2"/>
              </a:buBlip>
            </a:pPr>
            <a:r>
              <a:rPr lang="en-US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Contains a copy of all the records that are inserted in the trigger table.</a:t>
            </a:r>
            <a:endParaRPr lang="en-IN" sz="160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IN" sz="1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Deleted table:</a:t>
            </a:r>
          </a:p>
          <a:p>
            <a:pPr lvl="2" eaLnBrk="1" hangingPunct="1">
              <a:buFontTx/>
              <a:buBlip>
                <a:blip r:embed="rId2"/>
              </a:buBlip>
            </a:pPr>
            <a:r>
              <a:rPr lang="en-US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Contains a copy of all the records that have been deleted from the trigger table.</a:t>
            </a:r>
            <a:endParaRPr lang="en-IN" sz="160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buFontTx/>
              <a:buBlip>
                <a:blip r:embed="rId2"/>
              </a:buBlip>
            </a:pPr>
            <a:endParaRPr lang="en-US" sz="180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896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Types of Trigger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"/>
              </a:rPr>
              <a:t>Depending on the operation that is performed, DML triggers can be further categorized as: </a:t>
            </a:r>
            <a:endParaRPr lang="en-IN" sz="280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IN" sz="1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INSERT trigger: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Is fired when a new record is added.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IN" sz="1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UPDATE trigger: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Is fired when an existing record is modified.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IN" sz="1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DELETE trigger: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Is fired when a record is deleted.</a:t>
            </a:r>
          </a:p>
          <a:p>
            <a:pPr lvl="1" eaLnBrk="1" hangingPunct="1">
              <a:buFontTx/>
              <a:buNone/>
            </a:pPr>
            <a:endParaRPr lang="en-IN" sz="180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8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Types of Trigger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"/>
              </a:rPr>
              <a:t>Depending on the way the triggers are fired, DML triggers can be further categorized as:</a:t>
            </a:r>
            <a:endParaRPr lang="en-IN" sz="280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IN" sz="1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AFTER trigger: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Fires after the execution of the DML operation for which the trigger is defined.</a:t>
            </a:r>
            <a:endParaRPr lang="en-IN" sz="160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IN" sz="1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INSTEAD OF trigger: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Executes instead of the events that cause the trigger to fire.</a:t>
            </a:r>
            <a:endParaRPr lang="en-IN" sz="160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Can be created on both, a table as well as a view.</a:t>
            </a:r>
            <a:endParaRPr lang="en-IN" sz="160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08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Types of Trigger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 "/>
              </a:rPr>
              <a:t>DDL trigger:</a:t>
            </a:r>
            <a:endParaRPr lang="en-IN" sz="280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Is fired in response to DDL statements.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Is used to perform administrative tasks.</a:t>
            </a:r>
            <a:endParaRPr lang="en-IN" sz="180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132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Trigger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anose="05000000000000000000" pitchFamily="2" charset="2"/>
              <a:buChar char="q"/>
              <a:defRPr/>
            </a:pPr>
            <a:r>
              <a:rPr lang="en-US" sz="2000" b="0" dirty="0" smtClean="0">
                <a:latin typeface="Arial "/>
              </a:rPr>
              <a:t>Triggers are created by using the CREATE TRIGGER statement</a:t>
            </a:r>
            <a:r>
              <a:rPr lang="en-US" sz="2000" b="0" dirty="0" smtClean="0">
                <a:latin typeface="Arial "/>
              </a:rPr>
              <a:t>.</a:t>
            </a:r>
          </a:p>
          <a:p>
            <a:pPr marL="0" indent="0" eaLnBrk="1" hangingPunct="1">
              <a:buNone/>
              <a:defRPr/>
            </a:pPr>
            <a:endParaRPr lang="en-US" sz="2000" b="0" dirty="0" smtClean="0">
              <a:latin typeface="Arial "/>
            </a:endParaRPr>
          </a:p>
          <a:p>
            <a:pPr marL="342900" lvl="1" indent="-342900" eaLnBrk="1" hangingPunct="1">
              <a:buFont typeface="Wingdings" panose="05000000000000000000" pitchFamily="2" charset="2"/>
              <a:buChar char="q"/>
              <a:defRPr/>
            </a:pPr>
            <a:r>
              <a:rPr lang="en-US" sz="2000" dirty="0" smtClean="0">
                <a:latin typeface="Arial "/>
                <a:ea typeface="+mn-ea"/>
                <a:cs typeface="+mn-cs"/>
              </a:rPr>
              <a:t>Syntax:</a:t>
            </a:r>
          </a:p>
          <a:p>
            <a:pPr lvl="1" eaLnBrk="1" hangingPunct="1"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CREATE TRIGGER </a:t>
            </a:r>
            <a:r>
              <a:rPr lang="en-US" sz="1600" dirty="0" err="1" smtClean="0">
                <a:latin typeface="Courier New" pitchFamily="49" charset="0"/>
              </a:rPr>
              <a:t>trigger_name</a:t>
            </a:r>
            <a:r>
              <a:rPr lang="en-US" sz="1600" dirty="0" smtClean="0">
                <a:latin typeface="Courier New" pitchFamily="49" charset="0"/>
              </a:rPr>
              <a:t> </a:t>
            </a:r>
          </a:p>
          <a:p>
            <a:pPr lvl="1" eaLnBrk="1" hangingPunct="1"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ON { table | view } </a:t>
            </a:r>
          </a:p>
          <a:p>
            <a:pPr lvl="1" eaLnBrk="1" hangingPunct="1"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{ FOR | AFTER | INSTEAD OF } </a:t>
            </a:r>
          </a:p>
          <a:p>
            <a:pPr lvl="1" eaLnBrk="1" hangingPunct="1"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[WITH [ENCRYPTION] [EXECUTE AS] ]</a:t>
            </a:r>
          </a:p>
          <a:p>
            <a:pPr lvl="1" eaLnBrk="1" hangingPunct="1"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{ AS </a:t>
            </a:r>
          </a:p>
          <a:p>
            <a:pPr lvl="1" eaLnBrk="1" hangingPunct="1"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  { </a:t>
            </a:r>
            <a:r>
              <a:rPr lang="en-US" sz="1600" dirty="0" err="1" smtClean="0">
                <a:latin typeface="Courier New" pitchFamily="49" charset="0"/>
              </a:rPr>
              <a:t>sql_statement</a:t>
            </a:r>
            <a:r>
              <a:rPr lang="en-US" sz="1600" dirty="0" smtClean="0">
                <a:latin typeface="Courier New" pitchFamily="49" charset="0"/>
              </a:rPr>
              <a:t> [ ...n ] }</a:t>
            </a:r>
          </a:p>
          <a:p>
            <a:pPr lvl="1" eaLnBrk="1" hangingPunct="1"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2201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Trigger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sz="2000" dirty="0" smtClean="0">
                <a:latin typeface="Arial "/>
              </a:rPr>
              <a:t>Creating an INSERT trigger: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</a:rPr>
              <a:t>CREATE TRIGGER trgInsertShift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	ON HumanResources.Shift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	FOR INSERT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	AS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	  DECLARE @ModifiedDate datetime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	  SELECT @ModifiedDate = ModifiedDate FROM Inserted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		  IF (@ModifiedDate != getdate())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		  BEGIN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		    PRINT 'The modified date should be the current 	    date. Hence, cannot insert.'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		    ROLLBACK TRANSACTION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		  END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222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ysClr val="windowText" lastClr="000000"/>
      </a:dk1>
      <a:lt1>
        <a:sysClr val="window" lastClr="FFFFFF"/>
      </a:lt1>
      <a:dk2>
        <a:srgbClr val="00573B"/>
      </a:dk2>
      <a:lt2>
        <a:srgbClr val="5C5C5C"/>
      </a:lt2>
      <a:accent1>
        <a:srgbClr val="007E12"/>
      </a:accent1>
      <a:accent2>
        <a:srgbClr val="F26E01"/>
      </a:accent2>
      <a:accent3>
        <a:srgbClr val="BF0629"/>
      </a:accent3>
      <a:accent4>
        <a:srgbClr val="CFC498"/>
      </a:accent4>
      <a:accent5>
        <a:srgbClr val="9E420E"/>
      </a:accent5>
      <a:accent6>
        <a:srgbClr val="5E1E08"/>
      </a:accent6>
      <a:hlink>
        <a:srgbClr val="FFFFFF"/>
      </a:hlink>
      <a:folHlink>
        <a:srgbClr val="0504CA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bal_Widescreen" id="{4F9A1EAA-0EA7-4DAA-9C75-2E5E69E104B6}" vid="{7799177A-CA30-4840-A60F-4EFF7BF282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Global_Widescreen</Template>
  <TotalTime>68</TotalTime>
  <Words>418</Words>
  <Application>Microsoft Office PowerPoint</Application>
  <PresentationFormat>Widescreen</PresentationFormat>
  <Paragraphs>147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</vt:lpstr>
      <vt:lpstr>Courier New</vt:lpstr>
      <vt:lpstr>Times New Roman</vt:lpstr>
      <vt:lpstr>Wingdings</vt:lpstr>
      <vt:lpstr>Global</vt:lpstr>
      <vt:lpstr>RDBMS and Database Handling</vt:lpstr>
      <vt:lpstr>Implementing Triggers</vt:lpstr>
      <vt:lpstr>Identifying Types of Trigger</vt:lpstr>
      <vt:lpstr>Identifying Types of Trigger</vt:lpstr>
      <vt:lpstr>Identifying Types of Trigger</vt:lpstr>
      <vt:lpstr>Identifying Types of Trigger</vt:lpstr>
      <vt:lpstr>Identifying Types of Trigger</vt:lpstr>
      <vt:lpstr>Creating Trigger</vt:lpstr>
      <vt:lpstr>Creating Trigger</vt:lpstr>
      <vt:lpstr>Creating Trigger</vt:lpstr>
      <vt:lpstr>Creating Trigger</vt:lpstr>
      <vt:lpstr>Creating Trigger</vt:lpstr>
      <vt:lpstr>Managing Trigger</vt:lpstr>
      <vt:lpstr>Managing Trigger</vt:lpstr>
      <vt:lpstr>Managing Trigger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RDBMS and Database Handling</dc:title>
  <dc:creator>Bhirud, Swati2</dc:creator>
  <cp:lastModifiedBy>nishant</cp:lastModifiedBy>
  <cp:revision>11</cp:revision>
  <dcterms:created xsi:type="dcterms:W3CDTF">2017-03-10T06:59:27Z</dcterms:created>
  <dcterms:modified xsi:type="dcterms:W3CDTF">2017-03-13T12:32:24Z</dcterms:modified>
</cp:coreProperties>
</file>