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76" r:id="rId10"/>
    <p:sldId id="277" r:id="rId11"/>
    <p:sldId id="268" r:id="rId12"/>
    <p:sldId id="269" r:id="rId13"/>
    <p:sldId id="270" r:id="rId14"/>
    <p:sldId id="278" r:id="rId15"/>
    <p:sldId id="279" r:id="rId16"/>
    <p:sldId id="271" r:id="rId17"/>
    <p:sldId id="272" r:id="rId18"/>
    <p:sldId id="273" r:id="rId19"/>
    <p:sldId id="274" r:id="rId20"/>
    <p:sldId id="275" r:id="rId21"/>
    <p:sldId id="266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82" userDrawn="1">
          <p15:clr>
            <a:srgbClr val="A4A3A4"/>
          </p15:clr>
        </p15:guide>
        <p15:guide id="2" orient="horz" pos="3863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pos="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822"/>
      </p:cViewPr>
      <p:guideLst>
        <p:guide pos="7482"/>
        <p:guide orient="horz" pos="3863"/>
        <p:guide orient="horz" pos="714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Picture 7" descr="SYNT_MASTER_3COLOR [Converted]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48" y="288349"/>
            <a:ext cx="2841429" cy="676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3278" y="2425701"/>
            <a:ext cx="6547440" cy="1684190"/>
          </a:xfrm>
        </p:spPr>
        <p:txBody>
          <a:bodyPr rIns="0" anchor="ctr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3277" y="5753100"/>
            <a:ext cx="654744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076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9030" y="-1"/>
            <a:ext cx="12221030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mplate1_Ou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9049" y="1491338"/>
            <a:ext cx="5597683" cy="38744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42108" y="0"/>
            <a:ext cx="1372307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6942108" y="5512683"/>
            <a:ext cx="1372307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5566441" y="2751362"/>
            <a:ext cx="662556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25400" y="1352543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-25400" y="5367541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5560089" y="4125736"/>
            <a:ext cx="1372307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5560089" y="1352543"/>
            <a:ext cx="1372307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2610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2399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29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4514" y="-3785"/>
            <a:ext cx="12225109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9841858" y="6429689"/>
            <a:ext cx="2027817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23850" y="395288"/>
            <a:ext cx="27096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969" y="266700"/>
            <a:ext cx="1114311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1" y="1137424"/>
            <a:ext cx="11622024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47651" y="6572608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© 2017, Syntel, Inc.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6017452" y="655721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SQL%20Presentations\Implementing%20Indexes.swf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RDBMS and Database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64" y="4500497"/>
            <a:ext cx="6547440" cy="542924"/>
          </a:xfrm>
        </p:spPr>
        <p:txBody>
          <a:bodyPr/>
          <a:lstStyle/>
          <a:p>
            <a:r>
              <a:rPr lang="en-US" dirty="0" smtClean="0"/>
              <a:t>Creating and Managing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</a:t>
            </a:r>
          </a:p>
          <a:p>
            <a:pPr lvl="1"/>
            <a:r>
              <a:rPr lang="en-US" dirty="0"/>
              <a:t>Keeps table available to users while creating index – sounds good, but ….!!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4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Indexes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Arial" panose="020B0604020202020204" pitchFamily="34" charset="0"/>
              </a:rPr>
              <a:t>You can create a clustered index on the </a:t>
            </a:r>
            <a:r>
              <a:rPr lang="en-US" sz="1800" dirty="0" err="1" smtClean="0">
                <a:latin typeface="Arial" panose="020B0604020202020204" pitchFamily="34" charset="0"/>
              </a:rPr>
              <a:t>EmployeeID</a:t>
            </a:r>
            <a:r>
              <a:rPr lang="en-US" sz="1800" dirty="0" smtClean="0">
                <a:latin typeface="Arial" panose="020B0604020202020204" pitchFamily="34" charset="0"/>
              </a:rPr>
              <a:t> attribute of the Employee table by using the following statement: </a:t>
            </a:r>
          </a:p>
          <a:p>
            <a:pPr lvl="3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CLUSTERED INDEX IX_EmployeeID </a:t>
            </a:r>
          </a:p>
          <a:p>
            <a:pPr lvl="3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Employee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3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FILLFACTOR = 10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Arial" panose="020B0604020202020204" pitchFamily="34" charset="0"/>
              </a:rPr>
              <a:t>The following statement creates a nonclustered index on the </a:t>
            </a:r>
            <a:r>
              <a:rPr lang="en-US" sz="1800" dirty="0" err="1" smtClean="0">
                <a:latin typeface="Arial" panose="020B0604020202020204" pitchFamily="34" charset="0"/>
              </a:rPr>
              <a:t>ManagerID</a:t>
            </a:r>
            <a:r>
              <a:rPr lang="en-US" sz="1800" dirty="0" smtClean="0">
                <a:latin typeface="Arial" panose="020B0604020202020204" pitchFamily="34" charset="0"/>
              </a:rPr>
              <a:t> attribute of the Employee table:</a:t>
            </a:r>
          </a:p>
          <a:p>
            <a:pPr lvl="3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NONCLUSTERED INDEX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DX_Employee_ManagerID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3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Employee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ManagerID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Indexes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sz="1800" dirty="0" smtClean="0">
                <a:latin typeface="Arial "/>
                <a:ea typeface="+mn-ea"/>
                <a:cs typeface="Times New Roman" pitchFamily="18" charset="0"/>
              </a:rPr>
              <a:t>Consider the following guidelines while creating indexes on a table:</a:t>
            </a:r>
            <a:endParaRPr lang="en-US" dirty="0">
              <a:latin typeface="Arial "/>
              <a:cs typeface="Times New Roman" pitchFamily="18" charset="0"/>
            </a:endParaRPr>
          </a:p>
          <a:p>
            <a:pPr marL="237744" lvl="1" indent="0">
              <a:buNone/>
              <a:defRPr/>
            </a:pPr>
            <a:endParaRPr lang="en-US" sz="1800" dirty="0" smtClean="0">
              <a:latin typeface="Arial "/>
              <a:ea typeface="+mn-ea"/>
              <a:cs typeface="Times New Roman" pitchFamily="18" charset="0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600" dirty="0" smtClean="0">
                <a:latin typeface="Arial "/>
                <a:ea typeface="+mn-ea"/>
                <a:cs typeface="Times New Roman" pitchFamily="18" charset="0"/>
              </a:rPr>
              <a:t>Create clustered indexes on columns that have unique or not null values.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600" dirty="0" smtClean="0">
                <a:latin typeface="Arial "/>
                <a:ea typeface="+mn-ea"/>
                <a:cs typeface="Times New Roman" pitchFamily="18" charset="0"/>
              </a:rPr>
              <a:t>Do not create an index that is not used frequently. You require time and resources to maintain indexes.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600" dirty="0" smtClean="0">
                <a:latin typeface="Arial "/>
                <a:ea typeface="+mn-ea"/>
                <a:cs typeface="Times New Roman" pitchFamily="18" charset="0"/>
              </a:rPr>
              <a:t>Create a clustered index before creating a nonclustered index. A clustered index changes the order of rows. A nonclustered index would need to be rebuilt if it is built before a clustered index.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600" dirty="0" smtClean="0">
                <a:latin typeface="Arial "/>
                <a:ea typeface="+mn-ea"/>
                <a:cs typeface="Times New Roman" pitchFamily="18" charset="0"/>
              </a:rPr>
              <a:t>Create nonclustered indexes on all columns that are frequently used in predicates and join conditions in queries.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2000" dirty="0" smtClean="0"/>
          </a:p>
          <a:p>
            <a:pPr marL="0" indent="0"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2000" dirty="0" smtClean="0">
              <a:latin typeface="Arial 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Indexes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38827" y="1189973"/>
            <a:ext cx="10196187" cy="482982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latin typeface="Arial "/>
                <a:cs typeface="Times New Roman" pitchFamily="18" charset="0"/>
              </a:rPr>
              <a:t>Filtered index: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Allows you to create an index on the specific rows of a column rather than the entire column.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Creates a filter to index a subset of rows within a table.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Helps in reducing the index storage space and maintenance costs as compared to full-table indexes.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Arial" pitchFamily="34" charset="0"/>
              </a:rPr>
              <a:t>Can be created based on a condition specified by the WHERE clause.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Arial" pitchFamily="34" charset="0"/>
              </a:rPr>
              <a:t>For example:</a:t>
            </a:r>
          </a:p>
          <a:p>
            <a:pPr lvl="3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NONCLUSTERED INDEX FX_EmployeeID</a:t>
            </a:r>
          </a:p>
          <a:p>
            <a:pPr lvl="3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ON HumanResources.Employee(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3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WHERE Title= 'Tool Manager'</a:t>
            </a:r>
          </a:p>
          <a:p>
            <a:pPr marL="237744" lvl="1" indent="0">
              <a:buNone/>
              <a:defRPr/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20027" y="4796424"/>
            <a:ext cx="5486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a filtered index for those records in the Employee table, where the value in the Title column is Tool Manager.</a:t>
            </a:r>
          </a:p>
        </p:txBody>
      </p:sp>
    </p:spTree>
    <p:extLst>
      <p:ext uri="{BB962C8B-B14F-4D97-AF65-F5344CB8AC3E}">
        <p14:creationId xmlns:p14="http://schemas.microsoft.com/office/powerpoint/2010/main" val="77034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Clustered Index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Only one per table! - Choose wisely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Default, primary key creates clustered index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Do you really want your prime key to be clustered index?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Option: create table foo </a:t>
            </a:r>
            <a:r>
              <a:rPr lang="en-US" dirty="0" err="1" smtClean="0"/>
              <a:t>myfooExample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(column1 </a:t>
            </a:r>
            <a:r>
              <a:rPr lang="en-US" dirty="0" err="1" smtClean="0"/>
              <a:t>int</a:t>
            </a:r>
            <a:r>
              <a:rPr lang="en-US" dirty="0" smtClean="0"/>
              <a:t> identify</a:t>
            </a:r>
            <a:br>
              <a:rPr lang="en-US" dirty="0" smtClean="0"/>
            </a:br>
            <a:r>
              <a:rPr lang="en-US" dirty="0" smtClean="0"/>
              <a:t>			  primary key </a:t>
            </a:r>
            <a:r>
              <a:rPr lang="en-US" dirty="0" err="1" smtClean="0"/>
              <a:t>nonclustered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  column2 ….</a:t>
            </a:r>
            <a:br>
              <a:rPr lang="en-US" dirty="0" smtClean="0"/>
            </a:br>
            <a:r>
              <a:rPr lang="en-US" dirty="0" smtClean="0"/>
              <a:t>			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Changing clustered index can be costly</a:t>
            </a:r>
          </a:p>
          <a:p>
            <a:pPr lvl="2"/>
            <a:r>
              <a:rPr lang="en-US" dirty="0" smtClean="0"/>
              <a:t>How long? Do I have enough space?</a:t>
            </a:r>
          </a:p>
        </p:txBody>
      </p:sp>
    </p:spTree>
    <p:extLst>
      <p:ext uri="{BB962C8B-B14F-4D97-AF65-F5344CB8AC3E}">
        <p14:creationId xmlns:p14="http://schemas.microsoft.com/office/powerpoint/2010/main" val="428584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Indexes Pros &amp; Cons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Clustered indexes best for queries where columns in question will frequently be the subject of </a:t>
            </a:r>
          </a:p>
          <a:p>
            <a:pPr lvl="2"/>
            <a:r>
              <a:rPr lang="en-US" dirty="0" smtClean="0"/>
              <a:t>RANGE query (e.g., between)</a:t>
            </a:r>
          </a:p>
          <a:p>
            <a:pPr lvl="2"/>
            <a:r>
              <a:rPr lang="en-US" dirty="0" smtClean="0"/>
              <a:t>Group by with max, min, count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Search can go straight to particular point in data and just keep reading sequentially from there.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Clustered indexes helpful with order by based on clustered </a:t>
            </a:r>
            <a:r>
              <a:rPr lang="en-US" dirty="0" smtClean="0"/>
              <a:t>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Cons – two situations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Don’t use clustered index on column just because seems thing to do (e.g., primary key default)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Lots of inserts in non-sequential order</a:t>
            </a:r>
          </a:p>
          <a:p>
            <a:pPr lvl="2"/>
            <a:r>
              <a:rPr lang="en-US" dirty="0"/>
              <a:t>Constant page splits, include data page as well as index pages</a:t>
            </a:r>
          </a:p>
          <a:p>
            <a:pPr lvl="2"/>
            <a:r>
              <a:rPr lang="en-US" dirty="0"/>
              <a:t>Choose clustered key that is going to be sequential inserting</a:t>
            </a:r>
          </a:p>
          <a:p>
            <a:pPr lvl="2"/>
            <a:r>
              <a:rPr lang="en-US" dirty="0"/>
              <a:t>Don’t use a clustered index at all perhaps?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4446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Indexes</a:t>
            </a:r>
            <a:endParaRPr lang="en-US" dirty="0"/>
          </a:p>
        </p:txBody>
      </p:sp>
      <p:sp>
        <p:nvSpPr>
          <p:cNvPr id="4" name="Rectangle 3074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The common index maintenance tasks include: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Disabling indexes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Enabling indexes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Renaming indexes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Dropping indexes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Optimizing indexes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73686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Indexes</a:t>
            </a:r>
          </a:p>
        </p:txBody>
      </p:sp>
      <p:sp>
        <p:nvSpPr>
          <p:cNvPr id="4" name="Rectangle 3074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Disabling indexes: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When an index is disabled, the user is not able to access the index.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If a clustered index is disabled, then the table data is not accessible to the user.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For example:</a:t>
            </a:r>
          </a:p>
          <a:p>
            <a:pPr marL="237744" lvl="1" indent="0" eaLnBrk="1" hangingPunct="1">
              <a:buNone/>
            </a:pPr>
            <a:endParaRPr lang="en-US" sz="1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1606550" lvl="3" indent="-292100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INDEX IX_EmployeeID</a:t>
            </a:r>
          </a:p>
          <a:p>
            <a:pPr marL="1606550" lvl="3" indent="-292100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Employee DISABLE </a:t>
            </a:r>
          </a:p>
          <a:p>
            <a:pPr lvl="1" eaLnBrk="1" hangingPunct="1">
              <a:buFontTx/>
              <a:buNone/>
            </a:pPr>
            <a:endParaRPr lang="en-US" sz="1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76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Indexes</a:t>
            </a:r>
          </a:p>
        </p:txBody>
      </p:sp>
      <p:sp>
        <p:nvSpPr>
          <p:cNvPr id="4" name="Rectangle 3074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Enabling indexes:</a:t>
            </a:r>
          </a:p>
          <a:p>
            <a:pPr marL="0" indent="0" eaLnBrk="1" hangingPunct="1">
              <a:buNone/>
            </a:pPr>
            <a:endParaRPr lang="en-US" sz="20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Can be achieved by one of the following methods: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</a:rPr>
              <a:t>Using the ALTER INDEX statement with the REBUILD clause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</a:rPr>
              <a:t>Using the CREATE INDEX statement with the DROP_EXISTING clause</a:t>
            </a:r>
          </a:p>
          <a:p>
            <a:pPr marL="457200" lvl="2" indent="0" eaLnBrk="1" hangingPunct="1">
              <a:buNone/>
            </a:pPr>
            <a:endParaRPr lang="en-US" sz="1600" dirty="0" smtClean="0">
              <a:latin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For example:</a:t>
            </a:r>
          </a:p>
          <a:p>
            <a:pPr marL="1606550" lvl="3" indent="-292100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INDEX IX_EmployeeID </a:t>
            </a:r>
          </a:p>
          <a:p>
            <a:pPr marL="1606550" lvl="3" indent="-292100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Employee REBUILD</a:t>
            </a:r>
          </a:p>
          <a:p>
            <a:pPr lvl="2" eaLnBrk="1" hangingPunct="1">
              <a:buFontTx/>
              <a:buNone/>
            </a:pPr>
            <a:endParaRPr lang="en-US" sz="1200" dirty="0" smtClean="0">
              <a:latin typeface="Arial" panose="020B0604020202020204" pitchFamily="34" charset="0"/>
            </a:endParaRPr>
          </a:p>
          <a:p>
            <a:pPr lvl="2" eaLnBrk="1" hangingPunct="1">
              <a:buFontTx/>
              <a:buBlip>
                <a:blip r:embed="rId2"/>
              </a:buBlip>
            </a:pPr>
            <a:endParaRPr lang="en-US" sz="1600" dirty="0" smtClean="0">
              <a:latin typeface="Arial" panose="020B0604020202020204" pitchFamily="34" charset="0"/>
            </a:endParaRPr>
          </a:p>
          <a:p>
            <a:pPr lvl="2" eaLnBrk="1" hangingPunct="1">
              <a:buFontTx/>
              <a:buNone/>
            </a:pPr>
            <a:endParaRPr lang="en-US" sz="16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7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Indexes</a:t>
            </a:r>
          </a:p>
        </p:txBody>
      </p:sp>
      <p:sp>
        <p:nvSpPr>
          <p:cNvPr id="4" name="Rectangle 3074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Renaming indexes: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Can be done with the help of the </a:t>
            </a:r>
            <a:r>
              <a:rPr lang="en-US" sz="180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sp_rename</a:t>
            </a: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system stored procedure.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For example:</a:t>
            </a:r>
          </a:p>
          <a:p>
            <a:pPr marL="237744" lvl="1" indent="0" eaLnBrk="1" hangingPunct="1">
              <a:buNone/>
            </a:pPr>
            <a:endParaRPr lang="en-US" sz="1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1606550" lvl="3" indent="-292100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sp_rename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606550" lvl="3" indent="-292100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HumanResources.JobCandidate.IX_JobCandidate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pPr marL="1606550" lvl="3" indent="-292100" eaLnBrk="1" hangingPunct="1">
              <a:buFontTx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'IX_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','index'</a:t>
            </a:r>
          </a:p>
          <a:p>
            <a:pPr lvl="1" eaLnBrk="1" hangingPunct="1">
              <a:buFontTx/>
              <a:buNone/>
            </a:pPr>
            <a:endParaRPr lang="en-US" sz="1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sz="1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sz="2000" dirty="0" smtClean="0"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3822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managing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Indexes</a:t>
            </a:r>
          </a:p>
        </p:txBody>
      </p:sp>
      <p:sp>
        <p:nvSpPr>
          <p:cNvPr id="4" name="Rectangle 3074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Dropping indexes:</a:t>
            </a:r>
          </a:p>
          <a:p>
            <a:pPr marL="0" indent="0" eaLnBrk="1" hangingPunct="1">
              <a:buNone/>
            </a:pPr>
            <a:endParaRPr lang="en-US" sz="20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Can be done using the DROP INDEX statement.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For example:</a:t>
            </a:r>
          </a:p>
          <a:p>
            <a:pPr marL="237744" lvl="1" indent="0" eaLnBrk="1" hangingPunct="1">
              <a:buNone/>
            </a:pPr>
            <a:endParaRPr lang="en-US" sz="1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1606550" lvl="3" indent="-292100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INDEX IX_EmployeeID</a:t>
            </a:r>
          </a:p>
          <a:p>
            <a:pPr marL="1606550" lvl="3" indent="-292100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Employee</a:t>
            </a:r>
          </a:p>
        </p:txBody>
      </p:sp>
    </p:spTree>
    <p:extLst>
      <p:ext uri="{BB962C8B-B14F-4D97-AF65-F5344CB8AC3E}">
        <p14:creationId xmlns:p14="http://schemas.microsoft.com/office/powerpoint/2010/main" val="29318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In this session, you learned that:</a:t>
            </a:r>
            <a:endParaRPr lang="en-US" sz="1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Indexes are created to enhance the performance of queries.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There are two types of indexes, clustered and nonclustered.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Clustered indexes should be built on an attribute whose values are unique and do not change often. Data is physically sorted in a clustered index.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In a nonclustered index, the physical order of rows is not the same as that of the index order.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A nonclustered index is the default index that is created with the CREATE INDEX command</a:t>
            </a:r>
            <a:r>
              <a:rPr 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Managing Indexes</a:t>
            </a:r>
            <a:endParaRPr 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sz="1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and managing indexes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000" dirty="0" smtClean="0">
                <a:latin typeface="Arial "/>
                <a:cs typeface="Times New Roman" panose="02020603050405020304" pitchFamily="18" charset="0"/>
                <a:hlinkClick r:id="rId2" action="ppaction://hlinkfile"/>
              </a:rPr>
              <a:t>Indexes</a:t>
            </a:r>
            <a:endParaRPr lang="en-US" sz="2000" dirty="0" smtClean="0">
              <a:latin typeface="Arial 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"/>
                <a:cs typeface="Times New Roman" panose="02020603050405020304" pitchFamily="18" charset="0"/>
              </a:rPr>
              <a:t>  SQL Server allows you to create several indexes on a table, which helps in accessing data </a:t>
            </a:r>
          </a:p>
          <a:p>
            <a:pPr marL="0" indent="0">
              <a:buNone/>
            </a:pPr>
            <a:r>
              <a:rPr lang="en-US" dirty="0" smtClean="0">
                <a:latin typeface="Arial 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Arial "/>
                <a:cs typeface="Times New Roman" panose="02020603050405020304" pitchFamily="18" charset="0"/>
              </a:rPr>
              <a:t>in the least possible time.</a:t>
            </a:r>
          </a:p>
          <a:p>
            <a:pPr marL="0" indent="0">
              <a:buNone/>
            </a:pPr>
            <a:endParaRPr lang="en-US" dirty="0">
              <a:latin typeface="Arial 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Enables fast searching of data.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Accelerates queries that join tables, and performs sorting and grouping.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Enforces uniqueness of rows (if configured for that).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Contains a collection of keys and pointers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.</a:t>
            </a:r>
          </a:p>
          <a:p>
            <a:pPr marL="237744" lvl="1" indent="0">
              <a:buNone/>
              <a:defRPr/>
            </a:pP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Arial "/>
                <a:cs typeface="Times New Roman" pitchFamily="18" charset="0"/>
              </a:rPr>
              <a:t>Keys are the values built from one or more columns in the table.</a:t>
            </a:r>
          </a:p>
          <a:p>
            <a:pPr marL="0" indent="0">
              <a:buNone/>
            </a:pPr>
            <a:endParaRPr lang="en-US" sz="2000" dirty="0" smtClean="0">
              <a:latin typeface="Arial 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and managing indexes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89597" y="971551"/>
            <a:ext cx="7313613" cy="1236256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rial "/>
                <a:cs typeface="Times New Roman" panose="02020603050405020304" pitchFamily="18" charset="0"/>
              </a:rPr>
              <a:t>Pointers store the address of the location where a data page is stored in the memory, as depicted in the following figure.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latin typeface="Arial "/>
              <a:cs typeface="Times New Roman" panose="02020603050405020304" pitchFamily="18" charset="0"/>
            </a:endParaRPr>
          </a:p>
        </p:txBody>
      </p:sp>
      <p:pic>
        <p:nvPicPr>
          <p:cNvPr id="6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" t="6082" r="3522" b="1689"/>
          <a:stretch>
            <a:fillRect/>
          </a:stretch>
        </p:blipFill>
        <p:spPr bwMode="auto">
          <a:xfrm>
            <a:off x="2260600" y="2438400"/>
            <a:ext cx="59690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4114800" y="2667000"/>
            <a:ext cx="27432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67200" y="3581400"/>
            <a:ext cx="24384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43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managing indexes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 "/>
                <a:cs typeface="Times New Roman" pitchFamily="18" charset="0"/>
              </a:rPr>
              <a:t>Indexes are of the following types: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pitchFamily="34" charset="0"/>
                <a:ea typeface="+mn-ea"/>
                <a:cs typeface="Times New Roman" pitchFamily="18" charset="0"/>
              </a:rPr>
              <a:t>Clustered index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pitchFamily="34" charset="0"/>
                <a:ea typeface="+mn-ea"/>
                <a:cs typeface="Times New Roman" pitchFamily="18" charset="0"/>
              </a:rPr>
              <a:t>Nonclustered index</a:t>
            </a:r>
          </a:p>
        </p:txBody>
      </p:sp>
    </p:spTree>
    <p:extLst>
      <p:ext uri="{BB962C8B-B14F-4D97-AF65-F5344CB8AC3E}">
        <p14:creationId xmlns:p14="http://schemas.microsoft.com/office/powerpoint/2010/main" val="12451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managing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52019" y="1191413"/>
            <a:ext cx="7313613" cy="15255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latin typeface="Arial "/>
                <a:cs typeface="Times New Roman" pitchFamily="18" charset="0"/>
              </a:rPr>
              <a:t>Clustered index: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It sorts and stores the data rows in the table based on their key values.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The following figure displays a clustered index on the Employee table. </a:t>
            </a:r>
          </a:p>
        </p:txBody>
      </p:sp>
      <p:pic>
        <p:nvPicPr>
          <p:cNvPr id="5" name="Picture 2" descr="ClustI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27" y="2882874"/>
            <a:ext cx="77786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0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managing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09657" y="971550"/>
            <a:ext cx="7313613" cy="23637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latin typeface="Arial "/>
                <a:cs typeface="Times New Roman" pitchFamily="18" charset="0"/>
              </a:rPr>
              <a:t>Nonclustered index: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The physical order of the rows is not the same as the index order.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The following figure represents the working of a nonclustered index.</a:t>
            </a:r>
          </a:p>
        </p:txBody>
      </p:sp>
      <p:pic>
        <p:nvPicPr>
          <p:cNvPr id="5" name="Picture 5" descr="Work_NonClus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85" y="2229633"/>
            <a:ext cx="6463430" cy="371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5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Indexes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"/>
                <a:cs typeface="Times New Roman" panose="02020603050405020304" pitchFamily="18" charset="0"/>
              </a:rPr>
              <a:t>Index: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</a:rPr>
              <a:t>Is created on the most frequently queried column in tables or views.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</a:rPr>
              <a:t>Based on two or more columns is called a composite index.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</a:rPr>
              <a:t>Can be created by using the CREATE INDEX statement.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</a:rPr>
              <a:t>Syntax:</a:t>
            </a:r>
          </a:p>
          <a:p>
            <a:pPr lvl="3"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[UNIQUE][CLUSTERED | NONCLUSTERED] INDEX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index_name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[{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.}]</a:t>
            </a:r>
          </a:p>
          <a:p>
            <a:pPr lvl="3"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table_or_view_name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}(column [ASC | DESC][,...n])</a:t>
            </a:r>
          </a:p>
          <a:p>
            <a:pPr lvl="3"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[WITH(&lt;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relational_index_option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&gt;[,...n])]</a:t>
            </a:r>
          </a:p>
          <a:p>
            <a:pPr lvl="3"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[ON 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partition_scheme_name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[,...n])</a:t>
            </a:r>
          </a:p>
          <a:p>
            <a:pPr lvl="3"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filegroup_name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DEFAULT}]</a:t>
            </a:r>
          </a:p>
          <a:p>
            <a:pPr lvl="3"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relation_index_option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&gt;::=</a:t>
            </a:r>
          </a:p>
          <a:p>
            <a:pPr lvl="3"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{PAD_INDEX = {ON | OFF}</a:t>
            </a:r>
          </a:p>
          <a:p>
            <a:pPr lvl="3"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FILLFACTOR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fillfactor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ONLINE = {ON | OFF}</a:t>
            </a:r>
          </a:p>
          <a:p>
            <a:pPr lvl="1">
              <a:buFontTx/>
              <a:buBlip>
                <a:blip r:embed="rId2"/>
              </a:buBlip>
            </a:pPr>
            <a:endParaRPr lang="en-US" sz="1800" dirty="0" smtClean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Asc</a:t>
            </a:r>
            <a:r>
              <a:rPr lang="en-US" dirty="0"/>
              <a:t>/</a:t>
            </a:r>
            <a:r>
              <a:rPr lang="en-US" dirty="0" err="1"/>
              <a:t>Desc</a:t>
            </a:r>
            <a:endParaRPr lang="en-US" dirty="0"/>
          </a:p>
          <a:p>
            <a:pPr lvl="1"/>
            <a:r>
              <a:rPr lang="en-US" dirty="0"/>
              <a:t>Ascending &amp; descending sort order for index</a:t>
            </a:r>
          </a:p>
          <a:p>
            <a:r>
              <a:rPr lang="en-US" dirty="0" err="1"/>
              <a:t>Pad_Index</a:t>
            </a:r>
            <a:r>
              <a:rPr lang="en-US" dirty="0"/>
              <a:t>=  (</a:t>
            </a:r>
            <a:r>
              <a:rPr lang="en-US" dirty="0" err="1"/>
              <a:t>on|off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 fill-factor for index’s non-leaf pages</a:t>
            </a:r>
          </a:p>
          <a:p>
            <a:r>
              <a:rPr lang="en-US" dirty="0"/>
              <a:t>Fill Factor = &lt;1% – 100%&gt;</a:t>
            </a:r>
          </a:p>
          <a:p>
            <a:pPr lvl="1"/>
            <a:r>
              <a:rPr lang="en-US" dirty="0"/>
              <a:t>Default is index pages are as full as possible minus two records</a:t>
            </a:r>
          </a:p>
          <a:p>
            <a:pPr lvl="1"/>
            <a:r>
              <a:rPr lang="en-US" dirty="0"/>
              <a:t>Fill factor is how full after index is created</a:t>
            </a:r>
          </a:p>
          <a:p>
            <a:pPr lvl="2"/>
            <a:r>
              <a:rPr lang="en-US" dirty="0"/>
              <a:t>Once split  goes to 50%</a:t>
            </a:r>
          </a:p>
          <a:p>
            <a:r>
              <a:rPr lang="en-US" dirty="0" err="1"/>
              <a:t>Ignore_dup_key</a:t>
            </a:r>
            <a:endParaRPr lang="en-US" dirty="0"/>
          </a:p>
          <a:p>
            <a:pPr lvl="1"/>
            <a:r>
              <a:rPr lang="en-US" dirty="0"/>
              <a:t>Circumvent unique key constraint somewhat</a:t>
            </a:r>
          </a:p>
          <a:p>
            <a:pPr lvl="2"/>
            <a:r>
              <a:rPr lang="en-US" dirty="0"/>
              <a:t>Still get error message, but no rollback</a:t>
            </a:r>
          </a:p>
          <a:p>
            <a:pPr lvl="2"/>
            <a:r>
              <a:rPr lang="en-US" dirty="0"/>
              <a:t>useful for storing unique  values but trashing transactions</a:t>
            </a:r>
          </a:p>
          <a:p>
            <a:r>
              <a:rPr lang="en-US" dirty="0" err="1"/>
              <a:t>Drop_Existing</a:t>
            </a:r>
            <a:endParaRPr lang="en-US" dirty="0"/>
          </a:p>
          <a:p>
            <a:pPr lvl="1"/>
            <a:r>
              <a:rPr lang="en-US" dirty="0"/>
              <a:t>Any existing index with same name is dropped with this create statement</a:t>
            </a:r>
          </a:p>
          <a:p>
            <a:pPr lvl="2"/>
            <a:r>
              <a:rPr lang="en-US" dirty="0"/>
              <a:t>More efficient than drop index followed by create for clustered index as no need to touch non-clustered indexes or data pages</a:t>
            </a:r>
          </a:p>
        </p:txBody>
      </p:sp>
    </p:spTree>
    <p:extLst>
      <p:ext uri="{BB962C8B-B14F-4D97-AF65-F5344CB8AC3E}">
        <p14:creationId xmlns:p14="http://schemas.microsoft.com/office/powerpoint/2010/main" val="2846615161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_Widescreen" id="{4F9A1EAA-0EA7-4DAA-9C75-2E5E69E104B6}" vid="{7799177A-CA30-4840-A60F-4EFF7BF282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Global_Widescreen</Template>
  <TotalTime>51</TotalTime>
  <Words>1134</Words>
  <Application>Microsoft Office PowerPoint</Application>
  <PresentationFormat>Widescreen</PresentationFormat>
  <Paragraphs>171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</vt:lpstr>
      <vt:lpstr>Courier New</vt:lpstr>
      <vt:lpstr>Times New Roman</vt:lpstr>
      <vt:lpstr>Wingdings</vt:lpstr>
      <vt:lpstr>Global</vt:lpstr>
      <vt:lpstr>RDBMS and Database Handling</vt:lpstr>
      <vt:lpstr>Objective</vt:lpstr>
      <vt:lpstr>Creating and managing indexes </vt:lpstr>
      <vt:lpstr>Creating and managing indexes </vt:lpstr>
      <vt:lpstr>Creating and managing indexes</vt:lpstr>
      <vt:lpstr>Creating and managing indexes</vt:lpstr>
      <vt:lpstr>Creating and managing indexes</vt:lpstr>
      <vt:lpstr>Creating Indexes</vt:lpstr>
      <vt:lpstr>Creating Indexes</vt:lpstr>
      <vt:lpstr>Creating Indexes</vt:lpstr>
      <vt:lpstr>Creating Indexes</vt:lpstr>
      <vt:lpstr>Creating Indexes</vt:lpstr>
      <vt:lpstr>Creating Indexes</vt:lpstr>
      <vt:lpstr>Choosing Clustered Index</vt:lpstr>
      <vt:lpstr>Clustered Indexes Pros &amp; Cons</vt:lpstr>
      <vt:lpstr>Managing Indexes</vt:lpstr>
      <vt:lpstr>Managing Indexes</vt:lpstr>
      <vt:lpstr>Managing Indexes</vt:lpstr>
      <vt:lpstr>Managing Indexes</vt:lpstr>
      <vt:lpstr>Managing Indexes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 and Database Handling</dc:title>
  <dc:creator>Bhirud, Swati2</dc:creator>
  <cp:lastModifiedBy>nishant</cp:lastModifiedBy>
  <cp:revision>25</cp:revision>
  <dcterms:created xsi:type="dcterms:W3CDTF">2017-03-10T06:13:22Z</dcterms:created>
  <dcterms:modified xsi:type="dcterms:W3CDTF">2017-03-13T12:40:27Z</dcterms:modified>
</cp:coreProperties>
</file>