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78" r:id="rId5"/>
    <p:sldId id="279" r:id="rId6"/>
    <p:sldId id="280" r:id="rId7"/>
    <p:sldId id="281" r:id="rId8"/>
    <p:sldId id="282" r:id="rId9"/>
    <p:sldId id="283" r:id="rId10"/>
    <p:sldId id="284" r:id="rId11"/>
    <p:sldId id="285"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5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showGuides="1">
      <p:cViewPr varScale="1">
        <p:scale>
          <a:sx n="76" d="100"/>
          <a:sy n="76" d="100"/>
        </p:scale>
        <p:origin x="90" y="798"/>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3070761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8000" b="1" dirty="0" smtClean="0">
                <a:effectLst>
                  <a:outerShdw blurRad="38100" dist="38100" dir="2700000" algn="tl">
                    <a:srgbClr val="000000">
                      <a:alpha val="43137"/>
                    </a:srgbClr>
                  </a:outerShdw>
                </a:effectLst>
              </a:rPr>
              <a:t>Thank You!</a:t>
            </a:r>
            <a:endParaRPr lang="en-US" sz="8000" b="1" dirty="0">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Tree>
    <p:extLst>
      <p:ext uri="{BB962C8B-B14F-4D97-AF65-F5344CB8AC3E}">
        <p14:creationId xmlns:p14="http://schemas.microsoft.com/office/powerpoint/2010/main" val="772610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12399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210114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2923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9"/>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schemeClr val="bg1"/>
                </a:solidFill>
              </a:rPr>
              <a:t>© 2017, Syntel, Inc.</a:t>
            </a:r>
            <a:endParaRPr lang="en-US" sz="800" dirty="0">
              <a:solidFill>
                <a:schemeClr val="bg1"/>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spTree>
    <p:extLst>
      <p:ext uri="{BB962C8B-B14F-4D97-AF65-F5344CB8AC3E}">
        <p14:creationId xmlns:p14="http://schemas.microsoft.com/office/powerpoint/2010/main" val="178448956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5" r:id="rId5"/>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RDBMS and Database Handling</a:t>
            </a:r>
          </a:p>
        </p:txBody>
      </p:sp>
      <p:sp>
        <p:nvSpPr>
          <p:cNvPr id="3" name="Subtitle 2"/>
          <p:cNvSpPr>
            <a:spLocks noGrp="1"/>
          </p:cNvSpPr>
          <p:nvPr>
            <p:ph type="subTitle" idx="1"/>
          </p:nvPr>
        </p:nvSpPr>
        <p:spPr/>
        <p:txBody>
          <a:bodyPr>
            <a:normAutofit/>
          </a:bodyPr>
          <a:lstStyle/>
          <a:p>
            <a:r>
              <a:rPr lang="en-US" dirty="0" smtClean="0"/>
              <a:t>Implementing Joins and Subqueries</a:t>
            </a:r>
            <a:endParaRPr lang="en-US" dirty="0"/>
          </a:p>
        </p:txBody>
      </p:sp>
    </p:spTree>
    <p:extLst>
      <p:ext uri="{BB962C8B-B14F-4D97-AF65-F5344CB8AC3E}">
        <p14:creationId xmlns:p14="http://schemas.microsoft.com/office/powerpoint/2010/main" val="574385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Join</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grpSp>
        <p:nvGrpSpPr>
          <p:cNvPr id="4" name="Group 5"/>
          <p:cNvGrpSpPr>
            <a:grpSpLocks/>
          </p:cNvGrpSpPr>
          <p:nvPr/>
        </p:nvGrpSpPr>
        <p:grpSpPr bwMode="auto">
          <a:xfrm>
            <a:off x="1971675" y="3956050"/>
            <a:ext cx="6686550" cy="1776413"/>
            <a:chOff x="1018" y="2836"/>
            <a:chExt cx="4212" cy="1119"/>
          </a:xfrm>
        </p:grpSpPr>
        <p:sp>
          <p:nvSpPr>
            <p:cNvPr id="5" name="Rectangle 6"/>
            <p:cNvSpPr>
              <a:spLocks noChangeArrowheads="1"/>
            </p:cNvSpPr>
            <p:nvPr/>
          </p:nvSpPr>
          <p:spPr bwMode="auto">
            <a:xfrm>
              <a:off x="1018" y="3513"/>
              <a:ext cx="4212" cy="442"/>
            </a:xfrm>
            <a:prstGeom prst="rect">
              <a:avLst/>
            </a:prstGeom>
            <a:noFill/>
            <a:ln w="9525">
              <a:noFill/>
              <a:miter lim="800000"/>
              <a:headEnd/>
              <a:tailEnd/>
            </a:ln>
          </p:spPr>
          <p:txBody>
            <a:bodyPr lIns="92075" tIns="46038" rIns="92075" bIns="46038">
              <a:spAutoFit/>
            </a:bodyPr>
            <a:lstStyle/>
            <a:p>
              <a:pPr algn="ctr" defTabSz="822325">
                <a:spcBef>
                  <a:spcPct val="50000"/>
                </a:spcBef>
              </a:pPr>
              <a:r>
                <a:rPr lang="en-US" sz="2000" b="1">
                  <a:latin typeface="Courier New" pitchFamily="49" charset="0"/>
                </a:rPr>
                <a:t>MANAGER_ID</a:t>
              </a:r>
              <a:r>
                <a:rPr lang="en-US" sz="2000" b="1">
                  <a:latin typeface="Arial" pitchFamily="34" charset="0"/>
                </a:rPr>
                <a:t> in the </a:t>
              </a:r>
              <a:r>
                <a:rPr lang="en-US" sz="2000" b="1">
                  <a:latin typeface="Courier New" pitchFamily="49" charset="0"/>
                </a:rPr>
                <a:t>WORKER</a:t>
              </a:r>
              <a:r>
                <a:rPr lang="en-US" sz="2000" b="1">
                  <a:latin typeface="Arial" pitchFamily="34" charset="0"/>
                </a:rPr>
                <a:t> table is equal to </a:t>
              </a:r>
              <a:r>
                <a:rPr lang="en-US" sz="2000" b="1">
                  <a:latin typeface="Courier New" pitchFamily="49" charset="0"/>
                </a:rPr>
                <a:t>EMPLOYEE_ID</a:t>
              </a:r>
              <a:r>
                <a:rPr lang="en-US" sz="2000" b="1">
                  <a:latin typeface="Arial" pitchFamily="34" charset="0"/>
                </a:rPr>
                <a:t> in the </a:t>
              </a:r>
              <a:r>
                <a:rPr lang="en-US" sz="2000" b="1">
                  <a:latin typeface="Courier New" pitchFamily="49" charset="0"/>
                </a:rPr>
                <a:t>MANAGER</a:t>
              </a:r>
              <a:r>
                <a:rPr lang="en-US" sz="2000" b="1">
                  <a:latin typeface="Arial" pitchFamily="34" charset="0"/>
                </a:rPr>
                <a:t> table.</a:t>
              </a:r>
            </a:p>
          </p:txBody>
        </p:sp>
        <p:sp>
          <p:nvSpPr>
            <p:cNvPr id="6" name="Freeform 7"/>
            <p:cNvSpPr>
              <a:spLocks/>
            </p:cNvSpPr>
            <p:nvPr/>
          </p:nvSpPr>
          <p:spPr bwMode="auto">
            <a:xfrm>
              <a:off x="2630" y="2836"/>
              <a:ext cx="946" cy="378"/>
            </a:xfrm>
            <a:custGeom>
              <a:avLst/>
              <a:gdLst>
                <a:gd name="T0" fmla="*/ 0 w 946"/>
                <a:gd name="T1" fmla="*/ 9 h 378"/>
                <a:gd name="T2" fmla="*/ 0 w 946"/>
                <a:gd name="T3" fmla="*/ 377 h 378"/>
                <a:gd name="T4" fmla="*/ 945 w 946"/>
                <a:gd name="T5" fmla="*/ 377 h 378"/>
                <a:gd name="T6" fmla="*/ 945 w 946"/>
                <a:gd name="T7" fmla="*/ 0 h 378"/>
                <a:gd name="T8" fmla="*/ 0 60000 65536"/>
                <a:gd name="T9" fmla="*/ 0 60000 65536"/>
                <a:gd name="T10" fmla="*/ 0 60000 65536"/>
                <a:gd name="T11" fmla="*/ 0 60000 65536"/>
                <a:gd name="T12" fmla="*/ 0 w 946"/>
                <a:gd name="T13" fmla="*/ 0 h 378"/>
                <a:gd name="T14" fmla="*/ 946 w 946"/>
                <a:gd name="T15" fmla="*/ 378 h 378"/>
              </a:gdLst>
              <a:ahLst/>
              <a:cxnLst>
                <a:cxn ang="T8">
                  <a:pos x="T0" y="T1"/>
                </a:cxn>
                <a:cxn ang="T9">
                  <a:pos x="T2" y="T3"/>
                </a:cxn>
                <a:cxn ang="T10">
                  <a:pos x="T4" y="T5"/>
                </a:cxn>
                <a:cxn ang="T11">
                  <a:pos x="T6" y="T7"/>
                </a:cxn>
              </a:cxnLst>
              <a:rect l="T12" t="T13" r="T14" b="T15"/>
              <a:pathLst>
                <a:path w="946" h="378">
                  <a:moveTo>
                    <a:pt x="0" y="9"/>
                  </a:moveTo>
                  <a:lnTo>
                    <a:pt x="0" y="377"/>
                  </a:lnTo>
                  <a:lnTo>
                    <a:pt x="945" y="377"/>
                  </a:lnTo>
                  <a:lnTo>
                    <a:pt x="945" y="0"/>
                  </a:lnTo>
                </a:path>
              </a:pathLst>
            </a:custGeom>
            <a:noFill/>
            <a:ln w="50800" cap="rnd">
              <a:solidFill>
                <a:srgbClr val="FFCC00"/>
              </a:solidFill>
              <a:round/>
              <a:headEnd type="stealth" w="med" len="lg"/>
              <a:tailEnd type="stealth" w="med" len="lg"/>
            </a:ln>
          </p:spPr>
          <p:txBody>
            <a:bodyPr/>
            <a:lstStyle/>
            <a:p>
              <a:endParaRPr lang="en-US"/>
            </a:p>
          </p:txBody>
        </p:sp>
        <p:sp>
          <p:nvSpPr>
            <p:cNvPr id="7" name="Line 8"/>
            <p:cNvSpPr>
              <a:spLocks noChangeShapeType="1"/>
            </p:cNvSpPr>
            <p:nvPr/>
          </p:nvSpPr>
          <p:spPr bwMode="auto">
            <a:xfrm>
              <a:off x="3121" y="3209"/>
              <a:ext cx="0" cy="272"/>
            </a:xfrm>
            <a:prstGeom prst="line">
              <a:avLst/>
            </a:prstGeom>
            <a:noFill/>
            <a:ln w="50800">
              <a:solidFill>
                <a:srgbClr val="FFCC00"/>
              </a:solidFill>
              <a:round/>
              <a:headEnd type="none" w="sm" len="sm"/>
              <a:tailEnd type="none" w="sm" len="sm"/>
            </a:ln>
          </p:spPr>
          <p:txBody>
            <a:bodyPr/>
            <a:lstStyle/>
            <a:p>
              <a:endParaRPr lang="en-US"/>
            </a:p>
          </p:txBody>
        </p:sp>
      </p:grpSp>
      <p:pic>
        <p:nvPicPr>
          <p:cNvPr id="8" name="Picture 9"/>
          <p:cNvPicPr>
            <a:picLocks noChangeAspect="1" noChangeArrowheads="1"/>
          </p:cNvPicPr>
          <p:nvPr/>
        </p:nvPicPr>
        <p:blipFill>
          <a:blip r:embed="rId2"/>
          <a:srcRect/>
          <a:stretch>
            <a:fillRect/>
          </a:stretch>
        </p:blipFill>
        <p:spPr bwMode="auto">
          <a:xfrm>
            <a:off x="1298575" y="1282700"/>
            <a:ext cx="3886200" cy="2106613"/>
          </a:xfrm>
          <a:prstGeom prst="rect">
            <a:avLst/>
          </a:prstGeom>
          <a:noFill/>
          <a:ln w="25400">
            <a:noFill/>
            <a:miter lim="800000"/>
            <a:headEnd type="none" w="sm" len="sm"/>
            <a:tailEnd type="none" w="sm" len="sm"/>
          </a:ln>
        </p:spPr>
      </p:pic>
      <p:pic>
        <p:nvPicPr>
          <p:cNvPr id="9" name="Picture 10"/>
          <p:cNvPicPr>
            <a:picLocks noChangeAspect="1" noChangeArrowheads="1"/>
          </p:cNvPicPr>
          <p:nvPr/>
        </p:nvPicPr>
        <p:blipFill>
          <a:blip r:embed="rId3"/>
          <a:srcRect/>
          <a:stretch>
            <a:fillRect/>
          </a:stretch>
        </p:blipFill>
        <p:spPr bwMode="auto">
          <a:xfrm>
            <a:off x="5375275" y="1282700"/>
            <a:ext cx="3924300" cy="2135188"/>
          </a:xfrm>
          <a:prstGeom prst="rect">
            <a:avLst/>
          </a:prstGeom>
          <a:noFill/>
          <a:ln w="25400">
            <a:noFill/>
            <a:miter lim="800000"/>
            <a:headEnd type="none" w="sm" len="sm"/>
            <a:tailEnd type="none" w="sm" len="sm"/>
          </a:ln>
        </p:spPr>
      </p:pic>
    </p:spTree>
    <p:extLst>
      <p:ext uri="{BB962C8B-B14F-4D97-AF65-F5344CB8AC3E}">
        <p14:creationId xmlns:p14="http://schemas.microsoft.com/office/powerpoint/2010/main" val="2661112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Join</a:t>
            </a:r>
            <a:endParaRPr lang="en-US" dirty="0"/>
          </a:p>
        </p:txBody>
      </p:sp>
      <p:sp>
        <p:nvSpPr>
          <p:cNvPr id="3" name="Content Placeholder 2"/>
          <p:cNvSpPr>
            <a:spLocks noGrp="1"/>
          </p:cNvSpPr>
          <p:nvPr>
            <p:ph idx="1"/>
          </p:nvPr>
        </p:nvSpPr>
        <p:spPr/>
        <p:txBody>
          <a:bodyPr/>
          <a:lstStyle/>
          <a:p>
            <a:pPr>
              <a:lnSpc>
                <a:spcPts val="3500"/>
              </a:lnSpc>
              <a:buFontTx/>
              <a:buNone/>
            </a:pPr>
            <a:r>
              <a:rPr lang="en-US" b="0" dirty="0"/>
              <a:t>Example : List the names of all employees together with the name of</a:t>
            </a:r>
          </a:p>
          <a:p>
            <a:pPr>
              <a:lnSpc>
                <a:spcPts val="3500"/>
              </a:lnSpc>
              <a:buFontTx/>
              <a:buNone/>
            </a:pPr>
            <a:r>
              <a:rPr lang="en-US" b="0" dirty="0"/>
              <a:t>their manager:</a:t>
            </a:r>
          </a:p>
          <a:p>
            <a:pPr>
              <a:lnSpc>
                <a:spcPts val="3500"/>
              </a:lnSpc>
              <a:buFontTx/>
              <a:buNone/>
            </a:pPr>
            <a:r>
              <a:rPr lang="en-US" sz="1800" b="0" dirty="0"/>
              <a:t>SELECT e1.ename, e2.ename FROM Employee e1, Employee e2</a:t>
            </a:r>
          </a:p>
          <a:p>
            <a:pPr>
              <a:lnSpc>
                <a:spcPts val="3500"/>
              </a:lnSpc>
              <a:buFontTx/>
              <a:buNone/>
            </a:pPr>
            <a:r>
              <a:rPr lang="en-US" sz="1800" b="0" dirty="0"/>
              <a:t>WHERE e1.mgr = e2.empno;</a:t>
            </a:r>
          </a:p>
          <a:p>
            <a:pPr marL="0" indent="0">
              <a:buNone/>
            </a:pPr>
            <a:endParaRPr lang="en-US" b="0" dirty="0"/>
          </a:p>
        </p:txBody>
      </p:sp>
      <p:pic>
        <p:nvPicPr>
          <p:cNvPr id="5" name="Picture 4"/>
          <p:cNvPicPr>
            <a:picLocks noChangeAspect="1"/>
          </p:cNvPicPr>
          <p:nvPr/>
        </p:nvPicPr>
        <p:blipFill>
          <a:blip r:embed="rId2"/>
          <a:stretch>
            <a:fillRect/>
          </a:stretch>
        </p:blipFill>
        <p:spPr>
          <a:xfrm>
            <a:off x="3983947" y="2753839"/>
            <a:ext cx="4766353" cy="3542083"/>
          </a:xfrm>
          <a:prstGeom prst="rect">
            <a:avLst/>
          </a:prstGeom>
        </p:spPr>
      </p:pic>
    </p:spTree>
    <p:extLst>
      <p:ext uri="{BB962C8B-B14F-4D97-AF65-F5344CB8AC3E}">
        <p14:creationId xmlns:p14="http://schemas.microsoft.com/office/powerpoint/2010/main" val="172741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975" y="2346021"/>
            <a:ext cx="11143119" cy="704850"/>
          </a:xfrm>
        </p:spPr>
        <p:txBody>
          <a:bodyPr>
            <a:normAutofit/>
          </a:bodyPr>
          <a:lstStyle/>
          <a:p>
            <a:pPr algn="ctr"/>
            <a:r>
              <a:rPr lang="en-US" sz="3200" dirty="0" smtClean="0"/>
              <a:t>Subquery</a:t>
            </a:r>
            <a:endParaRPr lang="en-US" sz="3200" dirty="0"/>
          </a:p>
        </p:txBody>
      </p:sp>
    </p:spTree>
    <p:extLst>
      <p:ext uri="{BB962C8B-B14F-4D97-AF65-F5344CB8AC3E}">
        <p14:creationId xmlns:p14="http://schemas.microsoft.com/office/powerpoint/2010/main" val="1831939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Data by using Subqueries</a:t>
            </a:r>
            <a:endParaRPr lang="en-US" dirty="0"/>
          </a:p>
        </p:txBody>
      </p:sp>
      <p:sp>
        <p:nvSpPr>
          <p:cNvPr id="4" name="Rectangle 2"/>
          <p:cNvSpPr>
            <a:spLocks noGrp="1" noChangeArrowheads="1"/>
          </p:cNvSpPr>
          <p:nvPr>
            <p:ph idx="1"/>
          </p:nvPr>
        </p:nvSpPr>
        <p:spPr bwMode="auto">
          <a:solidFill>
            <a:srgbClr val="FFFFFF"/>
          </a:solid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buFont typeface="Wingdings" panose="05000000000000000000" pitchFamily="2" charset="2"/>
              <a:buChar char="q"/>
              <a:defRPr/>
            </a:pPr>
            <a:r>
              <a:rPr lang="en-US" b="0" dirty="0" smtClean="0">
                <a:latin typeface="Arial" charset="0"/>
                <a:cs typeface="Times New Roman" pitchFamily="18" charset="0"/>
              </a:rPr>
              <a:t>Subquery: </a:t>
            </a:r>
          </a:p>
          <a:p>
            <a:pPr lvl="1">
              <a:buFont typeface="Wingdings" panose="05000000000000000000" pitchFamily="2" charset="2"/>
              <a:buChar char="Ø"/>
              <a:defRPr/>
            </a:pPr>
            <a:r>
              <a:rPr lang="en-US" sz="2000" kern="1200" dirty="0" smtClean="0">
                <a:latin typeface="Arial" charset="0"/>
                <a:cs typeface="Times New Roman" pitchFamily="18" charset="0"/>
              </a:rPr>
              <a:t>Is an SQL statement that is used within another SQL statement. </a:t>
            </a:r>
          </a:p>
          <a:p>
            <a:pPr lvl="1">
              <a:buFont typeface="Wingdings" panose="05000000000000000000" pitchFamily="2" charset="2"/>
              <a:buChar char="Ø"/>
              <a:defRPr/>
            </a:pPr>
            <a:r>
              <a:rPr lang="en-US" sz="2000" kern="1200" dirty="0" smtClean="0">
                <a:latin typeface="Arial" charset="0"/>
                <a:cs typeface="Times New Roman" pitchFamily="18" charset="0"/>
              </a:rPr>
              <a:t>Is nested inside the WHERE or HAVING clause of the SELECT, INSERT, UPDATE, and DELETE statements.</a:t>
            </a:r>
          </a:p>
          <a:p>
            <a:pPr lvl="1">
              <a:buFont typeface="Wingdings" panose="05000000000000000000" pitchFamily="2" charset="2"/>
              <a:buChar char="Ø"/>
              <a:defRPr/>
            </a:pPr>
            <a:r>
              <a:rPr lang="en-US" sz="2000" kern="1200" dirty="0" smtClean="0">
                <a:latin typeface="Arial" charset="0"/>
                <a:cs typeface="Times New Roman" pitchFamily="18" charset="0"/>
              </a:rPr>
              <a:t>For example:</a:t>
            </a:r>
          </a:p>
          <a:p>
            <a:pPr marL="237744" lvl="1" indent="0">
              <a:buNone/>
              <a:defRPr/>
            </a:pPr>
            <a:endParaRPr lang="en-US" sz="2000" kern="1200" dirty="0" smtClean="0">
              <a:latin typeface="Arial" charset="0"/>
              <a:cs typeface="Times New Roman" pitchFamily="18" charset="0"/>
            </a:endParaRPr>
          </a:p>
          <a:p>
            <a:pPr lvl="2" eaLnBrk="1" hangingPunct="1">
              <a:buFontTx/>
              <a:buNone/>
              <a:defRPr/>
            </a:pPr>
            <a:r>
              <a:rPr lang="en-US" sz="2000" dirty="0" smtClean="0">
                <a:latin typeface="Courier New" pitchFamily="49" charset="0"/>
                <a:cs typeface="Courier New" pitchFamily="49" charset="0"/>
              </a:rPr>
              <a:t>	SELECT * FROM </a:t>
            </a:r>
            <a:r>
              <a:rPr lang="en-US" sz="2000" dirty="0" err="1" smtClean="0">
                <a:latin typeface="Courier New" pitchFamily="49" charset="0"/>
                <a:cs typeface="Courier New" pitchFamily="49" charset="0"/>
              </a:rPr>
              <a:t>EmployeeDetails</a:t>
            </a: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WHERE Designation = (SELECT Designation FROM </a:t>
            </a:r>
            <a:r>
              <a:rPr lang="en-US" sz="2000" dirty="0" err="1" smtClean="0">
                <a:latin typeface="Courier New" pitchFamily="49" charset="0"/>
                <a:cs typeface="Courier New" pitchFamily="49" charset="0"/>
              </a:rPr>
              <a:t>EmployeeDetails</a:t>
            </a:r>
            <a:r>
              <a:rPr lang="en-US" sz="2000" dirty="0" smtClean="0">
                <a:latin typeface="Courier New" pitchFamily="49" charset="0"/>
                <a:cs typeface="Courier New" pitchFamily="49" charset="0"/>
              </a:rPr>
              <a:t> WHERE </a:t>
            </a:r>
            <a:r>
              <a:rPr lang="en-US" sz="2000" dirty="0" err="1" smtClean="0">
                <a:latin typeface="Courier New" pitchFamily="49" charset="0"/>
                <a:cs typeface="Courier New" pitchFamily="49" charset="0"/>
              </a:rPr>
              <a:t>EmpName</a:t>
            </a:r>
            <a:r>
              <a:rPr lang="en-US" sz="2000" dirty="0" smtClean="0">
                <a:latin typeface="Courier New" pitchFamily="49" charset="0"/>
                <a:cs typeface="Courier New" pitchFamily="49" charset="0"/>
              </a:rPr>
              <a:t> = 'John')</a:t>
            </a:r>
          </a:p>
        </p:txBody>
      </p:sp>
    </p:spTree>
    <p:extLst>
      <p:ext uri="{BB962C8B-B14F-4D97-AF65-F5344CB8AC3E}">
        <p14:creationId xmlns:p14="http://schemas.microsoft.com/office/powerpoint/2010/main" val="3460548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Data by using Subqueries</a:t>
            </a:r>
          </a:p>
        </p:txBody>
      </p:sp>
      <p:sp>
        <p:nvSpPr>
          <p:cNvPr id="4" name="Rectangle 2"/>
          <p:cNvSpPr>
            <a:spLocks noGrp="1" noChangeArrowheads="1"/>
          </p:cNvSpPr>
          <p:nvPr>
            <p:ph idx="1"/>
          </p:nvPr>
        </p:nvSpPr>
        <p:spPr bwMode="auto">
          <a:solidFill>
            <a:srgbClr val="FFFFFF"/>
          </a:solid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buFont typeface="Wingdings" panose="05000000000000000000" pitchFamily="2" charset="2"/>
              <a:buChar char="q"/>
              <a:defRPr/>
            </a:pPr>
            <a:r>
              <a:rPr lang="en-US" b="0" dirty="0" smtClean="0">
                <a:latin typeface="Arial" charset="0"/>
                <a:cs typeface="Times New Roman" pitchFamily="18" charset="0"/>
              </a:rPr>
              <a:t>Subquery: </a:t>
            </a:r>
          </a:p>
          <a:p>
            <a:pPr lvl="1">
              <a:buFont typeface="Wingdings" panose="05000000000000000000" pitchFamily="2" charset="2"/>
              <a:buChar char="Ø"/>
              <a:defRPr/>
            </a:pPr>
            <a:r>
              <a:rPr lang="en-US" sz="2000" kern="1200" dirty="0" smtClean="0">
                <a:latin typeface="Arial" charset="0"/>
                <a:cs typeface="Times New Roman" pitchFamily="18" charset="0"/>
              </a:rPr>
              <a:t>Is an SQL statement that is used within another SQL statement. </a:t>
            </a:r>
          </a:p>
          <a:p>
            <a:pPr lvl="1">
              <a:buFont typeface="Wingdings" panose="05000000000000000000" pitchFamily="2" charset="2"/>
              <a:buChar char="Ø"/>
              <a:defRPr/>
            </a:pPr>
            <a:r>
              <a:rPr lang="en-US" sz="2000" kern="1200" dirty="0" smtClean="0">
                <a:latin typeface="Arial" charset="0"/>
                <a:cs typeface="Times New Roman" pitchFamily="18" charset="0"/>
              </a:rPr>
              <a:t>Is nested inside the WHERE or HAVING clause of the SELECT, INSERT, UPDATE, and DELETE statements.</a:t>
            </a:r>
          </a:p>
          <a:p>
            <a:pPr lvl="1">
              <a:buFont typeface="Wingdings" panose="05000000000000000000" pitchFamily="2" charset="2"/>
              <a:buChar char="Ø"/>
              <a:defRPr/>
            </a:pPr>
            <a:r>
              <a:rPr lang="en-US" sz="2000" kern="1200" dirty="0" smtClean="0">
                <a:latin typeface="Arial" charset="0"/>
                <a:cs typeface="Times New Roman" pitchFamily="18" charset="0"/>
              </a:rPr>
              <a:t>For example:</a:t>
            </a:r>
          </a:p>
          <a:p>
            <a:pPr lvl="2" eaLnBrk="1" hangingPunct="1">
              <a:buFont typeface="Wingdings" panose="05000000000000000000" pitchFamily="2" charset="2"/>
              <a:buChar char="Ø"/>
              <a:defRPr/>
            </a:pPr>
            <a:r>
              <a:rPr lang="en-US" sz="2000" dirty="0" smtClean="0">
                <a:latin typeface="Courier New" pitchFamily="49" charset="0"/>
                <a:cs typeface="Courier New" pitchFamily="49" charset="0"/>
              </a:rPr>
              <a:t>	SELECT * FROM </a:t>
            </a:r>
            <a:r>
              <a:rPr lang="en-US" sz="2000" dirty="0" err="1" smtClean="0">
                <a:latin typeface="Courier New" pitchFamily="49" charset="0"/>
                <a:cs typeface="Courier New" pitchFamily="49" charset="0"/>
              </a:rPr>
              <a:t>EmployeeDetails</a:t>
            </a: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WHERE Designation = (SELECT Designation FROM </a:t>
            </a:r>
            <a:r>
              <a:rPr lang="en-US" sz="2000" dirty="0" err="1" smtClean="0">
                <a:latin typeface="Courier New" pitchFamily="49" charset="0"/>
                <a:cs typeface="Courier New" pitchFamily="49" charset="0"/>
              </a:rPr>
              <a:t>EmployeeDetails</a:t>
            </a:r>
            <a:r>
              <a:rPr lang="en-US" sz="2000" dirty="0" smtClean="0">
                <a:latin typeface="Courier New" pitchFamily="49" charset="0"/>
                <a:cs typeface="Courier New" pitchFamily="49" charset="0"/>
              </a:rPr>
              <a:t> WHERE </a:t>
            </a:r>
            <a:r>
              <a:rPr lang="en-US" sz="2000" dirty="0" err="1" smtClean="0">
                <a:latin typeface="Courier New" pitchFamily="49" charset="0"/>
                <a:cs typeface="Courier New" pitchFamily="49" charset="0"/>
              </a:rPr>
              <a:t>EmpName</a:t>
            </a:r>
            <a:r>
              <a:rPr lang="en-US" sz="2000" dirty="0" smtClean="0">
                <a:latin typeface="Courier New" pitchFamily="49" charset="0"/>
                <a:cs typeface="Courier New" pitchFamily="49" charset="0"/>
              </a:rPr>
              <a:t> = 'John')</a:t>
            </a:r>
          </a:p>
          <a:p>
            <a:pPr lvl="1">
              <a:buFont typeface="Wingdings" panose="05000000000000000000" pitchFamily="2" charset="2"/>
              <a:buChar char="Ø"/>
              <a:defRPr/>
            </a:pPr>
            <a:endParaRPr lang="en-US" sz="2000" kern="1200" dirty="0" smtClean="0">
              <a:latin typeface="Arial" charset="0"/>
              <a:cs typeface="Times New Roman" pitchFamily="18" charset="0"/>
            </a:endParaRPr>
          </a:p>
          <a:p>
            <a:pPr lvl="1" eaLnBrk="1" hangingPunct="1">
              <a:buFontTx/>
              <a:buNone/>
              <a:defRPr/>
            </a:pPr>
            <a:endParaRPr lang="en-US" sz="2000" dirty="0" smtClean="0">
              <a:latin typeface="Arial" charset="0"/>
              <a:cs typeface="Times New Roman" pitchFamily="18" charset="0"/>
            </a:endParaRPr>
          </a:p>
          <a:p>
            <a:pPr lvl="1">
              <a:buNone/>
              <a:defRPr/>
            </a:pPr>
            <a:r>
              <a:rPr lang="en-US" sz="2000" dirty="0">
                <a:latin typeface="Arial" charset="0"/>
                <a:cs typeface="Times New Roman" pitchFamily="18" charset="0"/>
              </a:rPr>
              <a:t>The following figure displays the output of the preceding query</a:t>
            </a:r>
            <a:r>
              <a:rPr lang="en-US" sz="2000" dirty="0" smtClean="0">
                <a:latin typeface="Arial" charset="0"/>
                <a:cs typeface="Times New Roman" pitchFamily="18" charset="0"/>
              </a:rPr>
              <a:t>.</a:t>
            </a:r>
          </a:p>
          <a:p>
            <a:pPr lvl="1">
              <a:buNone/>
              <a:defRPr/>
            </a:pPr>
            <a:endParaRPr lang="en-US" sz="2400" dirty="0">
              <a:latin typeface="Arial" charset="0"/>
              <a:cs typeface="Times New Roman" pitchFamily="18" charset="0"/>
            </a:endParaRPr>
          </a:p>
          <a:p>
            <a:pPr lvl="1" eaLnBrk="1" hangingPunct="1">
              <a:buFontTx/>
              <a:buNone/>
              <a:defRPr/>
            </a:pPr>
            <a:endParaRPr lang="en-US" sz="2000" dirty="0" smtClean="0">
              <a:latin typeface="Arial" charset="0"/>
              <a:cs typeface="Times New Roman" pitchFamily="18" charset="0"/>
            </a:endParaRPr>
          </a:p>
        </p:txBody>
      </p:sp>
      <p:sp>
        <p:nvSpPr>
          <p:cNvPr id="5" name="TextBox 3"/>
          <p:cNvSpPr txBox="1">
            <a:spLocks noChangeArrowheads="1"/>
          </p:cNvSpPr>
          <p:nvPr/>
        </p:nvSpPr>
        <p:spPr bwMode="auto">
          <a:xfrm>
            <a:off x="2667000" y="4025900"/>
            <a:ext cx="4876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1600" dirty="0">
                <a:solidFill>
                  <a:srgbClr val="C00000"/>
                </a:solidFill>
                <a:latin typeface="Arial" panose="020B0604020202020204" pitchFamily="34" charset="0"/>
                <a:cs typeface="Arial" panose="020B0604020202020204" pitchFamily="34" charset="0"/>
              </a:rPr>
              <a:t>Represents the subquery and is called an inner query.</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6700" y="5054600"/>
            <a:ext cx="4197350" cy="10754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527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Data by using Subqueries</a:t>
            </a:r>
          </a:p>
        </p:txBody>
      </p:sp>
      <p:sp>
        <p:nvSpPr>
          <p:cNvPr id="4" name="Rectangle 2"/>
          <p:cNvSpPr>
            <a:spLocks noGrp="1" noChangeArrowheads="1"/>
          </p:cNvSpPr>
          <p:nvPr>
            <p:ph idx="1"/>
          </p:nvPr>
        </p:nvSpPr>
        <p:spPr bwMode="auto">
          <a:solidFill>
            <a:srgbClr val="FFFFFF"/>
          </a:solidFill>
          <a:ln>
            <a:miter lim="800000"/>
            <a:headEnd/>
            <a:tailEnd/>
          </a:ln>
        </p:spPr>
        <p:txBody>
          <a:bodyPr vert="horz" wrap="square" lIns="91440" tIns="45720" rIns="91440" bIns="45720" numCol="1" anchor="t" anchorCtr="0" compatLnSpc="1">
            <a:prstTxWarp prst="textNoShape">
              <a:avLst/>
            </a:prstTxWarp>
            <a:noAutofit/>
          </a:bodyPr>
          <a:lstStyle/>
          <a:p>
            <a:pPr defTabSz="876300">
              <a:buFont typeface="Wingdings" panose="05000000000000000000" pitchFamily="2" charset="2"/>
              <a:buChar char="q"/>
              <a:defRPr/>
            </a:pPr>
            <a:r>
              <a:rPr lang="en-US" b="0" dirty="0" smtClean="0">
                <a:latin typeface="Arial" pitchFamily="34" charset="0"/>
                <a:cs typeface="Times New Roman" pitchFamily="18" charset="0"/>
              </a:rPr>
              <a:t>You can specify different kinds of conditions on subqueries by using the following keywords:</a:t>
            </a:r>
          </a:p>
          <a:p>
            <a:pPr lvl="1" defTabSz="876300">
              <a:buFont typeface="Wingdings" panose="05000000000000000000" pitchFamily="2" charset="2"/>
              <a:buChar char="Ø"/>
              <a:defRPr/>
            </a:pPr>
            <a:r>
              <a:rPr lang="en-US" sz="2000" kern="1200" dirty="0" smtClean="0">
                <a:latin typeface="Arial" charset="0"/>
                <a:cs typeface="Times New Roman" pitchFamily="18" charset="0"/>
              </a:rPr>
              <a:t>IN</a:t>
            </a:r>
          </a:p>
          <a:p>
            <a:pPr lvl="1" defTabSz="876300">
              <a:buFont typeface="Wingdings" panose="05000000000000000000" pitchFamily="2" charset="2"/>
              <a:buChar char="Ø"/>
              <a:defRPr/>
            </a:pPr>
            <a:r>
              <a:rPr lang="en-US" sz="2000" kern="1200" dirty="0" smtClean="0">
                <a:latin typeface="Arial" charset="0"/>
                <a:cs typeface="Times New Roman" pitchFamily="18" charset="0"/>
              </a:rPr>
              <a:t>EXISTS</a:t>
            </a:r>
          </a:p>
          <a:p>
            <a:pPr lvl="1" defTabSz="876300">
              <a:buFontTx/>
              <a:buNone/>
              <a:defRPr/>
            </a:pPr>
            <a:endParaRPr lang="en-IN" sz="2000" dirty="0" smtClean="0">
              <a:solidFill>
                <a:schemeClr val="accent2"/>
              </a:solidFill>
              <a:latin typeface="Arial" pitchFamily="34" charset="0"/>
            </a:endParaRPr>
          </a:p>
          <a:p>
            <a:pPr marL="342900" lvl="1" indent="-342900" defTabSz="876300">
              <a:buFont typeface="Wingdings" panose="05000000000000000000" pitchFamily="2" charset="2"/>
              <a:buChar char="q"/>
              <a:defRPr/>
            </a:pPr>
            <a:r>
              <a:rPr lang="en-US" sz="2000" dirty="0">
                <a:latin typeface="Arial" pitchFamily="34" charset="0"/>
                <a:cs typeface="Times New Roman" pitchFamily="18" charset="0"/>
              </a:rPr>
              <a:t>IN keyword:</a:t>
            </a:r>
          </a:p>
          <a:p>
            <a:pPr lvl="1" defTabSz="876300">
              <a:buFont typeface="Wingdings" panose="05000000000000000000" pitchFamily="2" charset="2"/>
              <a:buChar char="Ø"/>
              <a:defRPr/>
            </a:pPr>
            <a:r>
              <a:rPr lang="en-US" sz="2000" dirty="0">
                <a:latin typeface="Arial" pitchFamily="34" charset="0"/>
                <a:cs typeface="Times New Roman" pitchFamily="18" charset="0"/>
              </a:rPr>
              <a:t>Is used to retrieve rows in a subquery based on the match of values given in a list.</a:t>
            </a:r>
          </a:p>
          <a:p>
            <a:pPr lvl="1" defTabSz="876300">
              <a:buFont typeface="Wingdings" panose="05000000000000000000" pitchFamily="2" charset="2"/>
              <a:buChar char="Ø"/>
              <a:defRPr/>
            </a:pPr>
            <a:r>
              <a:rPr lang="en-US" sz="2000" dirty="0">
                <a:latin typeface="Arial" pitchFamily="34" charset="0"/>
                <a:cs typeface="Times New Roman" pitchFamily="18" charset="0"/>
              </a:rPr>
              <a:t>Syntax:</a:t>
            </a:r>
          </a:p>
          <a:p>
            <a:pPr lvl="2" defTabSz="876300">
              <a:buFontTx/>
              <a:buNone/>
              <a:defRPr/>
            </a:pPr>
            <a:r>
              <a:rPr lang="en-US" sz="2000" dirty="0">
                <a:latin typeface="Arial" pitchFamily="34" charset="0"/>
              </a:rPr>
              <a:t>	</a:t>
            </a:r>
            <a:r>
              <a:rPr lang="en-US" sz="2000" dirty="0">
                <a:latin typeface="Courier New" pitchFamily="49" charset="0"/>
              </a:rPr>
              <a:t>SELECT column, column [,</a:t>
            </a:r>
            <a:r>
              <a:rPr lang="en-US" sz="2000" dirty="0" smtClean="0">
                <a:latin typeface="Courier New" pitchFamily="49" charset="0"/>
              </a:rPr>
              <a:t>column]FROM </a:t>
            </a:r>
            <a:r>
              <a:rPr lang="en-US" sz="2000" dirty="0" err="1">
                <a:latin typeface="Courier New" pitchFamily="49" charset="0"/>
              </a:rPr>
              <a:t>table_name</a:t>
            </a:r>
            <a:r>
              <a:rPr lang="en-US" sz="2000" dirty="0">
                <a:latin typeface="Courier New" pitchFamily="49" charset="0"/>
              </a:rPr>
              <a:t> 				    WHERE column [ NOT ] IN </a:t>
            </a:r>
            <a:r>
              <a:rPr lang="en-US" sz="2000" dirty="0" smtClean="0">
                <a:latin typeface="Courier New" pitchFamily="49" charset="0"/>
              </a:rPr>
              <a:t>( </a:t>
            </a:r>
            <a:r>
              <a:rPr lang="en-US" sz="2000" dirty="0">
                <a:latin typeface="Courier New" pitchFamily="49" charset="0"/>
              </a:rPr>
              <a:t>SELECT column FROM </a:t>
            </a:r>
            <a:r>
              <a:rPr lang="en-US" sz="2000" dirty="0" err="1">
                <a:latin typeface="Courier New" pitchFamily="49" charset="0"/>
              </a:rPr>
              <a:t>table_name</a:t>
            </a:r>
            <a:r>
              <a:rPr lang="en-US" sz="2000" dirty="0">
                <a:latin typeface="Courier New" pitchFamily="49" charset="0"/>
              </a:rPr>
              <a:t> [WHERE  </a:t>
            </a:r>
            <a:r>
              <a:rPr lang="en-US" sz="2000" dirty="0" err="1">
                <a:latin typeface="Courier New" pitchFamily="49" charset="0"/>
              </a:rPr>
              <a:t>conditional_expression</a:t>
            </a:r>
            <a:r>
              <a:rPr lang="en-US" sz="2000" dirty="0" smtClean="0">
                <a:latin typeface="Courier New" pitchFamily="49" charset="0"/>
              </a:rPr>
              <a:t>])</a:t>
            </a:r>
            <a:endParaRPr lang="en-IN" sz="2000" dirty="0">
              <a:latin typeface="Courier New" pitchFamily="49" charset="0"/>
            </a:endParaRPr>
          </a:p>
          <a:p>
            <a:pPr lvl="1" defTabSz="876300">
              <a:buFont typeface="Wingdings" panose="05000000000000000000" pitchFamily="2" charset="2"/>
              <a:buChar char="Ø"/>
              <a:defRPr/>
            </a:pPr>
            <a:r>
              <a:rPr lang="en-IN" sz="2000" dirty="0">
                <a:latin typeface="Arial" pitchFamily="34" charset="0"/>
                <a:cs typeface="Times New Roman" pitchFamily="18" charset="0"/>
              </a:rPr>
              <a:t>For example:</a:t>
            </a:r>
          </a:p>
          <a:p>
            <a:pPr lvl="2" defTabSz="876300">
              <a:buFontTx/>
              <a:buNone/>
              <a:defRPr/>
            </a:pPr>
            <a:r>
              <a:rPr lang="en-IN" sz="2000" dirty="0">
                <a:solidFill>
                  <a:schemeClr val="accent2"/>
                </a:solidFill>
                <a:latin typeface="Arial" pitchFamily="34" charset="0"/>
              </a:rPr>
              <a:t>	</a:t>
            </a:r>
            <a:r>
              <a:rPr lang="en-IN" sz="2000" dirty="0">
                <a:latin typeface="Courier New" pitchFamily="49" charset="0"/>
              </a:rPr>
              <a:t>SELECT </a:t>
            </a:r>
            <a:r>
              <a:rPr lang="en-IN" sz="2000" dirty="0" err="1">
                <a:latin typeface="Courier New" pitchFamily="49" charset="0"/>
              </a:rPr>
              <a:t>EmployeeID</a:t>
            </a:r>
            <a:r>
              <a:rPr lang="en-IN" sz="2000" dirty="0">
                <a:latin typeface="Courier New" pitchFamily="49" charset="0"/>
              </a:rPr>
              <a:t> 	</a:t>
            </a:r>
            <a:r>
              <a:rPr lang="en-IN" sz="2000" dirty="0" smtClean="0">
                <a:latin typeface="Courier New" pitchFamily="49" charset="0"/>
              </a:rPr>
              <a:t>FROM </a:t>
            </a:r>
            <a:r>
              <a:rPr lang="en-IN" sz="2000" dirty="0" err="1">
                <a:latin typeface="Courier New" pitchFamily="49" charset="0"/>
              </a:rPr>
              <a:t>HumanResources.EmployeeAddress</a:t>
            </a:r>
            <a:r>
              <a:rPr lang="en-IN" sz="2000" dirty="0">
                <a:latin typeface="Courier New" pitchFamily="49" charset="0"/>
              </a:rPr>
              <a:t> </a:t>
            </a:r>
            <a:r>
              <a:rPr lang="en-IN" sz="2000" dirty="0" smtClean="0">
                <a:latin typeface="Courier New" pitchFamily="49" charset="0"/>
              </a:rPr>
              <a:t>WHERE </a:t>
            </a:r>
            <a:r>
              <a:rPr lang="en-IN" sz="2000" dirty="0" err="1">
                <a:latin typeface="Courier New" pitchFamily="49" charset="0"/>
              </a:rPr>
              <a:t>AddressID</a:t>
            </a:r>
            <a:r>
              <a:rPr lang="en-IN" sz="2000" dirty="0">
                <a:latin typeface="Courier New" pitchFamily="49" charset="0"/>
              </a:rPr>
              <a:t> IN (SELECT </a:t>
            </a:r>
            <a:r>
              <a:rPr lang="en-IN" sz="2000" dirty="0" err="1">
                <a:latin typeface="Courier New" pitchFamily="49" charset="0"/>
              </a:rPr>
              <a:t>AddressID</a:t>
            </a:r>
            <a:r>
              <a:rPr lang="en-IN" sz="2000" dirty="0">
                <a:latin typeface="Courier New" pitchFamily="49" charset="0"/>
              </a:rPr>
              <a:t> FROM </a:t>
            </a:r>
            <a:r>
              <a:rPr lang="en-IN" sz="2000" dirty="0" err="1">
                <a:latin typeface="Courier New" pitchFamily="49" charset="0"/>
              </a:rPr>
              <a:t>Person.Address</a:t>
            </a:r>
            <a:r>
              <a:rPr lang="en-IN" sz="2000" dirty="0">
                <a:latin typeface="Courier New" pitchFamily="49" charset="0"/>
              </a:rPr>
              <a:t> WHERE City = 'Bothell')</a:t>
            </a:r>
            <a:endParaRPr lang="en-US" sz="2000" dirty="0">
              <a:latin typeface="Courier New" pitchFamily="49" charset="0"/>
            </a:endParaRPr>
          </a:p>
          <a:p>
            <a:pPr lvl="1" eaLnBrk="1" hangingPunct="1">
              <a:buFontTx/>
              <a:buNone/>
              <a:defRPr/>
            </a:pPr>
            <a:endParaRPr lang="en-US" sz="2000" dirty="0" smtClean="0">
              <a:latin typeface="Arial" charset="0"/>
              <a:cs typeface="Times New Roman" pitchFamily="18" charset="0"/>
            </a:endParaRPr>
          </a:p>
        </p:txBody>
      </p:sp>
    </p:spTree>
    <p:extLst>
      <p:ext uri="{BB962C8B-B14F-4D97-AF65-F5344CB8AC3E}">
        <p14:creationId xmlns:p14="http://schemas.microsoft.com/office/powerpoint/2010/main" val="2470703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Data by using Subqueries</a:t>
            </a:r>
          </a:p>
        </p:txBody>
      </p:sp>
      <p:sp>
        <p:nvSpPr>
          <p:cNvPr id="4" name="Rectangle 2"/>
          <p:cNvSpPr txBox="1">
            <a:spLocks noChangeArrowheads="1"/>
          </p:cNvSpPr>
          <p:nvPr/>
        </p:nvSpPr>
        <p:spPr bwMode="auto">
          <a:xfrm>
            <a:off x="1066800" y="1130300"/>
            <a:ext cx="9499600" cy="4965700"/>
          </a:xfrm>
          <a:prstGeom prst="rect">
            <a:avLst/>
          </a:prstGeo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defTabSz="876300">
              <a:buFont typeface="Wingdings" panose="05000000000000000000" pitchFamily="2" charset="2"/>
              <a:buChar char="Ø"/>
              <a:defRPr/>
            </a:pPr>
            <a:r>
              <a:rPr lang="en-US" dirty="0" smtClean="0">
                <a:latin typeface="Arial" pitchFamily="34" charset="0"/>
                <a:cs typeface="Times New Roman" pitchFamily="18" charset="0"/>
              </a:rPr>
              <a:t>The </a:t>
            </a:r>
            <a:r>
              <a:rPr lang="en-US" dirty="0" smtClean="0">
                <a:latin typeface="Arial" charset="0"/>
                <a:cs typeface="Times New Roman" pitchFamily="18" charset="0"/>
              </a:rPr>
              <a:t>following figure displays the </a:t>
            </a:r>
            <a:r>
              <a:rPr lang="en-US" dirty="0" smtClean="0">
                <a:latin typeface="Arial" pitchFamily="34" charset="0"/>
                <a:cs typeface="Times New Roman" pitchFamily="18" charset="0"/>
              </a:rPr>
              <a:t>output of the preceding query.</a:t>
            </a:r>
          </a:p>
          <a:p>
            <a:pPr lvl="1">
              <a:buFontTx/>
              <a:buNone/>
              <a:defRPr/>
            </a:pPr>
            <a:endParaRPr lang="en-US" dirty="0" smtClean="0">
              <a:solidFill>
                <a:schemeClr val="accent2"/>
              </a:solidFill>
              <a:latin typeface="Arial" charset="0"/>
              <a:cs typeface="Times New Roman" pitchFamily="18" charset="0"/>
            </a:endParaRPr>
          </a:p>
        </p:txBody>
      </p:sp>
      <p:sp>
        <p:nvSpPr>
          <p:cNvPr id="5" name="TextBox 4"/>
          <p:cNvSpPr txBox="1">
            <a:spLocks noChangeArrowheads="1"/>
          </p:cNvSpPr>
          <p:nvPr/>
        </p:nvSpPr>
        <p:spPr bwMode="auto">
          <a:xfrm>
            <a:off x="3048000" y="5257800"/>
            <a:ext cx="5410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1600" dirty="0">
                <a:solidFill>
                  <a:srgbClr val="C00000"/>
                </a:solidFill>
                <a:latin typeface="Arial" panose="020B0604020202020204" pitchFamily="34" charset="0"/>
                <a:cs typeface="Arial" panose="020B0604020202020204" pitchFamily="34" charset="0"/>
              </a:rPr>
              <a:t>Retrieves the </a:t>
            </a:r>
            <a:r>
              <a:rPr lang="en-US" altLang="en-US" sz="1600" dirty="0" err="1">
                <a:solidFill>
                  <a:srgbClr val="C00000"/>
                </a:solidFill>
                <a:latin typeface="Arial" panose="020B0604020202020204" pitchFamily="34" charset="0"/>
                <a:cs typeface="Arial" panose="020B0604020202020204" pitchFamily="34" charset="0"/>
              </a:rPr>
              <a:t>EmployeeID</a:t>
            </a:r>
            <a:r>
              <a:rPr lang="en-US" altLang="en-US" sz="1600" dirty="0">
                <a:solidFill>
                  <a:srgbClr val="C00000"/>
                </a:solidFill>
                <a:latin typeface="Arial" panose="020B0604020202020204" pitchFamily="34" charset="0"/>
                <a:cs typeface="Arial" panose="020B0604020202020204" pitchFamily="34" charset="0"/>
              </a:rPr>
              <a:t> attribute of all the employees, who live in Bothell, from the </a:t>
            </a:r>
            <a:r>
              <a:rPr lang="en-US" altLang="en-US" sz="1600" dirty="0" err="1">
                <a:solidFill>
                  <a:srgbClr val="C00000"/>
                </a:solidFill>
                <a:latin typeface="Arial" panose="020B0604020202020204" pitchFamily="34" charset="0"/>
                <a:cs typeface="Arial" panose="020B0604020202020204" pitchFamily="34" charset="0"/>
              </a:rPr>
              <a:t>EmployeeAddress</a:t>
            </a:r>
            <a:r>
              <a:rPr lang="en-US" altLang="en-US" sz="1600" dirty="0">
                <a:solidFill>
                  <a:srgbClr val="C00000"/>
                </a:solidFill>
                <a:latin typeface="Arial" panose="020B0604020202020204" pitchFamily="34" charset="0"/>
                <a:cs typeface="Arial" panose="020B0604020202020204" pitchFamily="34" charset="0"/>
              </a:rPr>
              <a:t> table.</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601" y="1651001"/>
            <a:ext cx="3238500" cy="337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78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Data by using Subqueries</a:t>
            </a:r>
          </a:p>
        </p:txBody>
      </p:sp>
      <p:sp>
        <p:nvSpPr>
          <p:cNvPr id="4" name="Rectangle 2"/>
          <p:cNvSpPr>
            <a:spLocks noGrp="1" noChangeArrowheads="1"/>
          </p:cNvSpPr>
          <p:nvPr>
            <p:ph idx="1"/>
          </p:nvPr>
        </p:nvSpPr>
        <p:spPr bwMode="auto">
          <a:solidFill>
            <a:srgbClr val="FFFFFF"/>
          </a:solidFill>
          <a:ln>
            <a:miter lim="800000"/>
            <a:headEnd/>
            <a:tailEnd/>
          </a:ln>
        </p:spPr>
        <p:txBody>
          <a:bodyPr vert="horz" wrap="square" lIns="91440" tIns="45720" rIns="91440" bIns="45720" numCol="1" anchor="t" anchorCtr="0" compatLnSpc="1">
            <a:prstTxWarp prst="textNoShape">
              <a:avLst/>
            </a:prstTxWarp>
            <a:normAutofit/>
          </a:bodyPr>
          <a:lstStyle/>
          <a:p>
            <a:pPr marL="342900" lvl="1" indent="-342900" defTabSz="876300">
              <a:buFont typeface="Wingdings" panose="05000000000000000000" pitchFamily="2" charset="2"/>
              <a:buChar char="q"/>
              <a:defRPr/>
            </a:pPr>
            <a:r>
              <a:rPr lang="en-US" sz="2000" dirty="0" smtClean="0">
                <a:latin typeface="Arial" pitchFamily="34" charset="0"/>
                <a:cs typeface="Times New Roman" pitchFamily="18" charset="0"/>
              </a:rPr>
              <a:t>EXISTS keyword:</a:t>
            </a:r>
          </a:p>
          <a:p>
            <a:pPr lvl="1" defTabSz="876300">
              <a:buFont typeface="Wingdings" panose="05000000000000000000" pitchFamily="2" charset="2"/>
              <a:buChar char="Ø"/>
              <a:defRPr/>
            </a:pPr>
            <a:r>
              <a:rPr lang="en-US" sz="2000" dirty="0" smtClean="0">
                <a:latin typeface="Arial" pitchFamily="34" charset="0"/>
                <a:cs typeface="Times New Roman" pitchFamily="18" charset="0"/>
              </a:rPr>
              <a:t>Is used to check the existence of the data and returns true or false.</a:t>
            </a:r>
          </a:p>
          <a:p>
            <a:pPr lvl="1" defTabSz="876300">
              <a:buFont typeface="Wingdings" panose="05000000000000000000" pitchFamily="2" charset="2"/>
              <a:buChar char="Ø"/>
              <a:defRPr/>
            </a:pPr>
            <a:r>
              <a:rPr lang="en-US" sz="2000" dirty="0" smtClean="0">
                <a:latin typeface="Arial" pitchFamily="34" charset="0"/>
                <a:cs typeface="Times New Roman" pitchFamily="18" charset="0"/>
              </a:rPr>
              <a:t>Syntax:</a:t>
            </a:r>
          </a:p>
          <a:p>
            <a:pPr lvl="2">
              <a:buFontTx/>
              <a:buNone/>
              <a:defRPr/>
            </a:pPr>
            <a:r>
              <a:rPr lang="en-US" sz="2000" dirty="0" smtClean="0">
                <a:latin typeface="Arial" pitchFamily="34" charset="0"/>
              </a:rPr>
              <a:t>	</a:t>
            </a:r>
            <a:r>
              <a:rPr lang="en-US" sz="2000" dirty="0" smtClean="0">
                <a:latin typeface="Courier New" pitchFamily="49" charset="0"/>
                <a:cs typeface="Courier New" pitchFamily="49" charset="0"/>
              </a:rPr>
              <a:t>SELECT column, column [,column] FROM </a:t>
            </a:r>
            <a:r>
              <a:rPr lang="en-US" sz="2000" dirty="0" err="1" smtClean="0">
                <a:latin typeface="Courier New" pitchFamily="49" charset="0"/>
                <a:cs typeface="Courier New" pitchFamily="49" charset="0"/>
              </a:rPr>
              <a:t>table_name</a:t>
            </a:r>
            <a:r>
              <a:rPr lang="en-US" sz="2000" dirty="0" smtClean="0">
                <a:latin typeface="Courier New" pitchFamily="49" charset="0"/>
                <a:cs typeface="Courier New" pitchFamily="49" charset="0"/>
              </a:rPr>
              <a:t> 				 WHERE EXISTS ( SELECT column FROM </a:t>
            </a:r>
            <a:r>
              <a:rPr lang="en-US" sz="2000" dirty="0" err="1" smtClean="0">
                <a:latin typeface="Courier New" pitchFamily="49" charset="0"/>
                <a:cs typeface="Courier New" pitchFamily="49" charset="0"/>
              </a:rPr>
              <a:t>table_name</a:t>
            </a:r>
            <a:r>
              <a:rPr lang="en-US" sz="2000" dirty="0" smtClean="0">
                <a:latin typeface="Courier New" pitchFamily="49" charset="0"/>
                <a:cs typeface="Courier New" pitchFamily="49" charset="0"/>
              </a:rPr>
              <a:t> [ WHERE </a:t>
            </a:r>
            <a:r>
              <a:rPr lang="en-US" sz="2000" dirty="0" err="1" smtClean="0">
                <a:latin typeface="Courier New" pitchFamily="49" charset="0"/>
                <a:cs typeface="Courier New" pitchFamily="49" charset="0"/>
              </a:rPr>
              <a:t>conditional_expression</a:t>
            </a:r>
            <a:r>
              <a:rPr lang="en-US" sz="2000" dirty="0" smtClean="0">
                <a:latin typeface="Courier New" pitchFamily="49" charset="0"/>
                <a:cs typeface="Courier New" pitchFamily="49" charset="0"/>
              </a:rPr>
              <a:t>] )</a:t>
            </a:r>
          </a:p>
          <a:p>
            <a:pPr lvl="2">
              <a:buFontTx/>
              <a:buNone/>
              <a:defRPr/>
            </a:pPr>
            <a:endParaRPr lang="en-IN" sz="2000" dirty="0" smtClean="0">
              <a:latin typeface="Courier New" pitchFamily="49" charset="0"/>
              <a:cs typeface="Courier New" pitchFamily="49" charset="0"/>
            </a:endParaRPr>
          </a:p>
          <a:p>
            <a:pPr lvl="1" defTabSz="876300">
              <a:buFontTx/>
              <a:buBlip>
                <a:blip r:embed="rId2"/>
              </a:buBlip>
              <a:defRPr/>
            </a:pPr>
            <a:r>
              <a:rPr lang="en-IN" sz="2000" dirty="0" smtClean="0">
                <a:latin typeface="Arial" pitchFamily="34" charset="0"/>
                <a:cs typeface="Times New Roman" pitchFamily="18" charset="0"/>
              </a:rPr>
              <a:t>For example:</a:t>
            </a:r>
          </a:p>
          <a:p>
            <a:pPr lvl="2">
              <a:buFontTx/>
              <a:buNone/>
              <a:defRPr/>
            </a:pPr>
            <a:r>
              <a:rPr lang="en-US" sz="2000" dirty="0" smtClean="0">
                <a:latin typeface="Arial" pitchFamily="34" charset="0"/>
              </a:rPr>
              <a:t>	</a:t>
            </a:r>
            <a:r>
              <a:rPr lang="en-US" sz="2000" dirty="0" smtClean="0">
                <a:latin typeface="Courier New" pitchFamily="49" charset="0"/>
                <a:cs typeface="Courier New" pitchFamily="49" charset="0"/>
              </a:rPr>
              <a:t>SELECT </a:t>
            </a:r>
            <a:r>
              <a:rPr lang="en-US" sz="2000" dirty="0" err="1" smtClean="0">
                <a:latin typeface="Courier New" pitchFamily="49" charset="0"/>
                <a:cs typeface="Courier New" pitchFamily="49" charset="0"/>
              </a:rPr>
              <a:t>EmployeeID</a:t>
            </a:r>
            <a:r>
              <a:rPr lang="en-US" sz="2000" dirty="0" smtClean="0">
                <a:latin typeface="Courier New" pitchFamily="49" charset="0"/>
                <a:cs typeface="Courier New" pitchFamily="49" charset="0"/>
              </a:rPr>
              <a:t>, Title FROM </a:t>
            </a:r>
            <a:r>
              <a:rPr lang="en-US" sz="2000" dirty="0" err="1" smtClean="0">
                <a:latin typeface="Courier New" pitchFamily="49" charset="0"/>
                <a:cs typeface="Courier New" pitchFamily="49" charset="0"/>
              </a:rPr>
              <a:t>HumanResources.Employee</a:t>
            </a:r>
            <a:r>
              <a:rPr lang="en-US" sz="2000" dirty="0" smtClean="0">
                <a:latin typeface="Courier New" pitchFamily="49" charset="0"/>
                <a:cs typeface="Courier New" pitchFamily="49" charset="0"/>
              </a:rPr>
              <a:t> WHERE EXISTS (SELECT * FROM </a:t>
            </a:r>
            <a:r>
              <a:rPr lang="en-US" sz="2000" dirty="0" err="1" smtClean="0">
                <a:latin typeface="Courier New" pitchFamily="49" charset="0"/>
                <a:cs typeface="Courier New" pitchFamily="49" charset="0"/>
              </a:rPr>
              <a:t>HumanResources.EmployeeDepartmentHistory</a:t>
            </a:r>
            <a:r>
              <a:rPr lang="en-US" sz="2000" dirty="0" smtClean="0">
                <a:latin typeface="Courier New" pitchFamily="49" charset="0"/>
                <a:cs typeface="Courier New" pitchFamily="49" charset="0"/>
              </a:rPr>
              <a:t> WHERE </a:t>
            </a:r>
            <a:r>
              <a:rPr lang="en-US" sz="2000" dirty="0" err="1" smtClean="0">
                <a:latin typeface="Courier New" pitchFamily="49" charset="0"/>
                <a:cs typeface="Courier New" pitchFamily="49" charset="0"/>
              </a:rPr>
              <a:t>EmployeeID</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HumanResources.Employee.EmployeeID</a:t>
            </a:r>
            <a:r>
              <a:rPr lang="en-US" sz="2000" dirty="0" smtClean="0">
                <a:latin typeface="Courier New" pitchFamily="49" charset="0"/>
                <a:cs typeface="Courier New" pitchFamily="49" charset="0"/>
              </a:rPr>
              <a:t> AND </a:t>
            </a:r>
            <a:r>
              <a:rPr lang="en-US" sz="2000" dirty="0" err="1" smtClean="0">
                <a:latin typeface="Courier New" pitchFamily="49" charset="0"/>
                <a:cs typeface="Courier New" pitchFamily="49" charset="0"/>
              </a:rPr>
              <a:t>DepartmentID</a:t>
            </a:r>
            <a:r>
              <a:rPr lang="en-US" sz="2000" dirty="0" smtClean="0">
                <a:latin typeface="Courier New" pitchFamily="49" charset="0"/>
                <a:cs typeface="Courier New" pitchFamily="49" charset="0"/>
              </a:rPr>
              <a:t> = 4)</a:t>
            </a:r>
            <a:endParaRPr lang="en-US" sz="2000" kern="1200" dirty="0" smtClean="0">
              <a:latin typeface="Arial" charset="0"/>
              <a:cs typeface="Times New Roman" pitchFamily="18" charset="0"/>
            </a:endParaRPr>
          </a:p>
          <a:p>
            <a:pPr lvl="1" eaLnBrk="1" hangingPunct="1">
              <a:buFontTx/>
              <a:buNone/>
              <a:defRPr/>
            </a:pPr>
            <a:endParaRPr lang="en-US" sz="2000" dirty="0" smtClean="0">
              <a:latin typeface="Arial" charset="0"/>
              <a:cs typeface="Times New Roman" pitchFamily="18" charset="0"/>
            </a:endParaRPr>
          </a:p>
        </p:txBody>
      </p:sp>
    </p:spTree>
    <p:extLst>
      <p:ext uri="{BB962C8B-B14F-4D97-AF65-F5344CB8AC3E}">
        <p14:creationId xmlns:p14="http://schemas.microsoft.com/office/powerpoint/2010/main" val="688405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Data by using Subqueries</a:t>
            </a:r>
          </a:p>
        </p:txBody>
      </p:sp>
      <p:sp>
        <p:nvSpPr>
          <p:cNvPr id="4" name="Rectangle 2"/>
          <p:cNvSpPr txBox="1">
            <a:spLocks noChangeArrowheads="1"/>
          </p:cNvSpPr>
          <p:nvPr/>
        </p:nvSpPr>
        <p:spPr bwMode="auto">
          <a:xfrm>
            <a:off x="990600" y="1219200"/>
            <a:ext cx="9702800" cy="4876800"/>
          </a:xfrm>
          <a:prstGeom prst="rect">
            <a:avLst/>
          </a:prstGeo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defTabSz="876300">
              <a:buFont typeface="Wingdings" panose="05000000000000000000" pitchFamily="2" charset="2"/>
              <a:buChar char="q"/>
              <a:defRPr/>
            </a:pPr>
            <a:r>
              <a:rPr lang="en-US" sz="2000" dirty="0" smtClean="0">
                <a:latin typeface="Arial" pitchFamily="34" charset="0"/>
                <a:cs typeface="Times New Roman" pitchFamily="18" charset="0"/>
              </a:rPr>
              <a:t>The </a:t>
            </a:r>
            <a:r>
              <a:rPr lang="en-US" sz="2000" dirty="0" smtClean="0">
                <a:latin typeface="Arial" charset="0"/>
                <a:cs typeface="Times New Roman" pitchFamily="18" charset="0"/>
              </a:rPr>
              <a:t>following figure displays the </a:t>
            </a:r>
            <a:r>
              <a:rPr lang="en-US" sz="2000" dirty="0" smtClean="0">
                <a:latin typeface="Arial" pitchFamily="34" charset="0"/>
                <a:cs typeface="Times New Roman" pitchFamily="18" charset="0"/>
              </a:rPr>
              <a:t>output of the preceding query.</a:t>
            </a:r>
          </a:p>
          <a:p>
            <a:pPr lvl="1">
              <a:buFontTx/>
              <a:buNone/>
              <a:defRPr/>
            </a:pPr>
            <a:endParaRPr lang="en-US" sz="2000" dirty="0" smtClean="0">
              <a:latin typeface="Arial" charset="0"/>
              <a:cs typeface="Times New Roman" pitchFamily="18" charset="0"/>
            </a:endParaRPr>
          </a:p>
        </p:txBody>
      </p:sp>
      <p:sp>
        <p:nvSpPr>
          <p:cNvPr id="5" name="TextBox 4"/>
          <p:cNvSpPr txBox="1">
            <a:spLocks noChangeArrowheads="1"/>
          </p:cNvSpPr>
          <p:nvPr/>
        </p:nvSpPr>
        <p:spPr bwMode="auto">
          <a:xfrm>
            <a:off x="2833688" y="5343525"/>
            <a:ext cx="6248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1600" dirty="0">
                <a:solidFill>
                  <a:srgbClr val="C00000"/>
                </a:solidFill>
                <a:latin typeface="Arial" panose="020B0604020202020204" pitchFamily="34" charset="0"/>
                <a:cs typeface="Arial" panose="020B0604020202020204" pitchFamily="34" charset="0"/>
              </a:rPr>
              <a:t>Retrieves the employee ID and title of all the employees who have worked in the marketing department at any point of time.</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514600"/>
            <a:ext cx="2586038" cy="2492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57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Data by using Subqueries</a:t>
            </a:r>
          </a:p>
        </p:txBody>
      </p:sp>
      <p:sp>
        <p:nvSpPr>
          <p:cNvPr id="4" name="Rectangle 2"/>
          <p:cNvSpPr>
            <a:spLocks noGrp="1" noChangeArrowheads="1"/>
          </p:cNvSpPr>
          <p:nvPr>
            <p:ph idx="1"/>
          </p:nvPr>
        </p:nvSpPr>
        <p:spPr bwMode="auto">
          <a:prstGeom prst="rect">
            <a:avLst/>
          </a:prstGeom>
          <a:solidFill>
            <a:srgbClr val="FFFFFF"/>
          </a:solidFill>
          <a:ln>
            <a:miter lim="800000"/>
            <a:headEnd/>
            <a:tailEnd/>
          </a:ln>
        </p:spPr>
        <p:txBody>
          <a:bodyPr/>
          <a:lstStyle/>
          <a:p>
            <a:pPr eaLnBrk="1" hangingPunct="1">
              <a:buFont typeface="Wingdings" panose="05000000000000000000" pitchFamily="2" charset="2"/>
              <a:buChar char="q"/>
              <a:defRPr/>
            </a:pPr>
            <a:r>
              <a:rPr lang="en-US" sz="2000" b="0" dirty="0" smtClean="0">
                <a:latin typeface="Arial" charset="0"/>
                <a:cs typeface="Times New Roman" pitchFamily="18" charset="0"/>
              </a:rPr>
              <a:t>The ALL keyword:</a:t>
            </a:r>
          </a:p>
          <a:p>
            <a:pPr lvl="1" eaLnBrk="1" hangingPunct="1">
              <a:buFont typeface="Wingdings" panose="05000000000000000000" pitchFamily="2" charset="2"/>
              <a:buChar char="Ø"/>
              <a:defRPr/>
            </a:pPr>
            <a:r>
              <a:rPr lang="en-US" sz="1800" kern="1200" dirty="0" smtClean="0">
                <a:latin typeface="Arial" charset="0"/>
                <a:cs typeface="Times New Roman" pitchFamily="18" charset="0"/>
              </a:rPr>
              <a:t>Returns a TRUE value if all the values that are retrieved by the subquery satisfy the comparison operator.</a:t>
            </a:r>
          </a:p>
          <a:p>
            <a:pPr marL="237744" lvl="1" indent="0" eaLnBrk="1" hangingPunct="1">
              <a:buNone/>
              <a:defRPr/>
            </a:pPr>
            <a:endParaRPr lang="en-US" sz="1800" kern="1200" dirty="0" smtClean="0">
              <a:latin typeface="Arial" charset="0"/>
              <a:cs typeface="Times New Roman" pitchFamily="18" charset="0"/>
            </a:endParaRPr>
          </a:p>
          <a:p>
            <a:pPr eaLnBrk="1" hangingPunct="1">
              <a:buFont typeface="Wingdings" panose="05000000000000000000" pitchFamily="2" charset="2"/>
              <a:buChar char="q"/>
              <a:defRPr/>
            </a:pPr>
            <a:r>
              <a:rPr lang="en-US" sz="2000" b="0" dirty="0" smtClean="0">
                <a:latin typeface="Arial" charset="0"/>
                <a:cs typeface="Times New Roman" pitchFamily="18" charset="0"/>
              </a:rPr>
              <a:t>The ANY keyword:</a:t>
            </a:r>
          </a:p>
          <a:p>
            <a:pPr lvl="1" eaLnBrk="1" hangingPunct="1">
              <a:buFont typeface="Wingdings" panose="05000000000000000000" pitchFamily="2" charset="2"/>
              <a:buChar char="Ø"/>
              <a:defRPr/>
            </a:pPr>
            <a:r>
              <a:rPr lang="en-US" sz="1800" kern="1200" dirty="0" smtClean="0">
                <a:latin typeface="Arial" charset="0"/>
                <a:cs typeface="Times New Roman" pitchFamily="18" charset="0"/>
              </a:rPr>
              <a:t>Returns a TRUE value, if any value that is retrieved by the subquery satisfies the comparison operator.</a:t>
            </a:r>
          </a:p>
          <a:p>
            <a:pPr eaLnBrk="1" hangingPunct="1">
              <a:buFont typeface="Wingdings" panose="05000000000000000000" pitchFamily="2" charset="2"/>
              <a:buChar char="Ø"/>
              <a:defRPr/>
            </a:pPr>
            <a:endParaRPr lang="en-US" sz="2000" b="0" dirty="0" smtClean="0">
              <a:latin typeface="Arial" charset="0"/>
              <a:cs typeface="Times New Roman" pitchFamily="18" charset="0"/>
            </a:endParaRPr>
          </a:p>
          <a:p>
            <a:pPr eaLnBrk="1" hangingPunct="1">
              <a:buFontTx/>
              <a:buBlip>
                <a:blip r:embed="rId2"/>
              </a:buBlip>
              <a:defRPr/>
            </a:pPr>
            <a:endParaRPr lang="en-US" sz="2000" b="0" dirty="0" smtClean="0">
              <a:latin typeface="Arial" charset="0"/>
              <a:cs typeface="Times New Roman" pitchFamily="18" charset="0"/>
            </a:endParaRPr>
          </a:p>
          <a:p>
            <a:pPr marL="0" indent="0" eaLnBrk="1" hangingPunct="1">
              <a:buNone/>
              <a:defRPr/>
            </a:pPr>
            <a:endParaRPr lang="en-US" sz="2000" b="0" dirty="0" smtClean="0">
              <a:latin typeface="Arial" charset="0"/>
              <a:cs typeface="Times New Roman" pitchFamily="18" charset="0"/>
            </a:endParaRPr>
          </a:p>
        </p:txBody>
      </p:sp>
    </p:spTree>
    <p:extLst>
      <p:ext uri="{BB962C8B-B14F-4D97-AF65-F5344CB8AC3E}">
        <p14:creationId xmlns:p14="http://schemas.microsoft.com/office/powerpoint/2010/main" val="377232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70339" y="2120552"/>
            <a:ext cx="11143119" cy="704850"/>
          </a:xfrm>
        </p:spPr>
        <p:txBody>
          <a:bodyPr>
            <a:normAutofit/>
          </a:bodyPr>
          <a:lstStyle/>
          <a:p>
            <a:pPr algn="ctr"/>
            <a:r>
              <a:rPr lang="en-US" sz="3200" dirty="0" smtClean="0"/>
              <a:t>Joins</a:t>
            </a:r>
            <a:endParaRPr lang="en-US" sz="3200" dirty="0"/>
          </a:p>
        </p:txBody>
      </p:sp>
    </p:spTree>
    <p:extLst>
      <p:ext uri="{BB962C8B-B14F-4D97-AF65-F5344CB8AC3E}">
        <p14:creationId xmlns:p14="http://schemas.microsoft.com/office/powerpoint/2010/main" val="1033407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Data by using Subqueries</a:t>
            </a:r>
          </a:p>
        </p:txBody>
      </p:sp>
      <p:sp>
        <p:nvSpPr>
          <p:cNvPr id="4" name="Rectangle 2"/>
          <p:cNvSpPr txBox="1">
            <a:spLocks noChangeArrowheads="1"/>
          </p:cNvSpPr>
          <p:nvPr/>
        </p:nvSpPr>
        <p:spPr bwMode="auto">
          <a:xfrm>
            <a:off x="1563688" y="1092201"/>
            <a:ext cx="7313612" cy="10414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smtClean="0">
                <a:latin typeface="Arial" panose="020B0604020202020204" pitchFamily="34" charset="0"/>
                <a:cs typeface="Times New Roman" panose="02020603050405020304" pitchFamily="18" charset="0"/>
              </a:rPr>
              <a:t>The following table shows the operators that can be used with the ALL and ANY keywords.</a:t>
            </a:r>
          </a:p>
          <a:p>
            <a:pPr>
              <a:buFontTx/>
              <a:buBlip>
                <a:blip r:embed="rId2"/>
              </a:buBlip>
            </a:pPr>
            <a:endParaRPr lang="en-US" altLang="en-US" dirty="0" smtClean="0">
              <a:latin typeface="Arial" panose="020B0604020202020204" pitchFamily="34" charset="0"/>
              <a:cs typeface="Times New Roman" panose="02020603050405020304" pitchFamily="18" charset="0"/>
            </a:endParaRPr>
          </a:p>
          <a:p>
            <a:pPr>
              <a:buFontTx/>
              <a:buBlip>
                <a:blip r:embed="rId2"/>
              </a:buBlip>
            </a:pPr>
            <a:endParaRPr lang="en-US" altLang="en-US" dirty="0" smtClean="0">
              <a:latin typeface="Arial" panose="020B0604020202020204" pitchFamily="34" charset="0"/>
              <a:cs typeface="Times New Roman" panose="02020603050405020304" pitchFamily="18" charset="0"/>
            </a:endParaRPr>
          </a:p>
          <a:p>
            <a:pPr>
              <a:buFontTx/>
              <a:buBlip>
                <a:blip r:embed="rId2"/>
              </a:buBlip>
            </a:pPr>
            <a:endParaRPr lang="en-US" altLang="en-US" dirty="0" smtClean="0">
              <a:latin typeface="Arial" panose="020B0604020202020204" pitchFamily="34" charset="0"/>
              <a:cs typeface="Times New Roman" panose="02020603050405020304" pitchFamily="18" charset="0"/>
            </a:endParaRPr>
          </a:p>
          <a:p>
            <a:pPr>
              <a:buFontTx/>
              <a:buBlip>
                <a:blip r:embed="rId2"/>
              </a:buBlip>
            </a:pPr>
            <a:endParaRPr lang="en-US" altLang="en-US" dirty="0" smtClean="0">
              <a:latin typeface="Arial" panose="020B0604020202020204" pitchFamily="34" charset="0"/>
              <a:cs typeface="Times New Roman" panose="02020603050405020304" pitchFamily="18" charset="0"/>
            </a:endParaRPr>
          </a:p>
        </p:txBody>
      </p:sp>
      <p:graphicFrame>
        <p:nvGraphicFramePr>
          <p:cNvPr id="5" name="Group 441"/>
          <p:cNvGraphicFramePr>
            <a:graphicFrameLocks noGrp="1"/>
          </p:cNvGraphicFramePr>
          <p:nvPr>
            <p:extLst>
              <p:ext uri="{D42A27DB-BD31-4B8C-83A1-F6EECF244321}">
                <p14:modId xmlns:p14="http://schemas.microsoft.com/office/powerpoint/2010/main" val="1317148042"/>
              </p:ext>
            </p:extLst>
          </p:nvPr>
        </p:nvGraphicFramePr>
        <p:xfrm>
          <a:off x="1435100" y="2057399"/>
          <a:ext cx="8229600" cy="4028907"/>
        </p:xfrm>
        <a:graphic>
          <a:graphicData uri="http://schemas.openxmlformats.org/drawingml/2006/table">
            <a:tbl>
              <a:tblPr/>
              <a:tblGrid>
                <a:gridCol w="1976575"/>
                <a:gridCol w="6253025"/>
              </a:tblGrid>
              <a:tr h="3035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1" u="none" strike="noStrike" kern="1200" cap="none" normalizeH="0" baseline="0" dirty="0" smtClean="0">
                          <a:ln>
                            <a:noFill/>
                          </a:ln>
                          <a:solidFill>
                            <a:schemeClr val="tx1"/>
                          </a:solidFill>
                          <a:effectLst/>
                          <a:latin typeface="Arial" charset="0"/>
                          <a:ea typeface="+mn-ea"/>
                          <a:cs typeface="+mn-cs"/>
                        </a:rPr>
                        <a:t>Operator</a:t>
                      </a:r>
                    </a:p>
                  </a:txBody>
                  <a:tcPr marT="45688" marB="45688"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1" u="none" strike="noStrike" cap="none" normalizeH="0" baseline="0" dirty="0" smtClean="0">
                          <a:ln>
                            <a:noFill/>
                          </a:ln>
                          <a:solidFill>
                            <a:schemeClr val="tx1"/>
                          </a:solidFill>
                          <a:effectLst/>
                          <a:latin typeface="Arial" charset="0"/>
                        </a:rPr>
                        <a:t>Description</a:t>
                      </a:r>
                    </a:p>
                  </a:txBody>
                  <a:tcPr marT="45688" marB="45688"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6476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0" i="1" u="none" strike="noStrike" kern="1200" cap="none" normalizeH="0" baseline="0" dirty="0" smtClean="0">
                          <a:ln>
                            <a:noFill/>
                          </a:ln>
                          <a:solidFill>
                            <a:schemeClr val="tx1"/>
                          </a:solidFill>
                          <a:effectLst/>
                          <a:latin typeface="Arial" charset="0"/>
                          <a:ea typeface="+mn-ea"/>
                          <a:cs typeface="+mn-cs"/>
                        </a:rPr>
                        <a:t>&gt;ALL</a:t>
                      </a:r>
                      <a:endParaRPr kumimoji="0" lang="en-US" sz="1400" b="0" i="1" u="none" strike="noStrike" kern="1200" cap="none" normalizeH="0" baseline="0" dirty="0" smtClean="0">
                        <a:ln>
                          <a:noFill/>
                        </a:ln>
                        <a:solidFill>
                          <a:schemeClr val="tx1"/>
                        </a:solidFill>
                        <a:effectLst/>
                        <a:latin typeface="Arial" charset="0"/>
                        <a:ea typeface="+mn-ea"/>
                        <a:cs typeface="+mn-cs"/>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0" i="1" u="none" strike="noStrike" kern="1200" cap="none" normalizeH="0" baseline="0" dirty="0" err="1" smtClean="0">
                          <a:ln>
                            <a:noFill/>
                          </a:ln>
                          <a:solidFill>
                            <a:schemeClr val="tx1"/>
                          </a:solidFill>
                          <a:effectLst/>
                          <a:latin typeface="Arial" charset="0"/>
                          <a:ea typeface="+mn-ea"/>
                          <a:cs typeface="+mn-cs"/>
                        </a:rPr>
                        <a:t>Means</a:t>
                      </a:r>
                      <a:r>
                        <a:rPr kumimoji="0" lang="fr-FR" sz="1400" b="0" i="1" u="none" strike="noStrike" kern="1200" cap="none" normalizeH="0" baseline="0" dirty="0" smtClean="0">
                          <a:ln>
                            <a:noFill/>
                          </a:ln>
                          <a:solidFill>
                            <a:schemeClr val="tx1"/>
                          </a:solidFill>
                          <a:effectLst/>
                          <a:latin typeface="Arial" charset="0"/>
                          <a:ea typeface="+mn-ea"/>
                          <a:cs typeface="+mn-cs"/>
                        </a:rPr>
                        <a:t> </a:t>
                      </a:r>
                      <a:r>
                        <a:rPr kumimoji="0" lang="fr-FR" sz="1400" b="0" i="1" u="none" strike="noStrike" kern="1200" cap="none" normalizeH="0" baseline="0" dirty="0" err="1" smtClean="0">
                          <a:ln>
                            <a:noFill/>
                          </a:ln>
                          <a:solidFill>
                            <a:schemeClr val="tx1"/>
                          </a:solidFill>
                          <a:effectLst/>
                          <a:latin typeface="Arial" charset="0"/>
                          <a:ea typeface="+mn-ea"/>
                          <a:cs typeface="+mn-cs"/>
                        </a:rPr>
                        <a:t>greater</a:t>
                      </a:r>
                      <a:r>
                        <a:rPr kumimoji="0" lang="fr-FR" sz="1400" b="0" i="1" u="none" strike="noStrike" kern="1200" cap="none" normalizeH="0" baseline="0" dirty="0" smtClean="0">
                          <a:ln>
                            <a:noFill/>
                          </a:ln>
                          <a:solidFill>
                            <a:schemeClr val="tx1"/>
                          </a:solidFill>
                          <a:effectLst/>
                          <a:latin typeface="Arial" charset="0"/>
                          <a:ea typeface="+mn-ea"/>
                          <a:cs typeface="+mn-cs"/>
                        </a:rPr>
                        <a:t> </a:t>
                      </a:r>
                      <a:r>
                        <a:rPr kumimoji="0" lang="fr-FR" sz="1400" b="0" i="1" u="none" strike="noStrike" kern="1200" cap="none" normalizeH="0" baseline="0" dirty="0" err="1" smtClean="0">
                          <a:ln>
                            <a:noFill/>
                          </a:ln>
                          <a:solidFill>
                            <a:schemeClr val="tx1"/>
                          </a:solidFill>
                          <a:effectLst/>
                          <a:latin typeface="Arial" charset="0"/>
                          <a:ea typeface="+mn-ea"/>
                          <a:cs typeface="+mn-cs"/>
                        </a:rPr>
                        <a:t>than</a:t>
                      </a:r>
                      <a:r>
                        <a:rPr kumimoji="0" lang="fr-FR" sz="1400" b="0" i="1" u="none" strike="noStrike" kern="1200" cap="none" normalizeH="0" baseline="0" dirty="0" smtClean="0">
                          <a:ln>
                            <a:noFill/>
                          </a:ln>
                          <a:solidFill>
                            <a:schemeClr val="tx1"/>
                          </a:solidFill>
                          <a:effectLst/>
                          <a:latin typeface="Arial" charset="0"/>
                          <a:ea typeface="+mn-ea"/>
                          <a:cs typeface="+mn-cs"/>
                        </a:rPr>
                        <a:t> the maximum value in the </a:t>
                      </a:r>
                      <a:r>
                        <a:rPr kumimoji="0" lang="fr-FR" sz="1400" b="0" i="1" u="none" strike="noStrike" kern="1200" cap="none" normalizeH="0" baseline="0" dirty="0" err="1" smtClean="0">
                          <a:ln>
                            <a:noFill/>
                          </a:ln>
                          <a:solidFill>
                            <a:schemeClr val="tx1"/>
                          </a:solidFill>
                          <a:effectLst/>
                          <a:latin typeface="Arial" charset="0"/>
                          <a:ea typeface="+mn-ea"/>
                          <a:cs typeface="+mn-cs"/>
                        </a:rPr>
                        <a:t>list</a:t>
                      </a:r>
                      <a:r>
                        <a:rPr kumimoji="0" lang="fr-FR" sz="1400" b="0" i="1" u="none" strike="noStrike" kern="1200" cap="none" normalizeH="0" baseline="0" dirty="0" smtClean="0">
                          <a:ln>
                            <a:noFill/>
                          </a:ln>
                          <a:solidFill>
                            <a:schemeClr val="tx1"/>
                          </a:solidFill>
                          <a:effectLst/>
                          <a:latin typeface="Arial" charset="0"/>
                          <a:ea typeface="+mn-ea"/>
                          <a:cs typeface="+mn-cs"/>
                        </a:rPr>
                        <a:t>.</a:t>
                      </a:r>
                      <a:endParaRPr kumimoji="0" lang="en-US" sz="1400" b="0" i="1" u="none" strike="noStrike" kern="1200" cap="none" normalizeH="0" baseline="0" dirty="0" smtClean="0">
                        <a:ln>
                          <a:noFill/>
                        </a:ln>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0" i="1" u="none" strike="noStrike" kern="1200" cap="none" normalizeH="0" baseline="0" dirty="0" smtClean="0">
                          <a:ln>
                            <a:noFill/>
                          </a:ln>
                          <a:solidFill>
                            <a:schemeClr val="tx1"/>
                          </a:solidFill>
                          <a:effectLst/>
                          <a:latin typeface="Arial" charset="0"/>
                          <a:ea typeface="+mn-ea"/>
                          <a:cs typeface="+mn-cs"/>
                        </a:rPr>
                        <a:t>The expression | </a:t>
                      </a:r>
                      <a:r>
                        <a:rPr kumimoji="0" lang="fr-FR" sz="1400" b="0" i="1" u="none" strike="noStrike" kern="1200" cap="none" normalizeH="0" baseline="0" dirty="0" err="1" smtClean="0">
                          <a:ln>
                            <a:noFill/>
                          </a:ln>
                          <a:solidFill>
                            <a:schemeClr val="tx1"/>
                          </a:solidFill>
                          <a:effectLst/>
                          <a:latin typeface="Arial" charset="0"/>
                          <a:ea typeface="+mn-ea"/>
                          <a:cs typeface="+mn-cs"/>
                        </a:rPr>
                        <a:t>column_name</a:t>
                      </a:r>
                      <a:r>
                        <a:rPr kumimoji="0" lang="fr-FR" sz="1400" b="0" i="1" u="none" strike="noStrike" kern="1200" cap="none" normalizeH="0" baseline="0" dirty="0" smtClean="0">
                          <a:ln>
                            <a:noFill/>
                          </a:ln>
                          <a:solidFill>
                            <a:schemeClr val="tx1"/>
                          </a:solidFill>
                          <a:effectLst/>
                          <a:latin typeface="Arial" charset="0"/>
                          <a:ea typeface="+mn-ea"/>
                          <a:cs typeface="+mn-cs"/>
                        </a:rPr>
                        <a:t> &gt;ALL (10, 20, 30) </a:t>
                      </a:r>
                      <a:r>
                        <a:rPr kumimoji="0" lang="fr-FR" sz="1400" b="0" i="1" u="none" strike="noStrike" kern="1200" cap="none" normalizeH="0" baseline="0" dirty="0" err="1" smtClean="0">
                          <a:ln>
                            <a:noFill/>
                          </a:ln>
                          <a:solidFill>
                            <a:schemeClr val="tx1"/>
                          </a:solidFill>
                          <a:effectLst/>
                          <a:latin typeface="Arial" charset="0"/>
                          <a:ea typeface="+mn-ea"/>
                          <a:cs typeface="+mn-cs"/>
                        </a:rPr>
                        <a:t>means</a:t>
                      </a:r>
                      <a:r>
                        <a:rPr kumimoji="0" lang="fr-FR" sz="1400" b="0" i="1" u="none" strike="noStrike" kern="1200" cap="none" normalizeH="0" baseline="0" dirty="0" smtClean="0">
                          <a:ln>
                            <a:noFill/>
                          </a:ln>
                          <a:solidFill>
                            <a:schemeClr val="tx1"/>
                          </a:solidFill>
                          <a:effectLst/>
                          <a:latin typeface="Arial" charset="0"/>
                          <a:ea typeface="+mn-ea"/>
                          <a:cs typeface="+mn-cs"/>
                        </a:rPr>
                        <a:t> ‘</a:t>
                      </a:r>
                      <a:r>
                        <a:rPr kumimoji="0" lang="fr-FR" sz="1400" b="0" i="1" u="none" strike="noStrike" kern="1200" cap="none" normalizeH="0" baseline="0" dirty="0" err="1" smtClean="0">
                          <a:ln>
                            <a:noFill/>
                          </a:ln>
                          <a:solidFill>
                            <a:schemeClr val="tx1"/>
                          </a:solidFill>
                          <a:effectLst/>
                          <a:latin typeface="Arial" charset="0"/>
                          <a:ea typeface="+mn-ea"/>
                          <a:cs typeface="+mn-cs"/>
                        </a:rPr>
                        <a:t>greater</a:t>
                      </a:r>
                      <a:r>
                        <a:rPr kumimoji="0" lang="fr-FR" sz="1400" b="0" i="1" u="none" strike="noStrike" kern="1200" cap="none" normalizeH="0" baseline="0" dirty="0" smtClean="0">
                          <a:ln>
                            <a:noFill/>
                          </a:ln>
                          <a:solidFill>
                            <a:schemeClr val="tx1"/>
                          </a:solidFill>
                          <a:effectLst/>
                          <a:latin typeface="Arial" charset="0"/>
                          <a:ea typeface="+mn-ea"/>
                          <a:cs typeface="+mn-cs"/>
                        </a:rPr>
                        <a:t> </a:t>
                      </a:r>
                      <a:r>
                        <a:rPr kumimoji="0" lang="fr-FR" sz="1400" b="0" i="1" u="none" strike="noStrike" kern="1200" cap="none" normalizeH="0" baseline="0" dirty="0" err="1" smtClean="0">
                          <a:ln>
                            <a:noFill/>
                          </a:ln>
                          <a:solidFill>
                            <a:schemeClr val="tx1"/>
                          </a:solidFill>
                          <a:effectLst/>
                          <a:latin typeface="Arial" charset="0"/>
                          <a:ea typeface="+mn-ea"/>
                          <a:cs typeface="+mn-cs"/>
                        </a:rPr>
                        <a:t>than</a:t>
                      </a:r>
                      <a:r>
                        <a:rPr kumimoji="0" lang="fr-FR" sz="1400" b="0" i="1" u="none" strike="noStrike" kern="1200" cap="none" normalizeH="0" baseline="0" dirty="0" smtClean="0">
                          <a:ln>
                            <a:noFill/>
                          </a:ln>
                          <a:solidFill>
                            <a:schemeClr val="tx1"/>
                          </a:solidFill>
                          <a:effectLst/>
                          <a:latin typeface="Arial" charset="0"/>
                          <a:ea typeface="+mn-ea"/>
                          <a:cs typeface="+mn-cs"/>
                        </a:rPr>
                        <a:t> 30’</a:t>
                      </a:r>
                      <a:endParaRPr kumimoji="0" lang="en-US" sz="1400" b="0" i="1" u="none" strike="noStrike" kern="1200" cap="none" normalizeH="0" baseline="0" dirty="0" smtClean="0">
                        <a:ln>
                          <a:noFill/>
                        </a:ln>
                        <a:solidFill>
                          <a:schemeClr val="tx1"/>
                        </a:solidFill>
                        <a:effectLst/>
                        <a:latin typeface="Arial" charset="0"/>
                        <a:ea typeface="+mn-ea"/>
                        <a:cs typeface="+mn-cs"/>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6476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0" i="1" u="none" strike="noStrike" kern="1200" cap="none" normalizeH="0" baseline="0" dirty="0" smtClean="0">
                          <a:ln>
                            <a:noFill/>
                          </a:ln>
                          <a:solidFill>
                            <a:schemeClr val="tx1"/>
                          </a:solidFill>
                          <a:effectLst/>
                          <a:latin typeface="Arial" charset="0"/>
                          <a:ea typeface="+mn-ea"/>
                          <a:cs typeface="+mn-cs"/>
                        </a:rPr>
                        <a:t>&gt;ANY</a:t>
                      </a:r>
                      <a:endParaRPr kumimoji="0" lang="en-US" sz="1400" b="0" i="1" u="none" strike="noStrike" kern="1200" cap="none" normalizeH="0" baseline="0" dirty="0" smtClean="0">
                        <a:ln>
                          <a:noFill/>
                        </a:ln>
                        <a:solidFill>
                          <a:schemeClr val="tx1"/>
                        </a:solidFill>
                        <a:effectLst/>
                        <a:latin typeface="Arial" charset="0"/>
                        <a:ea typeface="+mn-ea"/>
                        <a:cs typeface="+mn-cs"/>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0" i="1" u="none" strike="noStrike" kern="1200" cap="none" normalizeH="0" baseline="0" dirty="0" err="1" smtClean="0">
                          <a:ln>
                            <a:noFill/>
                          </a:ln>
                          <a:solidFill>
                            <a:schemeClr val="tx1"/>
                          </a:solidFill>
                          <a:effectLst/>
                          <a:latin typeface="Arial" charset="0"/>
                          <a:ea typeface="+mn-ea"/>
                          <a:cs typeface="+mn-cs"/>
                        </a:rPr>
                        <a:t>Means greater than the minimum value in the list.</a:t>
                      </a:r>
                      <a:endParaRPr kumimoji="0" lang="en-US" sz="1400" b="0" i="1" u="none" strike="noStrike" kern="1200" cap="none" normalizeH="0" baseline="0" dirty="0" err="1" smtClean="0">
                        <a:ln>
                          <a:noFill/>
                        </a:ln>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0" i="1" u="none" strike="noStrike" kern="1200" cap="none" normalizeH="0" baseline="0" dirty="0" err="1" smtClean="0">
                          <a:ln>
                            <a:noFill/>
                          </a:ln>
                          <a:solidFill>
                            <a:schemeClr val="tx1"/>
                          </a:solidFill>
                          <a:effectLst/>
                          <a:latin typeface="Arial" charset="0"/>
                          <a:ea typeface="+mn-ea"/>
                          <a:cs typeface="+mn-cs"/>
                        </a:rPr>
                        <a:t>The expression | column_name &gt;ANY (10, 20, 30) means ‘greater than 10’</a:t>
                      </a:r>
                      <a:endParaRPr kumimoji="0" lang="en-US" sz="1400" b="0" i="1" u="none" strike="noStrike" kern="1200" cap="none" normalizeH="0" baseline="0" dirty="0" err="1" smtClean="0">
                        <a:ln>
                          <a:noFill/>
                        </a:ln>
                        <a:solidFill>
                          <a:schemeClr val="tx1"/>
                        </a:solidFill>
                        <a:effectLst/>
                        <a:latin typeface="Arial" charset="0"/>
                        <a:ea typeface="+mn-ea"/>
                        <a:cs typeface="+mn-cs"/>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8500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0" i="1" u="none" strike="noStrike" kern="1200" cap="none" normalizeH="0" baseline="0" dirty="0" smtClean="0">
                          <a:ln>
                            <a:noFill/>
                          </a:ln>
                          <a:solidFill>
                            <a:schemeClr val="tx1"/>
                          </a:solidFill>
                          <a:effectLst/>
                          <a:latin typeface="Arial" charset="0"/>
                          <a:ea typeface="+mn-ea"/>
                          <a:cs typeface="+mn-cs"/>
                        </a:rPr>
                        <a:t>=ANY</a:t>
                      </a:r>
                      <a:endParaRPr kumimoji="0" lang="en-US" sz="1400" b="0" i="1" u="none" strike="noStrike" kern="1200" cap="none" normalizeH="0" baseline="0" dirty="0" smtClean="0">
                        <a:ln>
                          <a:noFill/>
                        </a:ln>
                        <a:solidFill>
                          <a:schemeClr val="tx1"/>
                        </a:solidFill>
                        <a:effectLst/>
                        <a:latin typeface="Arial" charset="0"/>
                        <a:ea typeface="+mn-ea"/>
                        <a:cs typeface="+mn-cs"/>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0" i="1" u="none" strike="noStrike" kern="1200" cap="none" normalizeH="0" baseline="0" dirty="0" err="1" smtClean="0">
                          <a:ln>
                            <a:noFill/>
                          </a:ln>
                          <a:solidFill>
                            <a:schemeClr val="tx1"/>
                          </a:solidFill>
                          <a:effectLst/>
                          <a:latin typeface="Arial" charset="0"/>
                          <a:ea typeface="+mn-ea"/>
                          <a:cs typeface="+mn-cs"/>
                        </a:rPr>
                        <a:t>Means</a:t>
                      </a:r>
                      <a:r>
                        <a:rPr kumimoji="0" lang="fr-FR" sz="1400" b="0" i="1" u="none" strike="noStrike" kern="1200" cap="none" normalizeH="0" baseline="0" dirty="0" smtClean="0">
                          <a:ln>
                            <a:noFill/>
                          </a:ln>
                          <a:solidFill>
                            <a:schemeClr val="tx1"/>
                          </a:solidFill>
                          <a:effectLst/>
                          <a:latin typeface="Arial" charset="0"/>
                          <a:ea typeface="+mn-ea"/>
                          <a:cs typeface="+mn-cs"/>
                        </a:rPr>
                        <a:t> </a:t>
                      </a:r>
                      <a:r>
                        <a:rPr kumimoji="0" lang="fr-FR" sz="1400" b="0" i="1" u="none" strike="noStrike" kern="1200" cap="none" normalizeH="0" baseline="0" dirty="0" err="1" smtClean="0">
                          <a:ln>
                            <a:noFill/>
                          </a:ln>
                          <a:solidFill>
                            <a:schemeClr val="tx1"/>
                          </a:solidFill>
                          <a:effectLst/>
                          <a:latin typeface="Arial" charset="0"/>
                          <a:ea typeface="+mn-ea"/>
                          <a:cs typeface="+mn-cs"/>
                        </a:rPr>
                        <a:t>any</a:t>
                      </a:r>
                      <a:r>
                        <a:rPr kumimoji="0" lang="fr-FR" sz="1400" b="0" i="1" u="none" strike="noStrike" kern="1200" cap="none" normalizeH="0" baseline="0" dirty="0" smtClean="0">
                          <a:ln>
                            <a:noFill/>
                          </a:ln>
                          <a:solidFill>
                            <a:schemeClr val="tx1"/>
                          </a:solidFill>
                          <a:effectLst/>
                          <a:latin typeface="Arial" charset="0"/>
                          <a:ea typeface="+mn-ea"/>
                          <a:cs typeface="+mn-cs"/>
                        </a:rPr>
                        <a:t> of the values in the </a:t>
                      </a:r>
                      <a:r>
                        <a:rPr kumimoji="0" lang="fr-FR" sz="1400" b="0" i="1" u="none" strike="noStrike" kern="1200" cap="none" normalizeH="0" baseline="0" dirty="0" err="1" smtClean="0">
                          <a:ln>
                            <a:noFill/>
                          </a:ln>
                          <a:solidFill>
                            <a:schemeClr val="tx1"/>
                          </a:solidFill>
                          <a:effectLst/>
                          <a:latin typeface="Arial" charset="0"/>
                          <a:ea typeface="+mn-ea"/>
                          <a:cs typeface="+mn-cs"/>
                        </a:rPr>
                        <a:t>list</a:t>
                      </a:r>
                      <a:r>
                        <a:rPr kumimoji="0" lang="fr-FR" sz="1400" b="0" i="1" u="none" strike="noStrike" kern="1200" cap="none" normalizeH="0" baseline="0" dirty="0" smtClean="0">
                          <a:ln>
                            <a:noFill/>
                          </a:ln>
                          <a:solidFill>
                            <a:schemeClr val="tx1"/>
                          </a:solidFill>
                          <a:effectLst/>
                          <a:latin typeface="Arial" charset="0"/>
                          <a:ea typeface="+mn-ea"/>
                          <a:cs typeface="+mn-cs"/>
                        </a:rPr>
                        <a:t>. It </a:t>
                      </a:r>
                      <a:r>
                        <a:rPr kumimoji="0" lang="fr-FR" sz="1400" b="0" i="1" u="none" strike="noStrike" kern="1200" cap="none" normalizeH="0" baseline="0" dirty="0" err="1" smtClean="0">
                          <a:ln>
                            <a:noFill/>
                          </a:ln>
                          <a:solidFill>
                            <a:schemeClr val="tx1"/>
                          </a:solidFill>
                          <a:effectLst/>
                          <a:latin typeface="Arial" charset="0"/>
                          <a:ea typeface="+mn-ea"/>
                          <a:cs typeface="+mn-cs"/>
                        </a:rPr>
                        <a:t>acts</a:t>
                      </a:r>
                      <a:r>
                        <a:rPr kumimoji="0" lang="fr-FR" sz="1400" b="0" i="1" u="none" strike="noStrike" kern="1200" cap="none" normalizeH="0" baseline="0" dirty="0" smtClean="0">
                          <a:ln>
                            <a:noFill/>
                          </a:ln>
                          <a:solidFill>
                            <a:schemeClr val="tx1"/>
                          </a:solidFill>
                          <a:effectLst/>
                          <a:latin typeface="Arial" charset="0"/>
                          <a:ea typeface="+mn-ea"/>
                          <a:cs typeface="+mn-cs"/>
                        </a:rPr>
                        <a:t> in the </a:t>
                      </a:r>
                      <a:r>
                        <a:rPr kumimoji="0" lang="fr-FR" sz="1400" b="0" i="1" u="none" strike="noStrike" kern="1200" cap="none" normalizeH="0" baseline="0" dirty="0" err="1" smtClean="0">
                          <a:ln>
                            <a:noFill/>
                          </a:ln>
                          <a:solidFill>
                            <a:schemeClr val="tx1"/>
                          </a:solidFill>
                          <a:effectLst/>
                          <a:latin typeface="Arial" charset="0"/>
                          <a:ea typeface="+mn-ea"/>
                          <a:cs typeface="+mn-cs"/>
                        </a:rPr>
                        <a:t>same</a:t>
                      </a:r>
                      <a:r>
                        <a:rPr kumimoji="0" lang="fr-FR" sz="1400" b="0" i="1" u="none" strike="noStrike" kern="1200" cap="none" normalizeH="0" baseline="0" dirty="0" smtClean="0">
                          <a:ln>
                            <a:noFill/>
                          </a:ln>
                          <a:solidFill>
                            <a:schemeClr val="tx1"/>
                          </a:solidFill>
                          <a:effectLst/>
                          <a:latin typeface="Arial" charset="0"/>
                          <a:ea typeface="+mn-ea"/>
                          <a:cs typeface="+mn-cs"/>
                        </a:rPr>
                        <a:t> </a:t>
                      </a:r>
                      <a:r>
                        <a:rPr kumimoji="0" lang="fr-FR" sz="1400" b="0" i="1" u="none" strike="noStrike" kern="1200" cap="none" normalizeH="0" baseline="0" dirty="0" err="1" smtClean="0">
                          <a:ln>
                            <a:noFill/>
                          </a:ln>
                          <a:solidFill>
                            <a:schemeClr val="tx1"/>
                          </a:solidFill>
                          <a:effectLst/>
                          <a:latin typeface="Arial" charset="0"/>
                          <a:ea typeface="+mn-ea"/>
                          <a:cs typeface="+mn-cs"/>
                        </a:rPr>
                        <a:t>way</a:t>
                      </a:r>
                      <a:r>
                        <a:rPr kumimoji="0" lang="fr-FR" sz="1400" b="0" i="1" u="none" strike="noStrike" kern="1200" cap="none" normalizeH="0" baseline="0" dirty="0" smtClean="0">
                          <a:ln>
                            <a:noFill/>
                          </a:ln>
                          <a:solidFill>
                            <a:schemeClr val="tx1"/>
                          </a:solidFill>
                          <a:effectLst/>
                          <a:latin typeface="Arial" charset="0"/>
                          <a:ea typeface="+mn-ea"/>
                          <a:cs typeface="+mn-cs"/>
                        </a:rPr>
                        <a:t> as the IN clause.</a:t>
                      </a:r>
                      <a:endParaRPr kumimoji="0" lang="en-US" sz="1400" b="0" i="1" u="none" strike="noStrike" kern="1200" cap="none" normalizeH="0" baseline="0" dirty="0" smtClean="0">
                        <a:ln>
                          <a:noFill/>
                        </a:ln>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0" i="1" u="none" strike="noStrike" kern="1200" cap="none" normalizeH="0" baseline="0" dirty="0" smtClean="0">
                          <a:ln>
                            <a:noFill/>
                          </a:ln>
                          <a:solidFill>
                            <a:schemeClr val="tx1"/>
                          </a:solidFill>
                          <a:effectLst/>
                          <a:latin typeface="Arial" charset="0"/>
                          <a:ea typeface="+mn-ea"/>
                          <a:cs typeface="+mn-cs"/>
                        </a:rPr>
                        <a:t>The expression | </a:t>
                      </a:r>
                      <a:r>
                        <a:rPr kumimoji="0" lang="fr-FR" sz="1400" b="0" i="1" u="none" strike="noStrike" kern="1200" cap="none" normalizeH="0" baseline="0" dirty="0" err="1" smtClean="0">
                          <a:ln>
                            <a:noFill/>
                          </a:ln>
                          <a:solidFill>
                            <a:schemeClr val="tx1"/>
                          </a:solidFill>
                          <a:effectLst/>
                          <a:latin typeface="Arial" charset="0"/>
                          <a:ea typeface="+mn-ea"/>
                          <a:cs typeface="+mn-cs"/>
                        </a:rPr>
                        <a:t>column_name</a:t>
                      </a:r>
                      <a:r>
                        <a:rPr kumimoji="0" lang="fr-FR" sz="1400" b="0" i="1" u="none" strike="noStrike" kern="1200" cap="none" normalizeH="0" baseline="0" dirty="0" smtClean="0">
                          <a:ln>
                            <a:noFill/>
                          </a:ln>
                          <a:solidFill>
                            <a:schemeClr val="tx1"/>
                          </a:solidFill>
                          <a:effectLst/>
                          <a:latin typeface="Arial" charset="0"/>
                          <a:ea typeface="+mn-ea"/>
                          <a:cs typeface="+mn-cs"/>
                        </a:rPr>
                        <a:t> =ANY (10, 20, 30) </a:t>
                      </a:r>
                      <a:r>
                        <a:rPr kumimoji="0" lang="fr-FR" sz="1400" b="0" i="1" u="none" strike="noStrike" kern="1200" cap="none" normalizeH="0" baseline="0" dirty="0" err="1" smtClean="0">
                          <a:ln>
                            <a:noFill/>
                          </a:ln>
                          <a:solidFill>
                            <a:schemeClr val="tx1"/>
                          </a:solidFill>
                          <a:effectLst/>
                          <a:latin typeface="Arial" charset="0"/>
                          <a:ea typeface="+mn-ea"/>
                          <a:cs typeface="+mn-cs"/>
                        </a:rPr>
                        <a:t>means</a:t>
                      </a:r>
                      <a:r>
                        <a:rPr kumimoji="0" lang="fr-FR" sz="1400" b="0" i="1" u="none" strike="noStrike" kern="1200" cap="none" normalizeH="0" baseline="0" dirty="0" smtClean="0">
                          <a:ln>
                            <a:noFill/>
                          </a:ln>
                          <a:solidFill>
                            <a:schemeClr val="tx1"/>
                          </a:solidFill>
                          <a:effectLst/>
                          <a:latin typeface="Arial" charset="0"/>
                          <a:ea typeface="+mn-ea"/>
                          <a:cs typeface="+mn-cs"/>
                        </a:rPr>
                        <a:t> ‘</a:t>
                      </a:r>
                      <a:r>
                        <a:rPr kumimoji="0" lang="fr-FR" sz="1400" b="0" i="1" u="none" strike="noStrike" kern="1200" cap="none" normalizeH="0" baseline="0" dirty="0" err="1" smtClean="0">
                          <a:ln>
                            <a:noFill/>
                          </a:ln>
                          <a:solidFill>
                            <a:schemeClr val="tx1"/>
                          </a:solidFill>
                          <a:effectLst/>
                          <a:latin typeface="Arial" charset="0"/>
                          <a:ea typeface="+mn-ea"/>
                          <a:cs typeface="+mn-cs"/>
                        </a:rPr>
                        <a:t>equal</a:t>
                      </a:r>
                      <a:r>
                        <a:rPr kumimoji="0" lang="fr-FR" sz="1400" b="0" i="1" u="none" strike="noStrike" kern="1200" cap="none" normalizeH="0" baseline="0" dirty="0" smtClean="0">
                          <a:ln>
                            <a:noFill/>
                          </a:ln>
                          <a:solidFill>
                            <a:schemeClr val="tx1"/>
                          </a:solidFill>
                          <a:effectLst/>
                          <a:latin typeface="Arial" charset="0"/>
                          <a:ea typeface="+mn-ea"/>
                          <a:cs typeface="+mn-cs"/>
                        </a:rPr>
                        <a:t> to </a:t>
                      </a:r>
                      <a:r>
                        <a:rPr kumimoji="0" lang="fr-FR" sz="1400" b="0" i="1" u="none" strike="noStrike" kern="1200" cap="none" normalizeH="0" baseline="0" dirty="0" err="1" smtClean="0">
                          <a:ln>
                            <a:noFill/>
                          </a:ln>
                          <a:solidFill>
                            <a:schemeClr val="tx1"/>
                          </a:solidFill>
                          <a:effectLst/>
                          <a:latin typeface="Arial" charset="0"/>
                          <a:ea typeface="+mn-ea"/>
                          <a:cs typeface="+mn-cs"/>
                        </a:rPr>
                        <a:t>either</a:t>
                      </a:r>
                      <a:r>
                        <a:rPr kumimoji="0" lang="fr-FR" sz="1400" b="0" i="1" u="none" strike="noStrike" kern="1200" cap="none" normalizeH="0" baseline="0" dirty="0" smtClean="0">
                          <a:ln>
                            <a:noFill/>
                          </a:ln>
                          <a:solidFill>
                            <a:schemeClr val="tx1"/>
                          </a:solidFill>
                          <a:effectLst/>
                          <a:latin typeface="Arial" charset="0"/>
                          <a:ea typeface="+mn-ea"/>
                          <a:cs typeface="+mn-cs"/>
                        </a:rPr>
                        <a:t> 10 or 20 or 30’</a:t>
                      </a:r>
                      <a:endParaRPr kumimoji="0" lang="en-US" sz="1400" b="0" i="1" u="none" strike="noStrike" kern="1200" cap="none" normalizeH="0" baseline="0" dirty="0" smtClean="0">
                        <a:ln>
                          <a:noFill/>
                        </a:ln>
                        <a:solidFill>
                          <a:schemeClr val="tx1"/>
                        </a:solidFill>
                        <a:effectLst/>
                        <a:latin typeface="Arial" charset="0"/>
                        <a:ea typeface="+mn-ea"/>
                        <a:cs typeface="+mn-cs"/>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6477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0" i="1" u="none" strike="noStrike" kern="1200" cap="none" normalizeH="0" baseline="0" dirty="0" smtClean="0">
                          <a:ln>
                            <a:noFill/>
                          </a:ln>
                          <a:solidFill>
                            <a:schemeClr val="tx1"/>
                          </a:solidFill>
                          <a:effectLst/>
                          <a:latin typeface="Arial" charset="0"/>
                          <a:ea typeface="+mn-ea"/>
                          <a:cs typeface="+mn-cs"/>
                        </a:rPr>
                        <a:t>&lt;&gt;ANY</a:t>
                      </a:r>
                      <a:endParaRPr kumimoji="0" lang="en-US" sz="1400" b="0" i="1" u="none" strike="noStrike" kern="1200" cap="none" normalizeH="0" baseline="0" dirty="0" smtClean="0">
                        <a:ln>
                          <a:noFill/>
                        </a:ln>
                        <a:solidFill>
                          <a:schemeClr val="tx1"/>
                        </a:solidFill>
                        <a:effectLst/>
                        <a:latin typeface="Arial" charset="0"/>
                        <a:ea typeface="+mn-ea"/>
                        <a:cs typeface="+mn-cs"/>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0" i="1" u="none" strike="noStrike" kern="1200" cap="none" normalizeH="0" baseline="0" dirty="0" err="1" smtClean="0">
                          <a:ln>
                            <a:noFill/>
                          </a:ln>
                          <a:solidFill>
                            <a:schemeClr val="tx1"/>
                          </a:solidFill>
                          <a:effectLst/>
                          <a:latin typeface="Arial" charset="0"/>
                          <a:ea typeface="+mn-ea"/>
                          <a:cs typeface="+mn-cs"/>
                        </a:rPr>
                        <a:t>Means not equal to any value in the list. </a:t>
                      </a:r>
                      <a:endParaRPr kumimoji="0" lang="en-US" sz="1400" b="0" i="1" u="none" strike="noStrike" kern="1200" cap="none" normalizeH="0" baseline="0" dirty="0" err="1" smtClean="0">
                        <a:ln>
                          <a:noFill/>
                        </a:ln>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0" i="1" u="none" strike="noStrike" kern="1200" cap="none" normalizeH="0" baseline="0" dirty="0" err="1" smtClean="0">
                          <a:ln>
                            <a:noFill/>
                          </a:ln>
                          <a:solidFill>
                            <a:schemeClr val="tx1"/>
                          </a:solidFill>
                          <a:effectLst/>
                          <a:latin typeface="Arial" charset="0"/>
                          <a:ea typeface="+mn-ea"/>
                          <a:cs typeface="+mn-cs"/>
                        </a:rPr>
                        <a:t>The expression | column_name &lt;&gt;ANY (10, 20, 30) means ‘not equal to 10 or 20 or 30’</a:t>
                      </a:r>
                      <a:endParaRPr kumimoji="0" lang="en-US" sz="1400" b="0" i="1" u="none" strike="noStrike" kern="1200" cap="none" normalizeH="0" baseline="0" dirty="0" err="1" smtClean="0">
                        <a:ln>
                          <a:noFill/>
                        </a:ln>
                        <a:solidFill>
                          <a:schemeClr val="tx1"/>
                        </a:solidFill>
                        <a:effectLst/>
                        <a:latin typeface="Arial" charset="0"/>
                        <a:ea typeface="+mn-ea"/>
                        <a:cs typeface="+mn-cs"/>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8501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0" i="1" u="none" strike="noStrike" kern="1200" cap="none" normalizeH="0" baseline="0" dirty="0" smtClean="0">
                          <a:ln>
                            <a:noFill/>
                          </a:ln>
                          <a:solidFill>
                            <a:schemeClr val="tx1"/>
                          </a:solidFill>
                          <a:effectLst/>
                          <a:latin typeface="Arial" charset="0"/>
                          <a:ea typeface="+mn-ea"/>
                          <a:cs typeface="+mn-cs"/>
                        </a:rPr>
                        <a:t>&lt;&gt;ALL</a:t>
                      </a:r>
                      <a:endParaRPr kumimoji="0" lang="en-US" sz="1400" b="0" i="1" u="none" strike="noStrike" kern="1200" cap="none" normalizeH="0" baseline="0" dirty="0" smtClean="0">
                        <a:ln>
                          <a:noFill/>
                        </a:ln>
                        <a:solidFill>
                          <a:schemeClr val="tx1"/>
                        </a:solidFill>
                        <a:effectLst/>
                        <a:latin typeface="Arial" charset="0"/>
                        <a:ea typeface="+mn-ea"/>
                        <a:cs typeface="+mn-cs"/>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0" i="1" u="none" strike="noStrike" kern="1200" cap="none" normalizeH="0" baseline="0" dirty="0" err="1" smtClean="0">
                          <a:ln>
                            <a:noFill/>
                          </a:ln>
                          <a:solidFill>
                            <a:schemeClr val="tx1"/>
                          </a:solidFill>
                          <a:effectLst/>
                          <a:latin typeface="Arial" charset="0"/>
                          <a:ea typeface="+mn-ea"/>
                          <a:cs typeface="+mn-cs"/>
                        </a:rPr>
                        <a:t>Means</a:t>
                      </a:r>
                      <a:r>
                        <a:rPr kumimoji="0" lang="fr-FR" sz="1400" b="0" i="1" u="none" strike="noStrike" kern="1200" cap="none" normalizeH="0" baseline="0" dirty="0" smtClean="0">
                          <a:ln>
                            <a:noFill/>
                          </a:ln>
                          <a:solidFill>
                            <a:schemeClr val="tx1"/>
                          </a:solidFill>
                          <a:effectLst/>
                          <a:latin typeface="Arial" charset="0"/>
                          <a:ea typeface="+mn-ea"/>
                          <a:cs typeface="+mn-cs"/>
                        </a:rPr>
                        <a:t> not </a:t>
                      </a:r>
                      <a:r>
                        <a:rPr kumimoji="0" lang="fr-FR" sz="1400" b="0" i="1" u="none" strike="noStrike" kern="1200" cap="none" normalizeH="0" baseline="0" dirty="0" err="1" smtClean="0">
                          <a:ln>
                            <a:noFill/>
                          </a:ln>
                          <a:solidFill>
                            <a:schemeClr val="tx1"/>
                          </a:solidFill>
                          <a:effectLst/>
                          <a:latin typeface="Arial" charset="0"/>
                          <a:ea typeface="+mn-ea"/>
                          <a:cs typeface="+mn-cs"/>
                        </a:rPr>
                        <a:t>equal</a:t>
                      </a:r>
                      <a:r>
                        <a:rPr kumimoji="0" lang="fr-FR" sz="1400" b="0" i="1" u="none" strike="noStrike" kern="1200" cap="none" normalizeH="0" baseline="0" dirty="0" smtClean="0">
                          <a:ln>
                            <a:noFill/>
                          </a:ln>
                          <a:solidFill>
                            <a:schemeClr val="tx1"/>
                          </a:solidFill>
                          <a:effectLst/>
                          <a:latin typeface="Arial" charset="0"/>
                          <a:ea typeface="+mn-ea"/>
                          <a:cs typeface="+mn-cs"/>
                        </a:rPr>
                        <a:t> to all the values in the </a:t>
                      </a:r>
                      <a:r>
                        <a:rPr kumimoji="0" lang="fr-FR" sz="1400" b="0" i="1" u="none" strike="noStrike" kern="1200" cap="none" normalizeH="0" baseline="0" dirty="0" err="1" smtClean="0">
                          <a:ln>
                            <a:noFill/>
                          </a:ln>
                          <a:solidFill>
                            <a:schemeClr val="tx1"/>
                          </a:solidFill>
                          <a:effectLst/>
                          <a:latin typeface="Arial" charset="0"/>
                          <a:ea typeface="+mn-ea"/>
                          <a:cs typeface="+mn-cs"/>
                        </a:rPr>
                        <a:t>list</a:t>
                      </a:r>
                      <a:r>
                        <a:rPr kumimoji="0" lang="fr-FR" sz="1400" b="0" i="1" u="none" strike="noStrike" kern="1200" cap="none" normalizeH="0" baseline="0" dirty="0" smtClean="0">
                          <a:ln>
                            <a:noFill/>
                          </a:ln>
                          <a:solidFill>
                            <a:schemeClr val="tx1"/>
                          </a:solidFill>
                          <a:effectLst/>
                          <a:latin typeface="Arial" charset="0"/>
                          <a:ea typeface="+mn-ea"/>
                          <a:cs typeface="+mn-cs"/>
                        </a:rPr>
                        <a:t>. It </a:t>
                      </a:r>
                      <a:r>
                        <a:rPr kumimoji="0" lang="fr-FR" sz="1400" b="0" i="1" u="none" strike="noStrike" kern="1200" cap="none" normalizeH="0" baseline="0" dirty="0" err="1" smtClean="0">
                          <a:ln>
                            <a:noFill/>
                          </a:ln>
                          <a:solidFill>
                            <a:schemeClr val="tx1"/>
                          </a:solidFill>
                          <a:effectLst/>
                          <a:latin typeface="Arial" charset="0"/>
                          <a:ea typeface="+mn-ea"/>
                          <a:cs typeface="+mn-cs"/>
                        </a:rPr>
                        <a:t>acts</a:t>
                      </a:r>
                      <a:r>
                        <a:rPr kumimoji="0" lang="fr-FR" sz="1400" b="0" i="1" u="none" strike="noStrike" kern="1200" cap="none" normalizeH="0" baseline="0" dirty="0" smtClean="0">
                          <a:ln>
                            <a:noFill/>
                          </a:ln>
                          <a:solidFill>
                            <a:schemeClr val="tx1"/>
                          </a:solidFill>
                          <a:effectLst/>
                          <a:latin typeface="Arial" charset="0"/>
                          <a:ea typeface="+mn-ea"/>
                          <a:cs typeface="+mn-cs"/>
                        </a:rPr>
                        <a:t> in the </a:t>
                      </a:r>
                      <a:r>
                        <a:rPr kumimoji="0" lang="fr-FR" sz="1400" b="0" i="1" u="none" strike="noStrike" kern="1200" cap="none" normalizeH="0" baseline="0" dirty="0" err="1" smtClean="0">
                          <a:ln>
                            <a:noFill/>
                          </a:ln>
                          <a:solidFill>
                            <a:schemeClr val="tx1"/>
                          </a:solidFill>
                          <a:effectLst/>
                          <a:latin typeface="Arial" charset="0"/>
                          <a:ea typeface="+mn-ea"/>
                          <a:cs typeface="+mn-cs"/>
                        </a:rPr>
                        <a:t>same</a:t>
                      </a:r>
                      <a:r>
                        <a:rPr kumimoji="0" lang="fr-FR" sz="1400" b="0" i="1" u="none" strike="noStrike" kern="1200" cap="none" normalizeH="0" baseline="0" dirty="0" smtClean="0">
                          <a:ln>
                            <a:noFill/>
                          </a:ln>
                          <a:solidFill>
                            <a:schemeClr val="tx1"/>
                          </a:solidFill>
                          <a:effectLst/>
                          <a:latin typeface="Arial" charset="0"/>
                          <a:ea typeface="+mn-ea"/>
                          <a:cs typeface="+mn-cs"/>
                        </a:rPr>
                        <a:t> </a:t>
                      </a:r>
                      <a:r>
                        <a:rPr kumimoji="0" lang="fr-FR" sz="1400" b="0" i="1" u="none" strike="noStrike" kern="1200" cap="none" normalizeH="0" baseline="0" dirty="0" err="1" smtClean="0">
                          <a:ln>
                            <a:noFill/>
                          </a:ln>
                          <a:solidFill>
                            <a:schemeClr val="tx1"/>
                          </a:solidFill>
                          <a:effectLst/>
                          <a:latin typeface="Arial" charset="0"/>
                          <a:ea typeface="+mn-ea"/>
                          <a:cs typeface="+mn-cs"/>
                        </a:rPr>
                        <a:t>way</a:t>
                      </a:r>
                      <a:r>
                        <a:rPr kumimoji="0" lang="fr-FR" sz="1400" b="0" i="1" u="none" strike="noStrike" kern="1200" cap="none" normalizeH="0" baseline="0" dirty="0" smtClean="0">
                          <a:ln>
                            <a:noFill/>
                          </a:ln>
                          <a:solidFill>
                            <a:schemeClr val="tx1"/>
                          </a:solidFill>
                          <a:effectLst/>
                          <a:latin typeface="Arial" charset="0"/>
                          <a:ea typeface="+mn-ea"/>
                          <a:cs typeface="+mn-cs"/>
                        </a:rPr>
                        <a:t> as the NOT IN clause.</a:t>
                      </a:r>
                      <a:endParaRPr kumimoji="0" lang="en-US" sz="1400" b="0" i="1" u="none" strike="noStrike" kern="1200" cap="none" normalizeH="0" baseline="0" dirty="0" smtClean="0">
                        <a:ln>
                          <a:noFill/>
                        </a:ln>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b="0" i="1" u="none" strike="noStrike" kern="1200" cap="none" normalizeH="0" baseline="0" dirty="0" smtClean="0">
                          <a:ln>
                            <a:noFill/>
                          </a:ln>
                          <a:solidFill>
                            <a:schemeClr val="tx1"/>
                          </a:solidFill>
                          <a:effectLst/>
                          <a:latin typeface="Arial" charset="0"/>
                          <a:ea typeface="+mn-ea"/>
                          <a:cs typeface="+mn-cs"/>
                        </a:rPr>
                        <a:t>The expression | </a:t>
                      </a:r>
                      <a:r>
                        <a:rPr kumimoji="0" lang="fr-FR" sz="1400" b="0" i="1" u="none" strike="noStrike" kern="1200" cap="none" normalizeH="0" baseline="0" dirty="0" err="1" smtClean="0">
                          <a:ln>
                            <a:noFill/>
                          </a:ln>
                          <a:solidFill>
                            <a:schemeClr val="tx1"/>
                          </a:solidFill>
                          <a:effectLst/>
                          <a:latin typeface="Arial" charset="0"/>
                          <a:ea typeface="+mn-ea"/>
                          <a:cs typeface="+mn-cs"/>
                        </a:rPr>
                        <a:t>column_name</a:t>
                      </a:r>
                      <a:r>
                        <a:rPr kumimoji="0" lang="fr-FR" sz="1400" b="0" i="1" u="none" strike="noStrike" kern="1200" cap="none" normalizeH="0" baseline="0" dirty="0" smtClean="0">
                          <a:ln>
                            <a:noFill/>
                          </a:ln>
                          <a:solidFill>
                            <a:schemeClr val="tx1"/>
                          </a:solidFill>
                          <a:effectLst/>
                          <a:latin typeface="Arial" charset="0"/>
                          <a:ea typeface="+mn-ea"/>
                          <a:cs typeface="+mn-cs"/>
                        </a:rPr>
                        <a:t> &lt;&gt;ALL (10, 20, 30) </a:t>
                      </a:r>
                      <a:r>
                        <a:rPr kumimoji="0" lang="fr-FR" sz="1400" b="0" i="1" u="none" strike="noStrike" kern="1200" cap="none" normalizeH="0" baseline="0" dirty="0" err="1" smtClean="0">
                          <a:ln>
                            <a:noFill/>
                          </a:ln>
                          <a:solidFill>
                            <a:schemeClr val="tx1"/>
                          </a:solidFill>
                          <a:effectLst/>
                          <a:latin typeface="Arial" charset="0"/>
                          <a:ea typeface="+mn-ea"/>
                          <a:cs typeface="+mn-cs"/>
                        </a:rPr>
                        <a:t>means</a:t>
                      </a:r>
                      <a:r>
                        <a:rPr kumimoji="0" lang="fr-FR" sz="1400" b="0" i="1" u="none" strike="noStrike" kern="1200" cap="none" normalizeH="0" baseline="0" dirty="0" smtClean="0">
                          <a:ln>
                            <a:noFill/>
                          </a:ln>
                          <a:solidFill>
                            <a:schemeClr val="tx1"/>
                          </a:solidFill>
                          <a:effectLst/>
                          <a:latin typeface="Arial" charset="0"/>
                          <a:ea typeface="+mn-ea"/>
                          <a:cs typeface="+mn-cs"/>
                        </a:rPr>
                        <a:t> ‘not </a:t>
                      </a:r>
                      <a:r>
                        <a:rPr kumimoji="0" lang="fr-FR" sz="1400" b="0" i="1" u="none" strike="noStrike" kern="1200" cap="none" normalizeH="0" baseline="0" dirty="0" err="1" smtClean="0">
                          <a:ln>
                            <a:noFill/>
                          </a:ln>
                          <a:solidFill>
                            <a:schemeClr val="tx1"/>
                          </a:solidFill>
                          <a:effectLst/>
                          <a:latin typeface="Arial" charset="0"/>
                          <a:ea typeface="+mn-ea"/>
                          <a:cs typeface="+mn-cs"/>
                        </a:rPr>
                        <a:t>equal</a:t>
                      </a:r>
                      <a:r>
                        <a:rPr kumimoji="0" lang="fr-FR" sz="1400" b="0" i="1" u="none" strike="noStrike" kern="1200" cap="none" normalizeH="0" baseline="0" dirty="0" smtClean="0">
                          <a:ln>
                            <a:noFill/>
                          </a:ln>
                          <a:solidFill>
                            <a:schemeClr val="tx1"/>
                          </a:solidFill>
                          <a:effectLst/>
                          <a:latin typeface="Arial" charset="0"/>
                          <a:ea typeface="+mn-ea"/>
                          <a:cs typeface="+mn-cs"/>
                        </a:rPr>
                        <a:t> to 10 and 20 and 30’</a:t>
                      </a:r>
                      <a:endParaRPr kumimoji="0" lang="en-US" sz="1400" b="0" i="1" u="none" strike="noStrike" kern="1200" cap="none" normalizeH="0" baseline="0" dirty="0" smtClean="0">
                        <a:ln>
                          <a:noFill/>
                        </a:ln>
                        <a:solidFill>
                          <a:schemeClr val="tx1"/>
                        </a:solidFill>
                        <a:effectLst/>
                        <a:latin typeface="Arial" charset="0"/>
                        <a:ea typeface="+mn-ea"/>
                        <a:cs typeface="+mn-cs"/>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43820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Data by using Subqueries</a:t>
            </a:r>
          </a:p>
        </p:txBody>
      </p:sp>
      <p:sp>
        <p:nvSpPr>
          <p:cNvPr id="4" name="Rectangle 2"/>
          <p:cNvSpPr>
            <a:spLocks noGrp="1" noChangeArrowheads="1"/>
          </p:cNvSpPr>
          <p:nvPr>
            <p:ph idx="1"/>
          </p:nvPr>
        </p:nvSpPr>
        <p:spPr bwMode="auto">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buFont typeface="Wingdings" panose="05000000000000000000" pitchFamily="2" charset="2"/>
              <a:buChar char="q"/>
            </a:pPr>
            <a:r>
              <a:rPr lang="en-US" altLang="en-US" b="0" dirty="0" smtClean="0">
                <a:latin typeface="Arial" panose="020B0604020202020204" pitchFamily="34" charset="0"/>
                <a:cs typeface="Times New Roman" panose="02020603050405020304" pitchFamily="18" charset="0"/>
              </a:rPr>
              <a:t>The following query displays the employee ID and the title of all the employees whose vacation hours are more than the vacation hours of employees designated as Recruiter:</a:t>
            </a:r>
          </a:p>
          <a:p>
            <a:pPr marL="0" indent="0" eaLnBrk="1" hangingPunct="1">
              <a:buNone/>
            </a:pPr>
            <a:endParaRPr lang="en-US" altLang="en-US" b="0" dirty="0" smtClean="0"/>
          </a:p>
          <a:p>
            <a:pPr lvl="2">
              <a:buFontTx/>
              <a:buNone/>
            </a:pPr>
            <a:r>
              <a:rPr lang="en-US" altLang="en-US" sz="2000" dirty="0" smtClean="0">
                <a:latin typeface="Courier New" panose="02070309020205020404" pitchFamily="49" charset="0"/>
                <a:cs typeface="Courier New" panose="02070309020205020404" pitchFamily="49" charset="0"/>
              </a:rPr>
              <a:t>SELECT </a:t>
            </a:r>
            <a:r>
              <a:rPr lang="en-US" altLang="en-US" sz="2000" dirty="0" err="1" smtClean="0">
                <a:latin typeface="Courier New" panose="02070309020205020404" pitchFamily="49" charset="0"/>
                <a:cs typeface="Courier New" panose="02070309020205020404" pitchFamily="49" charset="0"/>
              </a:rPr>
              <a:t>EmployeeID</a:t>
            </a:r>
            <a:r>
              <a:rPr lang="en-US" altLang="en-US" sz="2000" dirty="0" smtClean="0">
                <a:latin typeface="Courier New" panose="02070309020205020404" pitchFamily="49" charset="0"/>
                <a:cs typeface="Courier New" panose="02070309020205020404" pitchFamily="49" charset="0"/>
              </a:rPr>
              <a:t>, Title </a:t>
            </a:r>
          </a:p>
          <a:p>
            <a:pPr lvl="2">
              <a:buFontTx/>
              <a:buNone/>
            </a:pPr>
            <a:r>
              <a:rPr lang="en-US" altLang="en-US" sz="2000" dirty="0" smtClean="0">
                <a:latin typeface="Courier New" panose="02070309020205020404" pitchFamily="49" charset="0"/>
                <a:cs typeface="Courier New" panose="02070309020205020404" pitchFamily="49" charset="0"/>
              </a:rPr>
              <a:t>FROM </a:t>
            </a:r>
            <a:r>
              <a:rPr lang="en-US" altLang="en-US" sz="2000" dirty="0" err="1" smtClean="0">
                <a:latin typeface="Courier New" panose="02070309020205020404" pitchFamily="49" charset="0"/>
                <a:cs typeface="Courier New" panose="02070309020205020404" pitchFamily="49" charset="0"/>
              </a:rPr>
              <a:t>HumanResources.Employee</a:t>
            </a:r>
            <a:endParaRPr lang="en-US" altLang="en-US" sz="2000" dirty="0" smtClean="0">
              <a:latin typeface="Courier New" panose="02070309020205020404" pitchFamily="49" charset="0"/>
              <a:cs typeface="Courier New" panose="02070309020205020404" pitchFamily="49" charset="0"/>
            </a:endParaRPr>
          </a:p>
          <a:p>
            <a:pPr lvl="2">
              <a:buFontTx/>
              <a:buNone/>
            </a:pPr>
            <a:r>
              <a:rPr lang="en-US" altLang="en-US" sz="2000" dirty="0" smtClean="0">
                <a:latin typeface="Courier New" panose="02070309020205020404" pitchFamily="49" charset="0"/>
                <a:cs typeface="Courier New" panose="02070309020205020404" pitchFamily="49" charset="0"/>
              </a:rPr>
              <a:t>WHERE </a:t>
            </a:r>
            <a:r>
              <a:rPr lang="en-US" altLang="en-US" sz="2000" dirty="0" err="1" smtClean="0">
                <a:latin typeface="Courier New" panose="02070309020205020404" pitchFamily="49" charset="0"/>
                <a:cs typeface="Courier New" panose="02070309020205020404" pitchFamily="49" charset="0"/>
              </a:rPr>
              <a:t>VacationHours</a:t>
            </a:r>
            <a:r>
              <a:rPr lang="en-US" altLang="en-US" sz="2000" dirty="0" smtClean="0">
                <a:latin typeface="Courier New" panose="02070309020205020404" pitchFamily="49" charset="0"/>
                <a:cs typeface="Courier New" panose="02070309020205020404" pitchFamily="49" charset="0"/>
              </a:rPr>
              <a:t> &gt;ALL (SELECT </a:t>
            </a:r>
            <a:r>
              <a:rPr lang="en-US" altLang="en-US" sz="2000" dirty="0" err="1" smtClean="0">
                <a:latin typeface="Courier New" panose="02070309020205020404" pitchFamily="49" charset="0"/>
                <a:cs typeface="Courier New" panose="02070309020205020404" pitchFamily="49" charset="0"/>
              </a:rPr>
              <a:t>VacationHours</a:t>
            </a:r>
            <a:endParaRPr lang="en-US" altLang="en-US" sz="2000" dirty="0" smtClean="0">
              <a:latin typeface="Courier New" panose="02070309020205020404" pitchFamily="49" charset="0"/>
              <a:cs typeface="Courier New" panose="02070309020205020404" pitchFamily="49" charset="0"/>
            </a:endParaRPr>
          </a:p>
          <a:p>
            <a:pPr lvl="2">
              <a:buFontTx/>
              <a:buNone/>
            </a:pPr>
            <a:r>
              <a:rPr lang="en-US" altLang="en-US" sz="2000" dirty="0" smtClean="0">
                <a:latin typeface="Courier New" panose="02070309020205020404" pitchFamily="49" charset="0"/>
                <a:cs typeface="Courier New" panose="02070309020205020404" pitchFamily="49" charset="0"/>
              </a:rPr>
              <a:t>FROM </a:t>
            </a:r>
            <a:r>
              <a:rPr lang="en-US" altLang="en-US" sz="2000" dirty="0" err="1" smtClean="0">
                <a:latin typeface="Courier New" panose="02070309020205020404" pitchFamily="49" charset="0"/>
                <a:cs typeface="Courier New" panose="02070309020205020404" pitchFamily="49" charset="0"/>
              </a:rPr>
              <a:t>HumanResources.Employee</a:t>
            </a:r>
            <a:r>
              <a:rPr lang="en-US" altLang="en-US" sz="2000" dirty="0" smtClean="0">
                <a:latin typeface="Courier New" panose="02070309020205020404" pitchFamily="49" charset="0"/>
                <a:cs typeface="Courier New" panose="02070309020205020404" pitchFamily="49" charset="0"/>
              </a:rPr>
              <a:t> WHERE Title</a:t>
            </a:r>
          </a:p>
          <a:p>
            <a:pPr lvl="2">
              <a:buFontTx/>
              <a:buNone/>
            </a:pPr>
            <a:r>
              <a:rPr lang="en-US" altLang="en-US" sz="2000" dirty="0" smtClean="0">
                <a:latin typeface="Courier New" panose="02070309020205020404" pitchFamily="49" charset="0"/>
                <a:cs typeface="Courier New" panose="02070309020205020404" pitchFamily="49" charset="0"/>
              </a:rPr>
              <a:t>= 'Recruiter')</a:t>
            </a:r>
          </a:p>
          <a:p>
            <a:pPr eaLnBrk="1" hangingPunct="1">
              <a:buFontTx/>
              <a:buBlip>
                <a:blip r:embed="rId2"/>
              </a:buBlip>
            </a:pPr>
            <a:endParaRPr lang="en-US" altLang="en-US" b="0" dirty="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70801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Data by using Subqueries</a:t>
            </a:r>
          </a:p>
        </p:txBody>
      </p:sp>
      <p:sp>
        <p:nvSpPr>
          <p:cNvPr id="4" name="Rectangle 2"/>
          <p:cNvSpPr txBox="1">
            <a:spLocks noChangeArrowheads="1"/>
          </p:cNvSpPr>
          <p:nvPr/>
        </p:nvSpPr>
        <p:spPr bwMode="auto">
          <a:xfrm>
            <a:off x="1525588" y="1598613"/>
            <a:ext cx="7313612" cy="687387"/>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lnSpcReduction="10000"/>
          </a:bodyPr>
          <a:lst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smtClean="0">
                <a:latin typeface="Arial" panose="020B0604020202020204" pitchFamily="34" charset="0"/>
                <a:cs typeface="Times New Roman" panose="02020603050405020304" pitchFamily="18" charset="0"/>
              </a:rPr>
              <a:t>The following figure displays the output of the preceding query.</a:t>
            </a:r>
          </a:p>
          <a:p>
            <a:pPr>
              <a:buFontTx/>
              <a:buBlip>
                <a:blip r:embed="rId2"/>
              </a:buBlip>
            </a:pPr>
            <a:endParaRPr lang="en-US" altLang="en-US" dirty="0" smtClean="0">
              <a:latin typeface="Arial" panose="020B0604020202020204" pitchFamily="34" charset="0"/>
              <a:cs typeface="Times New Roman" panose="02020603050405020304" pitchFamily="18" charset="0"/>
            </a:endParaRP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500" y="2286000"/>
            <a:ext cx="6245225" cy="347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905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Data by using Subqueries</a:t>
            </a:r>
          </a:p>
        </p:txBody>
      </p:sp>
      <p:sp>
        <p:nvSpPr>
          <p:cNvPr id="4" name="Rectangle 2"/>
          <p:cNvSpPr txBox="1">
            <a:spLocks noChangeArrowheads="1"/>
          </p:cNvSpPr>
          <p:nvPr/>
        </p:nvSpPr>
        <p:spPr bwMode="auto">
          <a:xfrm>
            <a:off x="1525588" y="1231901"/>
            <a:ext cx="7313612" cy="4406900"/>
          </a:xfrm>
          <a:prstGeom prst="rect">
            <a:avLst/>
          </a:prstGeom>
          <a:solidFill>
            <a:srgbClr val="FFFFFF"/>
          </a:solidFill>
          <a:ln>
            <a:miter lim="800000"/>
            <a:headEnd/>
            <a:tailEnd/>
          </a:ln>
        </p:spPr>
        <p:txBody>
          <a:bodyPr vert="horz" lIns="91440" tIns="45720" rIns="91440" bIns="45720" rtlCol="0">
            <a:normAutofit/>
          </a:bodyPr>
          <a:lst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defRPr/>
            </a:pPr>
            <a:r>
              <a:rPr lang="en-US" b="0" dirty="0" smtClean="0">
                <a:latin typeface="Arial" charset="0"/>
                <a:cs typeface="Times New Roman" pitchFamily="18" charset="0"/>
              </a:rPr>
              <a:t>Aggregate functions:</a:t>
            </a:r>
          </a:p>
          <a:p>
            <a:pPr lvl="1">
              <a:buFont typeface="Wingdings" panose="05000000000000000000" pitchFamily="2" charset="2"/>
              <a:buChar char="Ø"/>
              <a:defRPr/>
            </a:pPr>
            <a:r>
              <a:rPr lang="en-US" dirty="0" smtClean="0">
                <a:latin typeface="Arial" charset="0"/>
                <a:cs typeface="Times New Roman" pitchFamily="18" charset="0"/>
              </a:rPr>
              <a:t>Can be used to generate aggregate values from the inner query.</a:t>
            </a:r>
          </a:p>
          <a:p>
            <a:pPr lvl="1">
              <a:buFont typeface="Wingdings" panose="05000000000000000000" pitchFamily="2" charset="2"/>
              <a:buChar char="Ø"/>
              <a:defRPr/>
            </a:pPr>
            <a:r>
              <a:rPr lang="en-US" dirty="0" smtClean="0">
                <a:latin typeface="Arial" charset="0"/>
                <a:cs typeface="Times New Roman" pitchFamily="18" charset="0"/>
              </a:rPr>
              <a:t>For example:</a:t>
            </a:r>
          </a:p>
          <a:p>
            <a:pPr marL="237744" lvl="1" indent="0">
              <a:buNone/>
              <a:defRPr/>
            </a:pPr>
            <a:endParaRPr lang="en-US" dirty="0" smtClean="0">
              <a:latin typeface="Arial" charset="0"/>
              <a:cs typeface="Times New Roman" pitchFamily="18" charset="0"/>
            </a:endParaRPr>
          </a:p>
          <a:p>
            <a:pPr lvl="2">
              <a:buFontTx/>
              <a:buNone/>
              <a:defRPr/>
            </a:pPr>
            <a:r>
              <a:rPr lang="en-US" sz="800" dirty="0" smtClean="0">
                <a:latin typeface="Courier New" pitchFamily="49" charset="0"/>
                <a:cs typeface="Courier New" pitchFamily="49" charset="0"/>
              </a:rPr>
              <a:t>	</a:t>
            </a:r>
            <a:r>
              <a:rPr lang="en-US" dirty="0" smtClean="0">
                <a:latin typeface="Courier New" pitchFamily="49" charset="0"/>
                <a:cs typeface="Courier New" pitchFamily="49" charset="0"/>
              </a:rPr>
              <a:t>SELECT EmployeeId FROM </a:t>
            </a:r>
            <a:r>
              <a:rPr lang="en-US" dirty="0" err="1" smtClean="0">
                <a:latin typeface="Courier New" pitchFamily="49" charset="0"/>
                <a:cs typeface="Courier New" pitchFamily="49" charset="0"/>
              </a:rPr>
              <a:t>HumanResources.Employee</a:t>
            </a:r>
            <a:r>
              <a:rPr lang="en-US" dirty="0" smtClean="0">
                <a:latin typeface="Courier New" pitchFamily="49" charset="0"/>
                <a:cs typeface="Courier New" pitchFamily="49" charset="0"/>
              </a:rPr>
              <a:t> </a:t>
            </a:r>
          </a:p>
          <a:p>
            <a:pPr lvl="2">
              <a:buFontTx/>
              <a:buNone/>
              <a:defRPr/>
            </a:pPr>
            <a:r>
              <a:rPr lang="en-US" dirty="0" smtClean="0">
                <a:latin typeface="Courier New" pitchFamily="49" charset="0"/>
                <a:cs typeface="Courier New" pitchFamily="49" charset="0"/>
              </a:rPr>
              <a:t>	WHERE </a:t>
            </a:r>
            <a:r>
              <a:rPr lang="en-US" dirty="0" err="1" smtClean="0">
                <a:latin typeface="Courier New" pitchFamily="49" charset="0"/>
                <a:cs typeface="Courier New" pitchFamily="49" charset="0"/>
              </a:rPr>
              <a:t>VacationHours</a:t>
            </a:r>
            <a:r>
              <a:rPr lang="en-US" dirty="0" smtClean="0">
                <a:latin typeface="Courier New" pitchFamily="49" charset="0"/>
                <a:cs typeface="Courier New" pitchFamily="49" charset="0"/>
              </a:rPr>
              <a:t> &gt;(SELECT AVG(</a:t>
            </a:r>
            <a:r>
              <a:rPr lang="en-US" dirty="0" err="1" smtClean="0">
                <a:latin typeface="Courier New" pitchFamily="49" charset="0"/>
                <a:cs typeface="Courier New" pitchFamily="49" charset="0"/>
              </a:rPr>
              <a:t>VacationHours</a:t>
            </a:r>
            <a:r>
              <a:rPr lang="en-US" dirty="0" smtClean="0">
                <a:latin typeface="Courier New" pitchFamily="49" charset="0"/>
                <a:cs typeface="Courier New" pitchFamily="49" charset="0"/>
              </a:rPr>
              <a:t>) FROM </a:t>
            </a:r>
            <a:r>
              <a:rPr lang="en-US" dirty="0" err="1" smtClean="0">
                <a:latin typeface="Courier New" pitchFamily="49" charset="0"/>
                <a:cs typeface="Courier New" pitchFamily="49" charset="0"/>
              </a:rPr>
              <a:t>HumanResources.Employee</a:t>
            </a:r>
            <a:r>
              <a:rPr lang="en-US" dirty="0" smtClean="0">
                <a:latin typeface="Courier New" pitchFamily="49" charset="0"/>
                <a:cs typeface="Courier New" pitchFamily="49" charset="0"/>
              </a:rPr>
              <a:t> </a:t>
            </a:r>
          </a:p>
          <a:p>
            <a:pPr lvl="2">
              <a:buFontTx/>
              <a:buNone/>
              <a:defRPr/>
            </a:pPr>
            <a:r>
              <a:rPr lang="en-US" dirty="0" smtClean="0">
                <a:latin typeface="Courier New" pitchFamily="49" charset="0"/>
                <a:cs typeface="Courier New" pitchFamily="49" charset="0"/>
              </a:rPr>
              <a:t>	WHERE Title = 'Marketing Assistant')</a:t>
            </a:r>
          </a:p>
          <a:p>
            <a:pPr lvl="1">
              <a:buFontTx/>
              <a:buBlip>
                <a:blip r:embed="rId2"/>
              </a:buBlip>
              <a:defRPr/>
            </a:pPr>
            <a:endParaRPr lang="en-US" dirty="0" smtClean="0">
              <a:latin typeface="Arial" charset="0"/>
              <a:cs typeface="Times New Roman" pitchFamily="18" charset="0"/>
            </a:endParaRPr>
          </a:p>
          <a:p>
            <a:pPr lvl="1">
              <a:buFontTx/>
              <a:buBlip>
                <a:blip r:embed="rId2"/>
              </a:buBlip>
              <a:defRPr/>
            </a:pPr>
            <a:endParaRPr lang="en-US" dirty="0" smtClean="0">
              <a:latin typeface="Arial" charset="0"/>
              <a:cs typeface="Times New Roman" pitchFamily="18" charset="0"/>
            </a:endParaRPr>
          </a:p>
          <a:p>
            <a:pPr lvl="1">
              <a:buFontTx/>
              <a:buNone/>
              <a:defRPr/>
            </a:pPr>
            <a:r>
              <a:rPr lang="en-US" sz="2000" dirty="0" smtClean="0">
                <a:latin typeface="Arial" charset="0"/>
                <a:cs typeface="Times New Roman" pitchFamily="18" charset="0"/>
              </a:rPr>
              <a:t/>
            </a:r>
            <a:br>
              <a:rPr lang="en-US" sz="2000" dirty="0" smtClean="0">
                <a:latin typeface="Arial" charset="0"/>
                <a:cs typeface="Times New Roman" pitchFamily="18" charset="0"/>
              </a:rPr>
            </a:br>
            <a:endParaRPr lang="en-US" sz="2000" dirty="0" smtClean="0">
              <a:latin typeface="Arial" charset="0"/>
              <a:cs typeface="Times New Roman" pitchFamily="18" charset="0"/>
            </a:endParaRPr>
          </a:p>
          <a:p>
            <a:pPr>
              <a:buFontTx/>
              <a:buBlip>
                <a:blip r:embed="rId3"/>
              </a:buBlip>
              <a:defRPr/>
            </a:pPr>
            <a:endParaRPr lang="en-US" b="0" dirty="0" smtClean="0">
              <a:latin typeface="Arial" charset="0"/>
              <a:cs typeface="Times New Roman" pitchFamily="18" charset="0"/>
            </a:endParaRPr>
          </a:p>
        </p:txBody>
      </p:sp>
      <p:sp>
        <p:nvSpPr>
          <p:cNvPr id="5" name="TextBox 3"/>
          <p:cNvSpPr txBox="1">
            <a:spLocks noChangeArrowheads="1"/>
          </p:cNvSpPr>
          <p:nvPr/>
        </p:nvSpPr>
        <p:spPr bwMode="auto">
          <a:xfrm flipH="1">
            <a:off x="2667000" y="4191000"/>
            <a:ext cx="5638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1600" dirty="0">
                <a:solidFill>
                  <a:srgbClr val="C00000"/>
                </a:solidFill>
                <a:latin typeface="Arial" panose="020B0604020202020204" pitchFamily="34" charset="0"/>
                <a:cs typeface="Arial" panose="020B0604020202020204" pitchFamily="34" charset="0"/>
              </a:rPr>
              <a:t>The inner query returns the average vacation hours of all the employees who are titled as Marketing Assistant.</a:t>
            </a:r>
          </a:p>
        </p:txBody>
      </p:sp>
    </p:spTree>
    <p:extLst>
      <p:ext uri="{BB962C8B-B14F-4D97-AF65-F5344CB8AC3E}">
        <p14:creationId xmlns:p14="http://schemas.microsoft.com/office/powerpoint/2010/main" val="3133472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Data by using Subqueries</a:t>
            </a:r>
          </a:p>
        </p:txBody>
      </p:sp>
      <p:sp>
        <p:nvSpPr>
          <p:cNvPr id="4" name="Rectangle 2"/>
          <p:cNvSpPr txBox="1">
            <a:spLocks noChangeArrowheads="1"/>
          </p:cNvSpPr>
          <p:nvPr/>
        </p:nvSpPr>
        <p:spPr bwMode="auto">
          <a:xfrm>
            <a:off x="1525588" y="1295401"/>
            <a:ext cx="7313612" cy="4267200"/>
          </a:xfrm>
          <a:prstGeom prst="rect">
            <a:avLst/>
          </a:prstGeom>
          <a:solidFill>
            <a:srgbClr val="FFFFFF"/>
          </a:solidFill>
          <a:ln>
            <a:miter lim="800000"/>
            <a:headEnd/>
            <a:tailEnd/>
          </a:ln>
        </p:spPr>
        <p:txBody>
          <a:bodyPr vert="horz" lIns="91440" tIns="45720" rIns="91440" bIns="45720" rtlCol="0">
            <a:normAutofit/>
          </a:bodyPr>
          <a:lst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7744" lvl="1" indent="0">
              <a:buNone/>
              <a:defRPr/>
            </a:pPr>
            <a:r>
              <a:rPr lang="en-IN" dirty="0" smtClean="0">
                <a:latin typeface="Arial" charset="0"/>
                <a:cs typeface="Times New Roman" pitchFamily="18" charset="0"/>
              </a:rPr>
              <a:t>The following figure displays the output of the preceding query.</a:t>
            </a:r>
            <a:endParaRPr lang="en-US" dirty="0" smtClean="0">
              <a:latin typeface="Arial" charset="0"/>
              <a:cs typeface="Times New Roman" pitchFamily="18" charset="0"/>
            </a:endParaRPr>
          </a:p>
          <a:p>
            <a:pPr lvl="1">
              <a:buFontTx/>
              <a:buNone/>
              <a:defRPr/>
            </a:pPr>
            <a:r>
              <a:rPr lang="en-US" sz="2000" dirty="0" smtClean="0">
                <a:latin typeface="Arial" charset="0"/>
                <a:cs typeface="Times New Roman" pitchFamily="18" charset="0"/>
              </a:rPr>
              <a:t/>
            </a:r>
            <a:br>
              <a:rPr lang="en-US" sz="2000" dirty="0" smtClean="0">
                <a:latin typeface="Arial" charset="0"/>
                <a:cs typeface="Times New Roman" pitchFamily="18" charset="0"/>
              </a:rPr>
            </a:br>
            <a:endParaRPr lang="en-US" sz="2000" dirty="0" smtClean="0">
              <a:latin typeface="Arial" charset="0"/>
              <a:cs typeface="Times New Roman" pitchFamily="18" charset="0"/>
            </a:endParaRPr>
          </a:p>
          <a:p>
            <a:pPr>
              <a:buFontTx/>
              <a:buBlip>
                <a:blip r:embed="rId2"/>
              </a:buBlip>
              <a:defRPr/>
            </a:pPr>
            <a:endParaRPr lang="en-US" dirty="0" smtClean="0">
              <a:latin typeface="Arial" charset="0"/>
              <a:cs typeface="Times New Roman" pitchFamily="18" charset="0"/>
            </a:endParaRP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0413" y="2286000"/>
            <a:ext cx="3633787" cy="25828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931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Data by using Subqueries</a:t>
            </a:r>
          </a:p>
        </p:txBody>
      </p:sp>
      <p:sp>
        <p:nvSpPr>
          <p:cNvPr id="4" name="Rectangle 2"/>
          <p:cNvSpPr>
            <a:spLocks noGrp="1" noChangeArrowheads="1"/>
          </p:cNvSpPr>
          <p:nvPr>
            <p:ph idx="1"/>
          </p:nvPr>
        </p:nvSpPr>
        <p:spPr bwMode="auto">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buFont typeface="Wingdings" panose="05000000000000000000" pitchFamily="2" charset="2"/>
              <a:buChar char="q"/>
            </a:pPr>
            <a:r>
              <a:rPr lang="en-US" altLang="en-US" b="0" dirty="0" smtClean="0">
                <a:latin typeface="Arial" panose="020B0604020202020204" pitchFamily="34" charset="0"/>
                <a:cs typeface="Times New Roman" panose="02020603050405020304" pitchFamily="18" charset="0"/>
              </a:rPr>
              <a:t>Nested subqueries:</a:t>
            </a:r>
          </a:p>
          <a:p>
            <a:pPr lvl="1">
              <a:buFont typeface="Wingdings" panose="05000000000000000000" pitchFamily="2" charset="2"/>
              <a:buChar char="Ø"/>
            </a:pPr>
            <a:r>
              <a:rPr lang="en-US" altLang="en-US" sz="2000" dirty="0" smtClean="0">
                <a:latin typeface="Arial" panose="020B0604020202020204" pitchFamily="34" charset="0"/>
                <a:cs typeface="Times New Roman" panose="02020603050405020304" pitchFamily="18" charset="0"/>
              </a:rPr>
              <a:t>Contain one or more subqueries.</a:t>
            </a:r>
          </a:p>
          <a:p>
            <a:pPr lvl="1">
              <a:buFont typeface="Wingdings" panose="05000000000000000000" pitchFamily="2" charset="2"/>
              <a:buChar char="Ø"/>
            </a:pPr>
            <a:r>
              <a:rPr lang="en-US" altLang="en-US" sz="2000" dirty="0" smtClean="0">
                <a:latin typeface="Arial" panose="020B0604020202020204" pitchFamily="34" charset="0"/>
                <a:cs typeface="Times New Roman" panose="02020603050405020304" pitchFamily="18" charset="0"/>
              </a:rPr>
              <a:t>Can be used when the condition of a query is dependent on the result of another query.</a:t>
            </a:r>
          </a:p>
          <a:p>
            <a:pPr lvl="1">
              <a:buFont typeface="Wingdings" panose="05000000000000000000" pitchFamily="2" charset="2"/>
              <a:buChar char="Ø"/>
            </a:pPr>
            <a:r>
              <a:rPr lang="en-US" altLang="en-US" sz="2000" dirty="0" smtClean="0">
                <a:latin typeface="Arial" panose="020B0604020202020204" pitchFamily="34" charset="0"/>
                <a:cs typeface="Times New Roman" panose="02020603050405020304" pitchFamily="18" charset="0"/>
              </a:rPr>
              <a:t>For example:</a:t>
            </a:r>
          </a:p>
          <a:p>
            <a:pPr lvl="2">
              <a:buFontTx/>
              <a:buNone/>
            </a:pPr>
            <a:r>
              <a:rPr lang="en-US" altLang="en-US" sz="2000" dirty="0" smtClean="0">
                <a:latin typeface="Courier New" panose="02070309020205020404" pitchFamily="49" charset="0"/>
                <a:cs typeface="Courier New" panose="02070309020205020404" pitchFamily="49" charset="0"/>
              </a:rPr>
              <a:t>	SELECT </a:t>
            </a:r>
            <a:r>
              <a:rPr lang="en-US" altLang="en-US" sz="2000" dirty="0" err="1" smtClean="0">
                <a:latin typeface="Courier New" panose="02070309020205020404" pitchFamily="49" charset="0"/>
                <a:cs typeface="Courier New" panose="02070309020205020404" pitchFamily="49" charset="0"/>
              </a:rPr>
              <a:t>DepartmentID</a:t>
            </a:r>
            <a:r>
              <a:rPr lang="en-US" altLang="en-US" sz="2000" dirty="0" smtClean="0">
                <a:latin typeface="Courier New" panose="02070309020205020404" pitchFamily="49" charset="0"/>
                <a:cs typeface="Courier New" panose="02070309020205020404" pitchFamily="49" charset="0"/>
              </a:rPr>
              <a:t> FROM </a:t>
            </a:r>
            <a:r>
              <a:rPr lang="en-US" altLang="en-US" sz="2000" dirty="0" err="1" smtClean="0">
                <a:latin typeface="Courier New" panose="02070309020205020404" pitchFamily="49" charset="0"/>
                <a:cs typeface="Courier New" panose="02070309020205020404" pitchFamily="49" charset="0"/>
              </a:rPr>
              <a:t>HumanResources.EmployeeDepartmentHistory</a:t>
            </a:r>
            <a:r>
              <a:rPr lang="en-US" altLang="en-US" sz="2000" dirty="0" smtClean="0">
                <a:latin typeface="Courier New" panose="02070309020205020404" pitchFamily="49" charset="0"/>
                <a:cs typeface="Courier New" panose="02070309020205020404" pitchFamily="49" charset="0"/>
              </a:rPr>
              <a:t> </a:t>
            </a:r>
          </a:p>
          <a:p>
            <a:pPr lvl="2">
              <a:buFontTx/>
              <a:buNone/>
            </a:pPr>
            <a:r>
              <a:rPr lang="en-US" altLang="en-US" sz="2000" dirty="0" smtClean="0">
                <a:latin typeface="Courier New" panose="02070309020205020404" pitchFamily="49" charset="0"/>
                <a:cs typeface="Courier New" panose="02070309020205020404" pitchFamily="49" charset="0"/>
              </a:rPr>
              <a:t>	WHERE </a:t>
            </a:r>
            <a:r>
              <a:rPr lang="en-US" altLang="en-US" sz="2000" dirty="0" err="1" smtClean="0">
                <a:latin typeface="Courier New" panose="02070309020205020404" pitchFamily="49" charset="0"/>
                <a:cs typeface="Courier New" panose="02070309020205020404" pitchFamily="49" charset="0"/>
              </a:rPr>
              <a:t>EmployeeID</a:t>
            </a:r>
            <a:r>
              <a:rPr lang="en-US" altLang="en-US" sz="2000" dirty="0" smtClean="0">
                <a:latin typeface="Courier New" panose="02070309020205020404" pitchFamily="49" charset="0"/>
                <a:cs typeface="Courier New" panose="02070309020205020404" pitchFamily="49" charset="0"/>
              </a:rPr>
              <a:t> = </a:t>
            </a:r>
          </a:p>
          <a:p>
            <a:pPr lvl="2">
              <a:buFontTx/>
              <a:buNone/>
            </a:pPr>
            <a:r>
              <a:rPr lang="en-US" altLang="en-US" sz="2000" dirty="0" smtClean="0">
                <a:latin typeface="Courier New" panose="02070309020205020404" pitchFamily="49" charset="0"/>
                <a:cs typeface="Courier New" panose="02070309020205020404" pitchFamily="49" charset="0"/>
              </a:rPr>
              <a:t>	(SELECT </a:t>
            </a:r>
            <a:r>
              <a:rPr lang="en-US" altLang="en-US" sz="2000" dirty="0" err="1" smtClean="0">
                <a:latin typeface="Courier New" panose="02070309020205020404" pitchFamily="49" charset="0"/>
                <a:cs typeface="Courier New" panose="02070309020205020404" pitchFamily="49" charset="0"/>
              </a:rPr>
              <a:t>EmployeeID</a:t>
            </a:r>
            <a:r>
              <a:rPr lang="en-US" altLang="en-US" sz="2000" dirty="0" smtClean="0">
                <a:latin typeface="Courier New" panose="02070309020205020404" pitchFamily="49" charset="0"/>
                <a:cs typeface="Courier New" panose="02070309020205020404" pitchFamily="49" charset="0"/>
              </a:rPr>
              <a:t> FROM </a:t>
            </a:r>
            <a:r>
              <a:rPr lang="en-US" altLang="en-US" sz="2000" dirty="0" err="1" smtClean="0">
                <a:latin typeface="Courier New" panose="02070309020205020404" pitchFamily="49" charset="0"/>
                <a:cs typeface="Courier New" panose="02070309020205020404" pitchFamily="49" charset="0"/>
              </a:rPr>
              <a:t>HumanResources.Employee</a:t>
            </a:r>
            <a:endParaRPr lang="en-US" altLang="en-US" sz="2000" dirty="0" smtClean="0">
              <a:latin typeface="Courier New" panose="02070309020205020404" pitchFamily="49" charset="0"/>
              <a:cs typeface="Courier New" panose="02070309020205020404" pitchFamily="49" charset="0"/>
            </a:endParaRPr>
          </a:p>
          <a:p>
            <a:pPr lvl="2">
              <a:buFontTx/>
              <a:buNone/>
            </a:pPr>
            <a:r>
              <a:rPr lang="en-US" altLang="en-US" sz="2000" dirty="0" smtClean="0">
                <a:latin typeface="Courier New" panose="02070309020205020404" pitchFamily="49" charset="0"/>
                <a:cs typeface="Courier New" panose="02070309020205020404" pitchFamily="49" charset="0"/>
              </a:rPr>
              <a:t>	WHERE </a:t>
            </a:r>
            <a:r>
              <a:rPr lang="en-US" altLang="en-US" sz="2000" dirty="0" err="1" smtClean="0">
                <a:latin typeface="Courier New" panose="02070309020205020404" pitchFamily="49" charset="0"/>
                <a:cs typeface="Courier New" panose="02070309020205020404" pitchFamily="49" charset="0"/>
              </a:rPr>
              <a:t>ContactID</a:t>
            </a:r>
            <a:r>
              <a:rPr lang="en-US" altLang="en-US" sz="2000" dirty="0" smtClean="0">
                <a:latin typeface="Courier New" panose="02070309020205020404" pitchFamily="49" charset="0"/>
                <a:cs typeface="Courier New" panose="02070309020205020404" pitchFamily="49" charset="0"/>
              </a:rPr>
              <a:t> =</a:t>
            </a:r>
          </a:p>
          <a:p>
            <a:pPr lvl="2">
              <a:buFontTx/>
              <a:buNone/>
            </a:pPr>
            <a:r>
              <a:rPr lang="en-US" altLang="en-US" sz="2000" dirty="0" smtClean="0">
                <a:latin typeface="Courier New" panose="02070309020205020404" pitchFamily="49" charset="0"/>
                <a:cs typeface="Courier New" panose="02070309020205020404" pitchFamily="49" charset="0"/>
              </a:rPr>
              <a:t>	(SELECT </a:t>
            </a:r>
            <a:r>
              <a:rPr lang="en-US" altLang="en-US" sz="2000" dirty="0" err="1" smtClean="0">
                <a:latin typeface="Courier New" panose="02070309020205020404" pitchFamily="49" charset="0"/>
                <a:cs typeface="Courier New" panose="02070309020205020404" pitchFamily="49" charset="0"/>
              </a:rPr>
              <a:t>ContactID</a:t>
            </a:r>
            <a:r>
              <a:rPr lang="en-US" altLang="en-US" sz="2000" dirty="0" smtClean="0">
                <a:latin typeface="Courier New" panose="02070309020205020404" pitchFamily="49" charset="0"/>
                <a:cs typeface="Courier New" panose="02070309020205020404" pitchFamily="49" charset="0"/>
              </a:rPr>
              <a:t> FROM </a:t>
            </a:r>
            <a:r>
              <a:rPr lang="en-US" altLang="en-US" sz="2000" dirty="0" err="1" smtClean="0">
                <a:latin typeface="Courier New" panose="02070309020205020404" pitchFamily="49" charset="0"/>
                <a:cs typeface="Courier New" panose="02070309020205020404" pitchFamily="49" charset="0"/>
              </a:rPr>
              <a:t>Person.Contact</a:t>
            </a:r>
            <a:r>
              <a:rPr lang="en-US" altLang="en-US" sz="2000" dirty="0" smtClean="0">
                <a:latin typeface="Courier New" panose="02070309020205020404" pitchFamily="49" charset="0"/>
                <a:cs typeface="Courier New" panose="02070309020205020404" pitchFamily="49" charset="0"/>
              </a:rPr>
              <a:t> WHERE </a:t>
            </a:r>
            <a:r>
              <a:rPr lang="en-US" altLang="en-US" sz="2000" dirty="0" err="1" smtClean="0">
                <a:latin typeface="Courier New" panose="02070309020205020404" pitchFamily="49" charset="0"/>
                <a:cs typeface="Courier New" panose="02070309020205020404" pitchFamily="49" charset="0"/>
              </a:rPr>
              <a:t>EmailAddress</a:t>
            </a:r>
            <a:r>
              <a:rPr lang="en-US" altLang="en-US" sz="2000" dirty="0" smtClean="0">
                <a:latin typeface="Courier New" panose="02070309020205020404" pitchFamily="49" charset="0"/>
                <a:cs typeface="Courier New" panose="02070309020205020404" pitchFamily="49" charset="0"/>
              </a:rPr>
              <a:t> = 'taylor0@adventure-works.com')</a:t>
            </a:r>
          </a:p>
          <a:p>
            <a:pPr lvl="2">
              <a:buFontTx/>
              <a:buNone/>
            </a:pPr>
            <a:r>
              <a:rPr lang="en-US" altLang="en-US" sz="2000" dirty="0" smtClean="0">
                <a:latin typeface="Courier New" panose="02070309020205020404" pitchFamily="49" charset="0"/>
                <a:cs typeface="Courier New" panose="02070309020205020404" pitchFamily="49" charset="0"/>
              </a:rPr>
              <a:t>	)</a:t>
            </a:r>
          </a:p>
          <a:p>
            <a:pPr eaLnBrk="1" hangingPunct="1">
              <a:buFontTx/>
              <a:buBlip>
                <a:blip r:embed="rId2"/>
              </a:buBlip>
            </a:pPr>
            <a:endParaRPr lang="en-US" altLang="en-US" b="0" dirty="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963845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Data by using Subqueries</a:t>
            </a:r>
          </a:p>
        </p:txBody>
      </p:sp>
      <p:sp>
        <p:nvSpPr>
          <p:cNvPr id="4" name="Rectangle 2"/>
          <p:cNvSpPr>
            <a:spLocks noGrp="1" noChangeArrowheads="1"/>
          </p:cNvSpPr>
          <p:nvPr>
            <p:ph idx="1"/>
          </p:nvPr>
        </p:nvSpPr>
        <p:spPr bwMode="auto">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buFont typeface="Wingdings" panose="05000000000000000000" pitchFamily="2" charset="2"/>
              <a:buChar char="q"/>
            </a:pPr>
            <a:r>
              <a:rPr lang="en-US" altLang="en-US" b="0" dirty="0" smtClean="0">
                <a:latin typeface="Arial" panose="020B0604020202020204" pitchFamily="34" charset="0"/>
                <a:cs typeface="Times New Roman" panose="02020603050405020304" pitchFamily="18" charset="0"/>
              </a:rPr>
              <a:t>Correlated subqueries:</a:t>
            </a:r>
          </a:p>
          <a:p>
            <a:pPr lvl="1">
              <a:buFont typeface="Wingdings" panose="05000000000000000000" pitchFamily="2" charset="2"/>
              <a:buChar char="Ø"/>
            </a:pPr>
            <a:r>
              <a:rPr lang="en-US" altLang="en-US" sz="2000" dirty="0" smtClean="0">
                <a:latin typeface="Arial" panose="020B0604020202020204" pitchFamily="34" charset="0"/>
                <a:cs typeface="Times New Roman" panose="02020603050405020304" pitchFamily="18" charset="0"/>
              </a:rPr>
              <a:t>Can be defined as a query that depends on the outer query for its evaluation.</a:t>
            </a:r>
          </a:p>
          <a:p>
            <a:pPr lvl="1">
              <a:buFont typeface="Wingdings" panose="05000000000000000000" pitchFamily="2" charset="2"/>
              <a:buChar char="Ø"/>
            </a:pPr>
            <a:r>
              <a:rPr lang="en-US" altLang="en-US" sz="2000" dirty="0" smtClean="0">
                <a:latin typeface="Arial" panose="020B0604020202020204" pitchFamily="34" charset="0"/>
                <a:cs typeface="Times New Roman" panose="02020603050405020304" pitchFamily="18" charset="0"/>
              </a:rPr>
              <a:t>Uses the WHERE clause to refer to the table specified in the FROM clause.</a:t>
            </a:r>
          </a:p>
          <a:p>
            <a:pPr lvl="1">
              <a:buFont typeface="Wingdings" panose="05000000000000000000" pitchFamily="2" charset="2"/>
              <a:buChar char="Ø"/>
            </a:pPr>
            <a:r>
              <a:rPr lang="en-US" altLang="en-US" sz="2000" dirty="0" smtClean="0">
                <a:latin typeface="Arial" panose="020B0604020202020204" pitchFamily="34" charset="0"/>
                <a:cs typeface="Times New Roman" panose="02020603050405020304" pitchFamily="18" charset="0"/>
              </a:rPr>
              <a:t>For example:</a:t>
            </a:r>
          </a:p>
          <a:p>
            <a:pPr lvl="2">
              <a:buFontTx/>
              <a:buNone/>
            </a:pPr>
            <a:r>
              <a:rPr lang="en-US" altLang="en-US" sz="2000" dirty="0" smtClean="0">
                <a:latin typeface="Courier New" panose="02070309020205020404" pitchFamily="49" charset="0"/>
                <a:cs typeface="Courier New" panose="02070309020205020404" pitchFamily="49" charset="0"/>
              </a:rPr>
              <a:t>	SELECT * FROM </a:t>
            </a:r>
            <a:r>
              <a:rPr lang="en-US" altLang="en-US" sz="2000" dirty="0" err="1" smtClean="0">
                <a:latin typeface="Courier New" panose="02070309020205020404" pitchFamily="49" charset="0"/>
                <a:cs typeface="Courier New" panose="02070309020205020404" pitchFamily="49" charset="0"/>
              </a:rPr>
              <a:t>EmployeeDetails</a:t>
            </a:r>
            <a:r>
              <a:rPr lang="en-US" altLang="en-US" sz="2000" dirty="0" smtClean="0">
                <a:latin typeface="Courier New" panose="02070309020205020404" pitchFamily="49" charset="0"/>
                <a:cs typeface="Courier New" panose="02070309020205020404" pitchFamily="49" charset="0"/>
              </a:rPr>
              <a:t> e</a:t>
            </a:r>
          </a:p>
          <a:p>
            <a:pPr lvl="2">
              <a:buFontTx/>
              <a:buNone/>
            </a:pPr>
            <a:r>
              <a:rPr lang="en-US" altLang="en-US" sz="2000" dirty="0" smtClean="0">
                <a:latin typeface="Courier New" panose="02070309020205020404" pitchFamily="49" charset="0"/>
                <a:cs typeface="Courier New" panose="02070309020205020404" pitchFamily="49" charset="0"/>
              </a:rPr>
              <a:t>	WHERE Salary = (SELECT max(Salary) FROM </a:t>
            </a:r>
            <a:r>
              <a:rPr lang="en-US" altLang="en-US" sz="2000" dirty="0" err="1" smtClean="0">
                <a:latin typeface="Courier New" panose="02070309020205020404" pitchFamily="49" charset="0"/>
                <a:cs typeface="Courier New" panose="02070309020205020404" pitchFamily="49" charset="0"/>
              </a:rPr>
              <a:t>EmployeeDetails</a:t>
            </a:r>
            <a:r>
              <a:rPr lang="en-US" altLang="en-US" sz="2000" dirty="0" smtClean="0">
                <a:latin typeface="Courier New" panose="02070309020205020404" pitchFamily="49" charset="0"/>
                <a:cs typeface="Courier New" panose="02070309020205020404" pitchFamily="49" charset="0"/>
              </a:rPr>
              <a:t> WHERE </a:t>
            </a:r>
            <a:r>
              <a:rPr lang="en-US" altLang="en-US" sz="2000" dirty="0" err="1" smtClean="0">
                <a:latin typeface="Courier New" panose="02070309020205020404" pitchFamily="49" charset="0"/>
                <a:cs typeface="Courier New" panose="02070309020205020404" pitchFamily="49" charset="0"/>
              </a:rPr>
              <a:t>DeptNo</a:t>
            </a:r>
            <a:r>
              <a:rPr lang="en-US" altLang="en-US" sz="2000" dirty="0" smtClean="0">
                <a:latin typeface="Courier New" panose="02070309020205020404" pitchFamily="49" charset="0"/>
                <a:cs typeface="Courier New" panose="02070309020205020404" pitchFamily="49" charset="0"/>
              </a:rPr>
              <a:t> = </a:t>
            </a:r>
            <a:r>
              <a:rPr lang="en-US" altLang="en-US" sz="2000" dirty="0" err="1" smtClean="0">
                <a:latin typeface="Courier New" panose="02070309020205020404" pitchFamily="49" charset="0"/>
                <a:cs typeface="Courier New" panose="02070309020205020404" pitchFamily="49" charset="0"/>
              </a:rPr>
              <a:t>e.DeptNo</a:t>
            </a:r>
            <a:r>
              <a:rPr lang="en-US" altLang="en-US" sz="2000" dirty="0" smtClean="0">
                <a:latin typeface="Courier New" panose="02070309020205020404" pitchFamily="49" charset="0"/>
                <a:cs typeface="Courier New" panose="02070309020205020404" pitchFamily="49" charset="0"/>
              </a:rPr>
              <a:t>)</a:t>
            </a:r>
          </a:p>
          <a:p>
            <a:pPr lvl="1">
              <a:buFontTx/>
              <a:buBlip>
                <a:blip r:embed="rId2"/>
              </a:buBlip>
            </a:pPr>
            <a:endParaRPr lang="en-US" altLang="en-US" sz="2000" dirty="0" smtClean="0">
              <a:latin typeface="Arial" panose="020B0604020202020204" pitchFamily="34" charset="0"/>
              <a:cs typeface="Times New Roman" panose="02020603050405020304" pitchFamily="18" charset="0"/>
            </a:endParaRPr>
          </a:p>
          <a:p>
            <a:pPr lvl="1" eaLnBrk="1" hangingPunct="1">
              <a:buFontTx/>
              <a:buNone/>
            </a:pPr>
            <a:endParaRPr lang="en-US" altLang="en-US" sz="2000" dirty="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16540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Data by using Subqueries</a:t>
            </a:r>
          </a:p>
        </p:txBody>
      </p:sp>
      <p:sp>
        <p:nvSpPr>
          <p:cNvPr id="4" name="Rectangle 2"/>
          <p:cNvSpPr txBox="1">
            <a:spLocks noChangeArrowheads="1"/>
          </p:cNvSpPr>
          <p:nvPr/>
        </p:nvSpPr>
        <p:spPr bwMode="auto">
          <a:xfrm>
            <a:off x="1028700" y="1231900"/>
            <a:ext cx="7808913" cy="4864100"/>
          </a:xfrm>
          <a:prstGeom prst="rect">
            <a:avLst/>
          </a:prstGeo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7744" lvl="1" indent="0">
              <a:buNone/>
              <a:defRPr/>
            </a:pPr>
            <a:r>
              <a:rPr lang="en-US" sz="2000" dirty="0" smtClean="0">
                <a:latin typeface="Arial" charset="0"/>
                <a:cs typeface="Times New Roman" pitchFamily="18" charset="0"/>
              </a:rPr>
              <a:t>The preceding query will display the employees who earn the highest salary in their department, as shown in the following figure.</a:t>
            </a:r>
          </a:p>
          <a:p>
            <a:pPr marL="0" indent="0">
              <a:buNone/>
              <a:defRPr/>
            </a:pPr>
            <a:endParaRPr lang="en-US" dirty="0" smtClean="0">
              <a:latin typeface="Arial" charset="0"/>
              <a:cs typeface="Times New Roman" pitchFamily="18" charset="0"/>
            </a:endParaRPr>
          </a:p>
          <a:p>
            <a:pPr>
              <a:buFontTx/>
              <a:buBlip>
                <a:blip r:embed="rId2"/>
              </a:buBlip>
              <a:defRPr/>
            </a:pPr>
            <a:endParaRPr lang="en-US" dirty="0" smtClean="0">
              <a:latin typeface="Arial" charset="0"/>
              <a:cs typeface="Times New Roman" pitchFamily="18" charset="0"/>
            </a:endParaRPr>
          </a:p>
          <a:p>
            <a:pPr>
              <a:buFontTx/>
              <a:buBlip>
                <a:blip r:embed="rId2"/>
              </a:buBlip>
              <a:defRPr/>
            </a:pPr>
            <a:endParaRPr lang="en-US" dirty="0" smtClean="0">
              <a:latin typeface="Arial" charset="0"/>
              <a:cs typeface="Times New Roman" pitchFamily="18" charset="0"/>
            </a:endParaRPr>
          </a:p>
          <a:p>
            <a:pPr>
              <a:buFontTx/>
              <a:buBlip>
                <a:blip r:embed="rId2"/>
              </a:buBlip>
              <a:defRPr/>
            </a:pPr>
            <a:endParaRPr lang="en-US" dirty="0" smtClean="0"/>
          </a:p>
          <a:p>
            <a:pPr>
              <a:buFontTx/>
              <a:buBlip>
                <a:blip r:embed="rId2"/>
              </a:buBlip>
              <a:defRPr/>
            </a:pPr>
            <a:endParaRPr lang="en-US" dirty="0" smtClean="0">
              <a:latin typeface="Arial" charset="0"/>
              <a:cs typeface="Times New Roman" pitchFamily="18" charset="0"/>
            </a:endParaRPr>
          </a:p>
          <a:p>
            <a:pPr lvl="1">
              <a:buFontTx/>
              <a:buBlip>
                <a:blip r:embed="rId3"/>
              </a:buBlip>
              <a:defRPr/>
            </a:pPr>
            <a:endParaRPr lang="en-US" sz="2000" dirty="0" smtClean="0">
              <a:latin typeface="Arial" charset="0"/>
              <a:cs typeface="Times New Roman" pitchFamily="18" charset="0"/>
            </a:endParaRPr>
          </a:p>
          <a:p>
            <a:pPr lvl="1">
              <a:buFontTx/>
              <a:buNone/>
              <a:defRPr/>
            </a:pPr>
            <a:endParaRPr lang="en-US" sz="2000" dirty="0" smtClean="0">
              <a:latin typeface="Arial" charset="0"/>
              <a:cs typeface="Times New Roman" pitchFamily="18" charset="0"/>
            </a:endParaRPr>
          </a:p>
        </p:txBody>
      </p:sp>
      <p:pic>
        <p:nvPicPr>
          <p:cNvPr id="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819400"/>
            <a:ext cx="4197350" cy="693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086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Rectangle 2"/>
          <p:cNvSpPr>
            <a:spLocks noGrp="1" noChangeArrowheads="1"/>
          </p:cNvSpPr>
          <p:nvPr>
            <p:ph idx="1"/>
          </p:nvPr>
        </p:nvSpPr>
        <p:spPr bwMode="auto">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q"/>
            </a:pPr>
            <a:r>
              <a:rPr lang="en-US" altLang="en-US" sz="2000" b="0" dirty="0" smtClean="0">
                <a:latin typeface="Arial" panose="020B0604020202020204" pitchFamily="34" charset="0"/>
                <a:cs typeface="Times New Roman" panose="02020603050405020304" pitchFamily="18" charset="0"/>
              </a:rPr>
              <a:t>In this session, you learned that:</a:t>
            </a:r>
          </a:p>
          <a:p>
            <a:pPr lvl="1" eaLnBrk="1" hangingPunct="1">
              <a:buFont typeface="Wingdings" panose="05000000000000000000" pitchFamily="2" charset="2"/>
              <a:buChar char="Ø"/>
            </a:pPr>
            <a:r>
              <a:rPr lang="en-US" altLang="en-US" sz="1800" dirty="0" smtClean="0">
                <a:latin typeface="Arial" panose="020B0604020202020204" pitchFamily="34" charset="0"/>
                <a:cs typeface="Times New Roman" panose="02020603050405020304" pitchFamily="18" charset="0"/>
              </a:rPr>
              <a:t>The IN clause in a subquery returns zero or more values.</a:t>
            </a:r>
          </a:p>
          <a:p>
            <a:pPr lvl="1" eaLnBrk="1" hangingPunct="1">
              <a:buFont typeface="Wingdings" panose="05000000000000000000" pitchFamily="2" charset="2"/>
              <a:buChar char="Ø"/>
            </a:pPr>
            <a:r>
              <a:rPr lang="en-US" altLang="en-US" sz="1800" dirty="0" smtClean="0">
                <a:latin typeface="Arial" panose="020B0604020202020204" pitchFamily="34" charset="0"/>
                <a:cs typeface="Times New Roman" panose="02020603050405020304" pitchFamily="18" charset="0"/>
              </a:rPr>
              <a:t>The EXISTS clause in a subquery returns data in terms of a TRUE or FALSE value.</a:t>
            </a:r>
          </a:p>
          <a:p>
            <a:pPr lvl="1" eaLnBrk="1" hangingPunct="1">
              <a:buFont typeface="Wingdings" panose="05000000000000000000" pitchFamily="2" charset="2"/>
              <a:buChar char="Ø"/>
            </a:pPr>
            <a:r>
              <a:rPr lang="en-US" altLang="en-US" sz="1800" dirty="0" smtClean="0">
                <a:latin typeface="Arial" panose="020B0604020202020204" pitchFamily="34" charset="0"/>
                <a:cs typeface="Times New Roman" panose="02020603050405020304" pitchFamily="18" charset="0"/>
              </a:rPr>
              <a:t>The ALL and ANY keywords are used in a subquery to modify the existing comparison operator.</a:t>
            </a:r>
          </a:p>
          <a:p>
            <a:pPr lvl="1" eaLnBrk="1" hangingPunct="1">
              <a:buFont typeface="Wingdings" panose="05000000000000000000" pitchFamily="2" charset="2"/>
              <a:buChar char="Ø"/>
            </a:pPr>
            <a:r>
              <a:rPr lang="en-US" altLang="en-US" sz="1800" dirty="0" smtClean="0">
                <a:latin typeface="Arial" panose="020B0604020202020204" pitchFamily="34" charset="0"/>
                <a:cs typeface="Times New Roman" panose="02020603050405020304" pitchFamily="18" charset="0"/>
              </a:rPr>
              <a:t>Aggregate functions can also be used in subqueries to generate aggregated values from the inner query.</a:t>
            </a:r>
          </a:p>
          <a:p>
            <a:pPr lvl="1" eaLnBrk="1" hangingPunct="1">
              <a:buFont typeface="Wingdings" panose="05000000000000000000" pitchFamily="2" charset="2"/>
              <a:buChar char="Ø"/>
            </a:pPr>
            <a:r>
              <a:rPr lang="en-US" altLang="en-US" sz="1800" dirty="0" smtClean="0">
                <a:latin typeface="Arial" panose="020B0604020202020204" pitchFamily="34" charset="0"/>
                <a:cs typeface="Times New Roman" panose="02020603050405020304" pitchFamily="18" charset="0"/>
              </a:rPr>
              <a:t>Subqueries that contain one or more queries are specified as nested subqueries.</a:t>
            </a:r>
          </a:p>
          <a:p>
            <a:pPr lvl="1" eaLnBrk="1" hangingPunct="1">
              <a:buFont typeface="Wingdings" panose="05000000000000000000" pitchFamily="2" charset="2"/>
              <a:buChar char="Ø"/>
            </a:pPr>
            <a:r>
              <a:rPr lang="en-US" altLang="en-US" sz="1800" dirty="0" smtClean="0">
                <a:latin typeface="Arial" panose="020B0604020202020204" pitchFamily="34" charset="0"/>
                <a:cs typeface="Times New Roman" panose="02020603050405020304" pitchFamily="18" charset="0"/>
              </a:rPr>
              <a:t>A correlated subquery can be defined as a query that depends on the outer query for its evaluation.</a:t>
            </a:r>
          </a:p>
          <a:p>
            <a:pPr lvl="1" eaLnBrk="1" hangingPunct="1">
              <a:buFont typeface="Wingdings" panose="05000000000000000000" pitchFamily="2" charset="2"/>
              <a:buChar char="Ø"/>
            </a:pPr>
            <a:endParaRPr lang="en-US" altLang="en-US" sz="1800" dirty="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639050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24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a:t>
            </a:r>
            <a:endParaRPr lang="en-US" dirty="0"/>
          </a:p>
        </p:txBody>
      </p:sp>
      <p:sp>
        <p:nvSpPr>
          <p:cNvPr id="4" name="Rectangle 5"/>
          <p:cNvSpPr>
            <a:spLocks noGrp="1" noChangeArrowheads="1"/>
          </p:cNvSpPr>
          <p:nvPr>
            <p:ph idx="1"/>
          </p:nvPr>
        </p:nvSpPr>
        <p:spPr/>
        <p:txBody>
          <a:bodyPr lIns="90488" tIns="44450" rIns="90488" bIns="44450"/>
          <a:lstStyle/>
          <a:p>
            <a:pPr>
              <a:buFont typeface="Wingdings" panose="05000000000000000000" pitchFamily="2" charset="2"/>
              <a:buChar char="q"/>
            </a:pPr>
            <a:r>
              <a:rPr lang="en-US" b="0" dirty="0" smtClean="0"/>
              <a:t>Is used if we require data from more than one table in the database</a:t>
            </a:r>
          </a:p>
          <a:p>
            <a:pPr>
              <a:buFont typeface="Wingdings" panose="05000000000000000000" pitchFamily="2" charset="2"/>
              <a:buChar char="q"/>
            </a:pPr>
            <a:r>
              <a:rPr lang="en-US" b="0" dirty="0" smtClean="0"/>
              <a:t>Tables are joined on columns that have the same data type and data width in the tables</a:t>
            </a:r>
          </a:p>
          <a:p>
            <a:pPr>
              <a:buFont typeface="Wingdings" panose="05000000000000000000" pitchFamily="2" charset="2"/>
              <a:buChar char="q"/>
            </a:pPr>
            <a:r>
              <a:rPr lang="en-US" b="0" dirty="0" smtClean="0"/>
              <a:t>The JOIN operator specifies how to relate tables in the query</a:t>
            </a:r>
          </a:p>
          <a:p>
            <a:pPr>
              <a:buFont typeface="Wingdings" panose="05000000000000000000" pitchFamily="2" charset="2"/>
              <a:buChar char="q"/>
            </a:pPr>
            <a:r>
              <a:rPr lang="en-US" b="0" dirty="0" smtClean="0"/>
              <a:t>Types of join:</a:t>
            </a:r>
          </a:p>
          <a:p>
            <a:pPr marL="0" indent="0">
              <a:buNone/>
            </a:pPr>
            <a:endParaRPr lang="en-US" b="0" dirty="0" smtClean="0"/>
          </a:p>
          <a:p>
            <a:pPr lvl="1">
              <a:buFont typeface="Wingdings" panose="05000000000000000000" pitchFamily="2" charset="2"/>
              <a:buChar char="Ø"/>
            </a:pPr>
            <a:r>
              <a:rPr lang="en-US" dirty="0" smtClean="0"/>
              <a:t>Inner/</a:t>
            </a:r>
            <a:r>
              <a:rPr lang="en-US" dirty="0" err="1" smtClean="0"/>
              <a:t>EquiJoin</a:t>
            </a:r>
            <a:endParaRPr lang="en-US" dirty="0" smtClean="0"/>
          </a:p>
          <a:p>
            <a:pPr lvl="1">
              <a:buFont typeface="Wingdings" panose="05000000000000000000" pitchFamily="2" charset="2"/>
              <a:buChar char="Ø"/>
            </a:pPr>
            <a:r>
              <a:rPr lang="en-US" dirty="0" smtClean="0"/>
              <a:t>Outer join</a:t>
            </a:r>
          </a:p>
          <a:p>
            <a:pPr lvl="1">
              <a:buFont typeface="Wingdings" panose="05000000000000000000" pitchFamily="2" charset="2"/>
              <a:buChar char="Ø"/>
            </a:pPr>
            <a:r>
              <a:rPr lang="en-US" dirty="0" smtClean="0"/>
              <a:t>Self join</a:t>
            </a:r>
          </a:p>
        </p:txBody>
      </p:sp>
    </p:spTree>
    <p:extLst>
      <p:ext uri="{BB962C8B-B14F-4D97-AF65-F5344CB8AC3E}">
        <p14:creationId xmlns:p14="http://schemas.microsoft.com/office/powerpoint/2010/main" val="54612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data from multiple tables</a:t>
            </a:r>
            <a:endParaRPr lang="en-US" dirty="0"/>
          </a:p>
        </p:txBody>
      </p:sp>
      <p:sp>
        <p:nvSpPr>
          <p:cNvPr id="5" name="Rectangle 6"/>
          <p:cNvSpPr>
            <a:spLocks noChangeArrowheads="1"/>
          </p:cNvSpPr>
          <p:nvPr/>
        </p:nvSpPr>
        <p:spPr bwMode="auto">
          <a:xfrm>
            <a:off x="1167606" y="1285875"/>
            <a:ext cx="1625600" cy="396875"/>
          </a:xfrm>
          <a:prstGeom prst="rect">
            <a:avLst/>
          </a:prstGeom>
          <a:noFill/>
          <a:ln w="9525">
            <a:noFill/>
            <a:miter lim="800000"/>
            <a:headEnd/>
            <a:tailEnd/>
          </a:ln>
        </p:spPr>
        <p:txBody>
          <a:bodyPr wrap="none" lIns="92075" tIns="46038" rIns="92075" bIns="46038">
            <a:spAutoFit/>
          </a:bodyPr>
          <a:lstStyle/>
          <a:p>
            <a:r>
              <a:rPr lang="en-US" sz="2000" b="1" dirty="0">
                <a:latin typeface="Courier New" pitchFamily="49" charset="0"/>
              </a:rPr>
              <a:t>EMPLOYEES</a:t>
            </a:r>
            <a:r>
              <a:rPr lang="en-US" sz="2000" b="1" dirty="0">
                <a:latin typeface="Arial" pitchFamily="34" charset="0"/>
              </a:rPr>
              <a:t> </a:t>
            </a:r>
          </a:p>
        </p:txBody>
      </p:sp>
      <p:sp>
        <p:nvSpPr>
          <p:cNvPr id="6" name="Rectangle 7"/>
          <p:cNvSpPr>
            <a:spLocks noChangeArrowheads="1"/>
          </p:cNvSpPr>
          <p:nvPr/>
        </p:nvSpPr>
        <p:spPr bwMode="auto">
          <a:xfrm>
            <a:off x="8507412" y="1285875"/>
            <a:ext cx="2012950" cy="396875"/>
          </a:xfrm>
          <a:prstGeom prst="rect">
            <a:avLst/>
          </a:prstGeom>
          <a:noFill/>
          <a:ln w="9525">
            <a:noFill/>
            <a:miter lim="800000"/>
            <a:headEnd/>
            <a:tailEnd/>
          </a:ln>
        </p:spPr>
        <p:txBody>
          <a:bodyPr wrap="none" lIns="92075" tIns="46038" rIns="92075" bIns="46038">
            <a:spAutoFit/>
          </a:bodyPr>
          <a:lstStyle/>
          <a:p>
            <a:r>
              <a:rPr lang="en-US" sz="2000" b="1" dirty="0">
                <a:latin typeface="Courier New" pitchFamily="49" charset="0"/>
              </a:rPr>
              <a:t>DEPARTMENTS </a:t>
            </a:r>
          </a:p>
        </p:txBody>
      </p:sp>
      <p:pic>
        <p:nvPicPr>
          <p:cNvPr id="7" name="Picture 3"/>
          <p:cNvPicPr>
            <a:picLocks noChangeAspect="1" noChangeArrowheads="1"/>
          </p:cNvPicPr>
          <p:nvPr/>
        </p:nvPicPr>
        <p:blipFill>
          <a:blip r:embed="rId2"/>
          <a:srcRect/>
          <a:stretch>
            <a:fillRect/>
          </a:stretch>
        </p:blipFill>
        <p:spPr bwMode="auto">
          <a:xfrm>
            <a:off x="1498600" y="1701800"/>
            <a:ext cx="3076575" cy="704850"/>
          </a:xfrm>
          <a:prstGeom prst="rect">
            <a:avLst/>
          </a:prstGeom>
          <a:noFill/>
          <a:ln w="25400">
            <a:noFill/>
            <a:miter lim="800000"/>
            <a:headEnd type="none" w="sm" len="sm"/>
            <a:tailEnd type="none" w="sm" len="sm"/>
          </a:ln>
        </p:spPr>
      </p:pic>
      <p:pic>
        <p:nvPicPr>
          <p:cNvPr id="8" name="Picture 4"/>
          <p:cNvPicPr>
            <a:picLocks noChangeAspect="1" noChangeArrowheads="1"/>
          </p:cNvPicPr>
          <p:nvPr/>
        </p:nvPicPr>
        <p:blipFill>
          <a:blip r:embed="rId3"/>
          <a:srcRect/>
          <a:stretch>
            <a:fillRect/>
          </a:stretch>
        </p:blipFill>
        <p:spPr bwMode="auto">
          <a:xfrm>
            <a:off x="1498600" y="2576513"/>
            <a:ext cx="3076575" cy="666750"/>
          </a:xfrm>
          <a:prstGeom prst="rect">
            <a:avLst/>
          </a:prstGeom>
          <a:noFill/>
          <a:ln w="25400">
            <a:noFill/>
            <a:miter lim="800000"/>
            <a:headEnd type="none" w="sm" len="sm"/>
            <a:tailEnd type="none" w="sm" len="sm"/>
          </a:ln>
        </p:spPr>
      </p:pic>
      <p:pic>
        <p:nvPicPr>
          <p:cNvPr id="9" name="Picture 2"/>
          <p:cNvPicPr>
            <a:picLocks noChangeAspect="1" noChangeArrowheads="1"/>
          </p:cNvPicPr>
          <p:nvPr/>
        </p:nvPicPr>
        <p:blipFill>
          <a:blip r:embed="rId4"/>
          <a:srcRect/>
          <a:stretch>
            <a:fillRect/>
          </a:stretch>
        </p:blipFill>
        <p:spPr bwMode="auto">
          <a:xfrm>
            <a:off x="7138987" y="1644650"/>
            <a:ext cx="3381375" cy="2000250"/>
          </a:xfrm>
          <a:prstGeom prst="rect">
            <a:avLst/>
          </a:prstGeom>
          <a:noFill/>
          <a:ln w="25400">
            <a:noFill/>
            <a:miter lim="800000"/>
            <a:headEnd type="none" w="sm" len="sm"/>
            <a:tailEnd type="none" w="sm" len="sm"/>
          </a:ln>
        </p:spPr>
      </p:pic>
      <p:pic>
        <p:nvPicPr>
          <p:cNvPr id="10" name="Picture 14"/>
          <p:cNvPicPr>
            <a:picLocks noChangeAspect="1" noChangeArrowheads="1"/>
          </p:cNvPicPr>
          <p:nvPr/>
        </p:nvPicPr>
        <p:blipFill>
          <a:blip r:embed="rId5"/>
          <a:srcRect/>
          <a:stretch>
            <a:fillRect/>
          </a:stretch>
        </p:blipFill>
        <p:spPr bwMode="auto">
          <a:xfrm>
            <a:off x="3748087" y="4318000"/>
            <a:ext cx="3362325" cy="895350"/>
          </a:xfrm>
          <a:prstGeom prst="rect">
            <a:avLst/>
          </a:prstGeom>
          <a:noFill/>
          <a:ln w="25400">
            <a:noFill/>
            <a:miter lim="800000"/>
            <a:headEnd type="none" w="sm" len="sm"/>
            <a:tailEnd type="none" w="sm" len="sm"/>
          </a:ln>
        </p:spPr>
      </p:pic>
      <p:pic>
        <p:nvPicPr>
          <p:cNvPr id="11" name="Picture 15"/>
          <p:cNvPicPr>
            <a:picLocks noChangeAspect="1" noChangeArrowheads="1"/>
          </p:cNvPicPr>
          <p:nvPr/>
        </p:nvPicPr>
        <p:blipFill>
          <a:blip r:embed="rId6"/>
          <a:srcRect/>
          <a:stretch>
            <a:fillRect/>
          </a:stretch>
        </p:blipFill>
        <p:spPr bwMode="auto">
          <a:xfrm>
            <a:off x="3748087" y="5372100"/>
            <a:ext cx="3390900" cy="685800"/>
          </a:xfrm>
          <a:prstGeom prst="rect">
            <a:avLst/>
          </a:prstGeom>
          <a:noFill/>
          <a:ln w="25400">
            <a:noFill/>
            <a:miter lim="800000"/>
            <a:headEnd type="none" w="sm" len="sm"/>
            <a:tailEnd type="none" w="sm" len="sm"/>
          </a:ln>
        </p:spPr>
      </p:pic>
      <p:grpSp>
        <p:nvGrpSpPr>
          <p:cNvPr id="12" name="Group 8"/>
          <p:cNvGrpSpPr>
            <a:grpSpLocks/>
          </p:cNvGrpSpPr>
          <p:nvPr/>
        </p:nvGrpSpPr>
        <p:grpSpPr bwMode="auto">
          <a:xfrm>
            <a:off x="4852194" y="3644900"/>
            <a:ext cx="966788" cy="473075"/>
            <a:chOff x="2480" y="2024"/>
            <a:chExt cx="609" cy="298"/>
          </a:xfrm>
        </p:grpSpPr>
        <p:sp>
          <p:nvSpPr>
            <p:cNvPr id="13" name="Line 9"/>
            <p:cNvSpPr>
              <a:spLocks noChangeShapeType="1"/>
            </p:cNvSpPr>
            <p:nvPr/>
          </p:nvSpPr>
          <p:spPr bwMode="auto">
            <a:xfrm flipV="1">
              <a:off x="2480" y="2024"/>
              <a:ext cx="0" cy="298"/>
            </a:xfrm>
            <a:prstGeom prst="line">
              <a:avLst/>
            </a:prstGeom>
            <a:noFill/>
            <a:ln w="50800">
              <a:solidFill>
                <a:srgbClr val="FFCC00"/>
              </a:solidFill>
              <a:round/>
              <a:headEnd type="stealth" w="med" len="lg"/>
              <a:tailEnd type="none" w="sm" len="sm"/>
            </a:ln>
          </p:spPr>
          <p:txBody>
            <a:bodyPr/>
            <a:lstStyle/>
            <a:p>
              <a:endParaRPr lang="en-US"/>
            </a:p>
          </p:txBody>
        </p:sp>
        <p:sp>
          <p:nvSpPr>
            <p:cNvPr id="14" name="Line 10"/>
            <p:cNvSpPr>
              <a:spLocks noChangeShapeType="1"/>
            </p:cNvSpPr>
            <p:nvPr/>
          </p:nvSpPr>
          <p:spPr bwMode="auto">
            <a:xfrm flipV="1">
              <a:off x="3089" y="2024"/>
              <a:ext cx="0" cy="298"/>
            </a:xfrm>
            <a:prstGeom prst="line">
              <a:avLst/>
            </a:prstGeom>
            <a:noFill/>
            <a:ln w="50800">
              <a:solidFill>
                <a:srgbClr val="FFCC00"/>
              </a:solidFill>
              <a:round/>
              <a:headEnd type="stealth" w="med" len="lg"/>
              <a:tailEnd type="none" w="sm" len="sm"/>
            </a:ln>
          </p:spPr>
          <p:txBody>
            <a:bodyPr/>
            <a:lstStyle/>
            <a:p>
              <a:endParaRPr lang="en-US"/>
            </a:p>
          </p:txBody>
        </p:sp>
      </p:grpSp>
    </p:spTree>
    <p:extLst>
      <p:ext uri="{BB962C8B-B14F-4D97-AF65-F5344CB8AC3E}">
        <p14:creationId xmlns:p14="http://schemas.microsoft.com/office/powerpoint/2010/main" val="46065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a:t>
            </a:r>
            <a:r>
              <a:rPr lang="en-US" dirty="0" err="1" smtClean="0"/>
              <a:t>Equi</a:t>
            </a:r>
            <a:r>
              <a:rPr lang="en-US" dirty="0" smtClean="0"/>
              <a:t> Join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b="0" dirty="0"/>
              <a:t>where statement generally compares two columns from two tables with the equivalence operator “=“</a:t>
            </a:r>
          </a:p>
          <a:p>
            <a:pPr>
              <a:buFont typeface="Wingdings" panose="05000000000000000000" pitchFamily="2" charset="2"/>
              <a:buChar char="q"/>
            </a:pPr>
            <a:r>
              <a:rPr lang="en-US" b="0" dirty="0"/>
              <a:t>This join returns all rows from both tables where there is a match</a:t>
            </a:r>
          </a:p>
          <a:p>
            <a:pPr>
              <a:buFont typeface="Wingdings" panose="05000000000000000000" pitchFamily="2" charset="2"/>
              <a:buChar char="q"/>
            </a:pPr>
            <a:r>
              <a:rPr lang="en-US" b="0" dirty="0" smtClean="0"/>
              <a:t>Syntax</a:t>
            </a:r>
          </a:p>
          <a:p>
            <a:pPr marL="0" indent="0">
              <a:buNone/>
            </a:pPr>
            <a:endParaRPr lang="en-US" b="0" dirty="0"/>
          </a:p>
          <a:p>
            <a:pPr marL="0" indent="0">
              <a:buNone/>
            </a:pPr>
            <a:endParaRPr lang="en-US" b="0" dirty="0"/>
          </a:p>
          <a:p>
            <a:pPr lvl="1">
              <a:buFontTx/>
              <a:buNone/>
            </a:pPr>
            <a:r>
              <a:rPr lang="en-US" sz="2000" dirty="0"/>
              <a:t>SELECT &lt;col1&gt;, &lt;col2&gt;,…</a:t>
            </a:r>
          </a:p>
          <a:p>
            <a:pPr lvl="1">
              <a:buFontTx/>
              <a:buNone/>
            </a:pPr>
            <a:r>
              <a:rPr lang="en-US" sz="2000" dirty="0"/>
              <a:t>FROM &lt;table1&gt;,&lt;table2&gt;</a:t>
            </a:r>
          </a:p>
          <a:p>
            <a:pPr lvl="1">
              <a:buFontTx/>
              <a:buNone/>
            </a:pPr>
            <a:r>
              <a:rPr lang="en-US" sz="2000" dirty="0"/>
              <a:t>Where &lt;table1&gt;.&lt;col1&gt;=&lt;table2&gt;.&lt;col2&gt;</a:t>
            </a:r>
          </a:p>
          <a:p>
            <a:pPr lvl="1">
              <a:buFontTx/>
              <a:buNone/>
            </a:pPr>
            <a:r>
              <a:rPr lang="en-US" sz="2000" dirty="0"/>
              <a:t>[AND &lt;condition&gt;] [ORDER BY &lt;col1&gt;, &lt;col2&gt;,…]</a:t>
            </a:r>
          </a:p>
          <a:p>
            <a:endParaRPr lang="en-US" dirty="0"/>
          </a:p>
        </p:txBody>
      </p:sp>
    </p:spTree>
    <p:extLst>
      <p:ext uri="{BB962C8B-B14F-4D97-AF65-F5344CB8AC3E}">
        <p14:creationId xmlns:p14="http://schemas.microsoft.com/office/powerpoint/2010/main" val="560906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a:t>
            </a:r>
            <a:r>
              <a:rPr lang="en-US" dirty="0" err="1"/>
              <a:t>Equi</a:t>
            </a:r>
            <a:r>
              <a:rPr lang="en-US" dirty="0"/>
              <a:t> Join</a:t>
            </a:r>
          </a:p>
        </p:txBody>
      </p:sp>
      <p:sp>
        <p:nvSpPr>
          <p:cNvPr id="4" name="Rectangle 5"/>
          <p:cNvSpPr>
            <a:spLocks noGrp="1" noChangeArrowheads="1"/>
          </p:cNvSpPr>
          <p:nvPr>
            <p:ph idx="1"/>
          </p:nvPr>
        </p:nvSpPr>
        <p:spPr/>
        <p:txBody>
          <a:bodyPr lIns="90488" tIns="44450" rIns="90488" bIns="44450"/>
          <a:lstStyle/>
          <a:p>
            <a:pPr lvl="1">
              <a:lnSpc>
                <a:spcPts val="3500"/>
              </a:lnSpc>
              <a:buFontTx/>
              <a:buNone/>
            </a:pPr>
            <a:r>
              <a:rPr lang="en-US" dirty="0" smtClean="0"/>
              <a:t>Example : In the table Employee only the numbers of the departments are stored, not their name. For each salesman, we now want to retrieve the name as well as the number and the name of the department where he is working.</a:t>
            </a:r>
          </a:p>
          <a:p>
            <a:pPr lvl="1">
              <a:lnSpc>
                <a:spcPts val="3500"/>
              </a:lnSpc>
              <a:buFontTx/>
              <a:buNone/>
            </a:pPr>
            <a:r>
              <a:rPr lang="en-US" dirty="0" smtClean="0"/>
              <a:t>	       SELECT </a:t>
            </a:r>
            <a:r>
              <a:rPr lang="en-US" dirty="0" err="1" smtClean="0"/>
              <a:t>ename</a:t>
            </a:r>
            <a:r>
              <a:rPr lang="en-US" dirty="0" smtClean="0"/>
              <a:t>, </a:t>
            </a:r>
            <a:r>
              <a:rPr lang="en-US" dirty="0" err="1" smtClean="0"/>
              <a:t>e.deptno</a:t>
            </a:r>
            <a:r>
              <a:rPr lang="en-US" dirty="0" smtClean="0"/>
              <a:t>, </a:t>
            </a:r>
            <a:r>
              <a:rPr lang="en-US" dirty="0" err="1" smtClean="0"/>
              <a:t>dname</a:t>
            </a:r>
            <a:endParaRPr lang="en-US" dirty="0" smtClean="0"/>
          </a:p>
          <a:p>
            <a:pPr lvl="1">
              <a:lnSpc>
                <a:spcPts val="3500"/>
              </a:lnSpc>
              <a:buFontTx/>
              <a:buNone/>
            </a:pPr>
            <a:r>
              <a:rPr lang="en-US" dirty="0" smtClean="0"/>
              <a:t>            FROM Employee e, Department d </a:t>
            </a:r>
          </a:p>
          <a:p>
            <a:pPr lvl="1">
              <a:lnSpc>
                <a:spcPts val="3500"/>
              </a:lnSpc>
              <a:buFontTx/>
              <a:buNone/>
            </a:pPr>
            <a:r>
              <a:rPr lang="en-US" dirty="0" smtClean="0"/>
              <a:t>            WHERE </a:t>
            </a:r>
            <a:r>
              <a:rPr lang="en-US" dirty="0" err="1" smtClean="0"/>
              <a:t>e.deptno</a:t>
            </a:r>
            <a:r>
              <a:rPr lang="en-US" dirty="0" smtClean="0"/>
              <a:t> = </a:t>
            </a:r>
            <a:r>
              <a:rPr lang="en-US" dirty="0" err="1" smtClean="0"/>
              <a:t>d.deptno</a:t>
            </a:r>
            <a:r>
              <a:rPr lang="en-US" dirty="0" smtClean="0"/>
              <a:t> AND job= ‘SALESMAN’;</a:t>
            </a:r>
          </a:p>
        </p:txBody>
      </p:sp>
    </p:spTree>
    <p:extLst>
      <p:ext uri="{BB962C8B-B14F-4D97-AF65-F5344CB8AC3E}">
        <p14:creationId xmlns:p14="http://schemas.microsoft.com/office/powerpoint/2010/main" val="3434158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Join</a:t>
            </a:r>
            <a:endParaRPr lang="en-US" dirty="0"/>
          </a:p>
        </p:txBody>
      </p:sp>
      <p:sp>
        <p:nvSpPr>
          <p:cNvPr id="4" name="Rectangle 5"/>
          <p:cNvSpPr>
            <a:spLocks noGrp="1" noChangeArrowheads="1"/>
          </p:cNvSpPr>
          <p:nvPr>
            <p:ph idx="1"/>
          </p:nvPr>
        </p:nvSpPr>
        <p:spPr/>
        <p:txBody>
          <a:bodyPr lIns="90488" tIns="44450" rIns="90488" bIns="44450"/>
          <a:lstStyle/>
          <a:p>
            <a:pPr>
              <a:buFont typeface="Wingdings" panose="05000000000000000000" pitchFamily="2" charset="2"/>
              <a:buChar char="Ø"/>
            </a:pPr>
            <a:r>
              <a:rPr lang="en-US" b="0" dirty="0" smtClean="0"/>
              <a:t>If a row does not satisfy a join condition, then the row will not appear in the query result. </a:t>
            </a:r>
          </a:p>
          <a:p>
            <a:pPr>
              <a:buFont typeface="Wingdings" panose="05000000000000000000" pitchFamily="2" charset="2"/>
              <a:buChar char="Ø"/>
            </a:pPr>
            <a:r>
              <a:rPr lang="en-US" b="0" dirty="0" smtClean="0"/>
              <a:t>The missing row(s) can be returned if an outer join operator is used in the join condition. </a:t>
            </a:r>
          </a:p>
        </p:txBody>
      </p:sp>
      <p:sp>
        <p:nvSpPr>
          <p:cNvPr id="5" name="Rectangle 3"/>
          <p:cNvSpPr>
            <a:spLocks noChangeArrowheads="1"/>
          </p:cNvSpPr>
          <p:nvPr/>
        </p:nvSpPr>
        <p:spPr bwMode="auto">
          <a:xfrm>
            <a:off x="4479925" y="1833563"/>
            <a:ext cx="1555750" cy="396875"/>
          </a:xfrm>
          <a:prstGeom prst="rect">
            <a:avLst/>
          </a:prstGeom>
          <a:noFill/>
          <a:ln w="9525">
            <a:noFill/>
            <a:miter lim="800000"/>
            <a:headEnd/>
            <a:tailEnd/>
          </a:ln>
        </p:spPr>
        <p:txBody>
          <a:bodyPr wrap="none" lIns="92075" tIns="46038" rIns="92075" bIns="46038">
            <a:spAutoFit/>
          </a:bodyPr>
          <a:lstStyle/>
          <a:p>
            <a:r>
              <a:rPr lang="en-US" sz="2000" b="1">
                <a:latin typeface="Courier New" pitchFamily="49" charset="0"/>
              </a:rPr>
              <a:t>EMPLOYEES</a:t>
            </a:r>
          </a:p>
        </p:txBody>
      </p:sp>
      <p:sp>
        <p:nvSpPr>
          <p:cNvPr id="6" name="Rectangle 4"/>
          <p:cNvSpPr>
            <a:spLocks noChangeArrowheads="1"/>
          </p:cNvSpPr>
          <p:nvPr/>
        </p:nvSpPr>
        <p:spPr bwMode="auto">
          <a:xfrm>
            <a:off x="1055688" y="1833563"/>
            <a:ext cx="1868487" cy="396875"/>
          </a:xfrm>
          <a:prstGeom prst="rect">
            <a:avLst/>
          </a:prstGeom>
          <a:noFill/>
          <a:ln w="9525">
            <a:noFill/>
            <a:miter lim="800000"/>
            <a:headEnd/>
            <a:tailEnd/>
          </a:ln>
        </p:spPr>
        <p:txBody>
          <a:bodyPr lIns="92075" tIns="46038" rIns="92075" bIns="46038">
            <a:spAutoFit/>
          </a:bodyPr>
          <a:lstStyle/>
          <a:p>
            <a:r>
              <a:rPr lang="en-US" sz="2000" b="1">
                <a:latin typeface="Courier New" pitchFamily="49" charset="0"/>
              </a:rPr>
              <a:t>DEPARTMENTS</a:t>
            </a:r>
          </a:p>
        </p:txBody>
      </p:sp>
      <p:grpSp>
        <p:nvGrpSpPr>
          <p:cNvPr id="7" name="Group 5"/>
          <p:cNvGrpSpPr>
            <a:grpSpLocks/>
          </p:cNvGrpSpPr>
          <p:nvPr/>
        </p:nvGrpSpPr>
        <p:grpSpPr bwMode="auto">
          <a:xfrm>
            <a:off x="3981450" y="4781550"/>
            <a:ext cx="4562475" cy="1387475"/>
            <a:chOff x="2508" y="3012"/>
            <a:chExt cx="2874" cy="874"/>
          </a:xfrm>
        </p:grpSpPr>
        <p:sp>
          <p:nvSpPr>
            <p:cNvPr id="8" name="Rectangle 6"/>
            <p:cNvSpPr>
              <a:spLocks noChangeArrowheads="1"/>
            </p:cNvSpPr>
            <p:nvPr/>
          </p:nvSpPr>
          <p:spPr bwMode="auto">
            <a:xfrm>
              <a:off x="2924" y="3406"/>
              <a:ext cx="2458" cy="480"/>
            </a:xfrm>
            <a:prstGeom prst="rect">
              <a:avLst/>
            </a:prstGeom>
            <a:noFill/>
            <a:ln w="9525">
              <a:noFill/>
              <a:miter lim="800000"/>
              <a:headEnd/>
              <a:tailEnd/>
            </a:ln>
          </p:spPr>
          <p:txBody>
            <a:bodyPr lIns="92075" tIns="46038" rIns="92075" bIns="46038">
              <a:spAutoFit/>
            </a:bodyPr>
            <a:lstStyle/>
            <a:p>
              <a:r>
                <a:rPr lang="en-US" sz="2200" b="1">
                  <a:latin typeface="Arial" pitchFamily="34" charset="0"/>
                </a:rPr>
                <a:t>There are no employees in department 190. </a:t>
              </a:r>
            </a:p>
          </p:txBody>
        </p:sp>
        <p:sp>
          <p:nvSpPr>
            <p:cNvPr id="9" name="Freeform 7"/>
            <p:cNvSpPr>
              <a:spLocks/>
            </p:cNvSpPr>
            <p:nvPr/>
          </p:nvSpPr>
          <p:spPr bwMode="auto">
            <a:xfrm>
              <a:off x="2508" y="3012"/>
              <a:ext cx="384" cy="529"/>
            </a:xfrm>
            <a:custGeom>
              <a:avLst/>
              <a:gdLst>
                <a:gd name="T0" fmla="*/ 383 w 384"/>
                <a:gd name="T1" fmla="*/ 528 h 529"/>
                <a:gd name="T2" fmla="*/ 0 w 384"/>
                <a:gd name="T3" fmla="*/ 528 h 529"/>
                <a:gd name="T4" fmla="*/ 0 w 384"/>
                <a:gd name="T5" fmla="*/ 480 h 529"/>
                <a:gd name="T6" fmla="*/ 0 w 384"/>
                <a:gd name="T7" fmla="*/ 408 h 529"/>
                <a:gd name="T8" fmla="*/ 0 w 384"/>
                <a:gd name="T9" fmla="*/ 0 h 529"/>
                <a:gd name="T10" fmla="*/ 0 60000 65536"/>
                <a:gd name="T11" fmla="*/ 0 60000 65536"/>
                <a:gd name="T12" fmla="*/ 0 60000 65536"/>
                <a:gd name="T13" fmla="*/ 0 60000 65536"/>
                <a:gd name="T14" fmla="*/ 0 60000 65536"/>
                <a:gd name="T15" fmla="*/ 0 w 384"/>
                <a:gd name="T16" fmla="*/ 0 h 529"/>
                <a:gd name="T17" fmla="*/ 384 w 384"/>
                <a:gd name="T18" fmla="*/ 529 h 529"/>
              </a:gdLst>
              <a:ahLst/>
              <a:cxnLst>
                <a:cxn ang="T10">
                  <a:pos x="T0" y="T1"/>
                </a:cxn>
                <a:cxn ang="T11">
                  <a:pos x="T2" y="T3"/>
                </a:cxn>
                <a:cxn ang="T12">
                  <a:pos x="T4" y="T5"/>
                </a:cxn>
                <a:cxn ang="T13">
                  <a:pos x="T6" y="T7"/>
                </a:cxn>
                <a:cxn ang="T14">
                  <a:pos x="T8" y="T9"/>
                </a:cxn>
              </a:cxnLst>
              <a:rect l="T15" t="T16" r="T17" b="T18"/>
              <a:pathLst>
                <a:path w="384" h="529">
                  <a:moveTo>
                    <a:pt x="383" y="528"/>
                  </a:moveTo>
                  <a:lnTo>
                    <a:pt x="0" y="528"/>
                  </a:lnTo>
                  <a:lnTo>
                    <a:pt x="0" y="480"/>
                  </a:lnTo>
                  <a:lnTo>
                    <a:pt x="0" y="408"/>
                  </a:lnTo>
                  <a:lnTo>
                    <a:pt x="0" y="0"/>
                  </a:lnTo>
                </a:path>
              </a:pathLst>
            </a:custGeom>
            <a:noFill/>
            <a:ln w="50800" cap="rnd">
              <a:solidFill>
                <a:srgbClr val="FFCC00"/>
              </a:solidFill>
              <a:round/>
              <a:headEnd type="none" w="sm" len="sm"/>
              <a:tailEnd type="stealth" w="med" len="lg"/>
            </a:ln>
          </p:spPr>
          <p:txBody>
            <a:bodyPr/>
            <a:lstStyle/>
            <a:p>
              <a:endParaRPr lang="en-US"/>
            </a:p>
          </p:txBody>
        </p:sp>
      </p:grpSp>
      <p:pic>
        <p:nvPicPr>
          <p:cNvPr id="10" name="Picture 8"/>
          <p:cNvPicPr>
            <a:picLocks noChangeAspect="1" noChangeArrowheads="1"/>
          </p:cNvPicPr>
          <p:nvPr/>
        </p:nvPicPr>
        <p:blipFill>
          <a:blip r:embed="rId2"/>
          <a:srcRect/>
          <a:stretch>
            <a:fillRect/>
          </a:stretch>
        </p:blipFill>
        <p:spPr bwMode="auto">
          <a:xfrm>
            <a:off x="1158875" y="2332038"/>
            <a:ext cx="3028950" cy="1981200"/>
          </a:xfrm>
          <a:prstGeom prst="rect">
            <a:avLst/>
          </a:prstGeom>
          <a:noFill/>
          <a:ln w="25400">
            <a:noFill/>
            <a:miter lim="800000"/>
            <a:headEnd type="none" w="sm" len="sm"/>
            <a:tailEnd type="none" w="sm" len="sm"/>
          </a:ln>
        </p:spPr>
      </p:pic>
      <p:pic>
        <p:nvPicPr>
          <p:cNvPr id="11" name="Picture 11"/>
          <p:cNvPicPr>
            <a:picLocks noChangeAspect="1" noChangeArrowheads="1"/>
          </p:cNvPicPr>
          <p:nvPr/>
        </p:nvPicPr>
        <p:blipFill>
          <a:blip r:embed="rId3"/>
          <a:srcRect/>
          <a:stretch>
            <a:fillRect/>
          </a:stretch>
        </p:blipFill>
        <p:spPr bwMode="auto">
          <a:xfrm>
            <a:off x="4679950" y="2339975"/>
            <a:ext cx="3038475" cy="2771775"/>
          </a:xfrm>
          <a:prstGeom prst="rect">
            <a:avLst/>
          </a:prstGeom>
          <a:noFill/>
          <a:ln w="25400">
            <a:noFill/>
            <a:miter lim="800000"/>
            <a:headEnd type="none" w="sm" len="sm"/>
            <a:tailEnd type="none" w="sm" len="sm"/>
          </a:ln>
        </p:spPr>
      </p:pic>
      <p:sp>
        <p:nvSpPr>
          <p:cNvPr id="12" name="Rectangle 10"/>
          <p:cNvSpPr>
            <a:spLocks noChangeArrowheads="1"/>
          </p:cNvSpPr>
          <p:nvPr/>
        </p:nvSpPr>
        <p:spPr bwMode="auto">
          <a:xfrm>
            <a:off x="2814638" y="4071938"/>
            <a:ext cx="1336675" cy="182562"/>
          </a:xfrm>
          <a:prstGeom prst="rect">
            <a:avLst/>
          </a:prstGeom>
          <a:noFill/>
          <a:ln w="25400">
            <a:solidFill>
              <a:schemeClr val="accent2">
                <a:lumMod val="60000"/>
                <a:lumOff val="40000"/>
              </a:schemeClr>
            </a:solidFill>
            <a:miter lim="800000"/>
            <a:headEnd/>
            <a:tailEnd/>
          </a:ln>
        </p:spPr>
        <p:txBody>
          <a:bodyPr wrap="none" anchor="ctr"/>
          <a:lstStyle/>
          <a:p>
            <a:endParaRPr lang="en-US"/>
          </a:p>
        </p:txBody>
      </p:sp>
    </p:spTree>
    <p:extLst>
      <p:ext uri="{BB962C8B-B14F-4D97-AF65-F5344CB8AC3E}">
        <p14:creationId xmlns:p14="http://schemas.microsoft.com/office/powerpoint/2010/main" val="190551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Joins</a:t>
            </a:r>
            <a:endParaRPr lang="en-US" dirty="0"/>
          </a:p>
        </p:txBody>
      </p:sp>
      <p:sp>
        <p:nvSpPr>
          <p:cNvPr id="3" name="Content Placeholder 2"/>
          <p:cNvSpPr>
            <a:spLocks noGrp="1"/>
          </p:cNvSpPr>
          <p:nvPr>
            <p:ph idx="1"/>
          </p:nvPr>
        </p:nvSpPr>
        <p:spPr/>
        <p:txBody>
          <a:bodyPr/>
          <a:lstStyle/>
          <a:p>
            <a:pPr marL="0" indent="0">
              <a:buNone/>
            </a:pPr>
            <a:r>
              <a:rPr lang="en-US" dirty="0"/>
              <a:t> </a:t>
            </a:r>
          </a:p>
        </p:txBody>
      </p:sp>
      <p:sp>
        <p:nvSpPr>
          <p:cNvPr id="7" name="Rectangle 3"/>
          <p:cNvSpPr txBox="1">
            <a:spLocks noChangeArrowheads="1"/>
          </p:cNvSpPr>
          <p:nvPr/>
        </p:nvSpPr>
        <p:spPr>
          <a:xfrm>
            <a:off x="233362" y="1112838"/>
            <a:ext cx="11642725" cy="1996060"/>
          </a:xfrm>
          <a:prstGeom prst="rect">
            <a:avLst/>
          </a:prstGeom>
        </p:spPr>
        <p:txBody>
          <a:bodyPr vert="horz" wrap="square" lIns="92075" tIns="46038" rIns="92075" bIns="46038" rtlCol="0">
            <a:spAutoFit/>
          </a:bodyPr>
          <a:lst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b="0" dirty="0" smtClean="0"/>
              <a:t>You use an outer join to also see rows that do not meet the join condition.</a:t>
            </a:r>
          </a:p>
          <a:p>
            <a:pPr>
              <a:buFont typeface="Wingdings" panose="05000000000000000000" pitchFamily="2" charset="2"/>
              <a:buChar char="Ø"/>
            </a:pPr>
            <a:r>
              <a:rPr lang="en-US" b="0" dirty="0" smtClean="0"/>
              <a:t>The Outer join operator is the plus sign (+).</a:t>
            </a:r>
          </a:p>
          <a:p>
            <a:pPr lvl="1">
              <a:buFont typeface="Wingdings" panose="05000000000000000000" pitchFamily="2" charset="2"/>
              <a:buChar char="Ø"/>
            </a:pPr>
            <a:endParaRPr lang="en-US" dirty="0" smtClean="0"/>
          </a:p>
          <a:p>
            <a:pPr lvl="1"/>
            <a:endParaRPr lang="en-US" dirty="0" smtClean="0"/>
          </a:p>
          <a:p>
            <a:pPr>
              <a:buFontTx/>
              <a:buChar char="–"/>
            </a:pPr>
            <a:endParaRPr lang="en-US" sz="3100" dirty="0" smtClean="0"/>
          </a:p>
        </p:txBody>
      </p:sp>
      <p:sp>
        <p:nvSpPr>
          <p:cNvPr id="8" name="Rectangle 4"/>
          <p:cNvSpPr>
            <a:spLocks noChangeArrowheads="1"/>
          </p:cNvSpPr>
          <p:nvPr/>
        </p:nvSpPr>
        <p:spPr bwMode="blackWhite">
          <a:xfrm>
            <a:off x="863600" y="2110868"/>
            <a:ext cx="7270750"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966788" algn="l"/>
              </a:tabLst>
              <a:defRPr/>
            </a:pPr>
            <a:r>
              <a:rPr lang="en-US" sz="1800" b="1" dirty="0">
                <a:solidFill>
                  <a:srgbClr val="000000"/>
                </a:solidFill>
                <a:latin typeface="Courier New" pitchFamily="49" charset="0"/>
              </a:rPr>
              <a:t>SELECT	</a:t>
            </a:r>
            <a:r>
              <a:rPr lang="en-US" sz="1800" b="1" i="1" dirty="0">
                <a:solidFill>
                  <a:srgbClr val="000000"/>
                </a:solidFill>
                <a:latin typeface="Courier New" pitchFamily="49" charset="0"/>
              </a:rPr>
              <a:t>table1.column, table2.column</a:t>
            </a:r>
            <a:endParaRPr lang="en-US" sz="1800" b="1" dirty="0">
              <a:solidFill>
                <a:srgbClr val="000000"/>
              </a:solidFill>
              <a:latin typeface="Courier New" pitchFamily="49" charset="0"/>
            </a:endParaRPr>
          </a:p>
          <a:p>
            <a:pPr>
              <a:lnSpc>
                <a:spcPct val="120000"/>
              </a:lnSpc>
              <a:tabLst>
                <a:tab pos="966788" algn="l"/>
              </a:tabLst>
              <a:defRPr/>
            </a:pPr>
            <a:r>
              <a:rPr lang="en-US" sz="1800" b="1" dirty="0">
                <a:solidFill>
                  <a:srgbClr val="000000"/>
                </a:solidFill>
                <a:latin typeface="Courier New" pitchFamily="49" charset="0"/>
              </a:rPr>
              <a:t>FROM	</a:t>
            </a:r>
            <a:r>
              <a:rPr lang="en-US" sz="1800" b="1" i="1" dirty="0" smtClean="0">
                <a:solidFill>
                  <a:srgbClr val="000000"/>
                </a:solidFill>
                <a:latin typeface="Courier New" pitchFamily="49" charset="0"/>
              </a:rPr>
              <a:t>table1 LEFT OUTER JOIN </a:t>
            </a:r>
            <a:r>
              <a:rPr lang="en-US" sz="1800" b="1" i="1" dirty="0">
                <a:solidFill>
                  <a:srgbClr val="000000"/>
                </a:solidFill>
                <a:latin typeface="Courier New" pitchFamily="49" charset="0"/>
              </a:rPr>
              <a:t>table2</a:t>
            </a:r>
            <a:endParaRPr lang="en-US" sz="1800" b="1" dirty="0">
              <a:solidFill>
                <a:srgbClr val="000000"/>
              </a:solidFill>
              <a:latin typeface="Courier New" pitchFamily="49" charset="0"/>
            </a:endParaRPr>
          </a:p>
          <a:p>
            <a:pPr>
              <a:lnSpc>
                <a:spcPct val="120000"/>
              </a:lnSpc>
              <a:tabLst>
                <a:tab pos="966788" algn="l"/>
              </a:tabLst>
              <a:defRPr/>
            </a:pPr>
            <a:r>
              <a:rPr lang="en-US" sz="1800" b="1" dirty="0" smtClean="0">
                <a:solidFill>
                  <a:srgbClr val="000000"/>
                </a:solidFill>
                <a:latin typeface="Courier New" pitchFamily="49" charset="0"/>
              </a:rPr>
              <a:t>ON</a:t>
            </a:r>
            <a:r>
              <a:rPr lang="en-US" sz="1800" b="1" dirty="0">
                <a:solidFill>
                  <a:srgbClr val="000000"/>
                </a:solidFill>
                <a:latin typeface="Courier New" pitchFamily="49" charset="0"/>
              </a:rPr>
              <a:t>	</a:t>
            </a:r>
            <a:r>
              <a:rPr lang="en-US" sz="1800" b="1" i="1" dirty="0" smtClean="0">
                <a:solidFill>
                  <a:srgbClr val="000000"/>
                </a:solidFill>
                <a:latin typeface="Courier New" pitchFamily="49" charset="0"/>
              </a:rPr>
              <a:t>table1.column </a:t>
            </a:r>
            <a:r>
              <a:rPr lang="en-US" sz="1800" b="1" dirty="0" smtClean="0">
                <a:solidFill>
                  <a:srgbClr val="000000"/>
                </a:solidFill>
                <a:latin typeface="Courier New" pitchFamily="49" charset="0"/>
              </a:rPr>
              <a:t>=</a:t>
            </a:r>
            <a:r>
              <a:rPr lang="en-US" sz="1800" b="1" i="1" dirty="0" smtClean="0">
                <a:solidFill>
                  <a:srgbClr val="000000"/>
                </a:solidFill>
                <a:latin typeface="Courier New" pitchFamily="49" charset="0"/>
              </a:rPr>
              <a:t> </a:t>
            </a:r>
            <a:r>
              <a:rPr lang="en-US" sz="1800" b="1" i="1" dirty="0">
                <a:solidFill>
                  <a:srgbClr val="000000"/>
                </a:solidFill>
                <a:latin typeface="Courier New" pitchFamily="49" charset="0"/>
              </a:rPr>
              <a:t>table2.column;</a:t>
            </a:r>
          </a:p>
        </p:txBody>
      </p:sp>
      <p:sp>
        <p:nvSpPr>
          <p:cNvPr id="9" name="Rectangle 5"/>
          <p:cNvSpPr>
            <a:spLocks noChangeArrowheads="1"/>
          </p:cNvSpPr>
          <p:nvPr/>
        </p:nvSpPr>
        <p:spPr bwMode="blackWhite">
          <a:xfrm>
            <a:off x="1473200" y="3633736"/>
            <a:ext cx="7270750"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966788" algn="l"/>
              </a:tabLst>
              <a:defRPr/>
            </a:pPr>
            <a:r>
              <a:rPr lang="en-US" sz="1800" b="1" dirty="0">
                <a:solidFill>
                  <a:srgbClr val="000000"/>
                </a:solidFill>
                <a:latin typeface="Courier New" pitchFamily="49" charset="0"/>
              </a:rPr>
              <a:t>SELECT	</a:t>
            </a:r>
            <a:r>
              <a:rPr lang="en-US" sz="1800" b="1" i="1" dirty="0">
                <a:solidFill>
                  <a:srgbClr val="000000"/>
                </a:solidFill>
                <a:latin typeface="Courier New" pitchFamily="49" charset="0"/>
              </a:rPr>
              <a:t>table1.column, table2.column</a:t>
            </a:r>
            <a:endParaRPr lang="en-US" sz="1800" b="1" dirty="0">
              <a:solidFill>
                <a:srgbClr val="000000"/>
              </a:solidFill>
              <a:latin typeface="Courier New" pitchFamily="49" charset="0"/>
            </a:endParaRPr>
          </a:p>
          <a:p>
            <a:pPr>
              <a:lnSpc>
                <a:spcPct val="120000"/>
              </a:lnSpc>
              <a:tabLst>
                <a:tab pos="966788" algn="l"/>
              </a:tabLst>
              <a:defRPr/>
            </a:pPr>
            <a:r>
              <a:rPr lang="en-US" sz="1800" b="1" dirty="0">
                <a:solidFill>
                  <a:srgbClr val="000000"/>
                </a:solidFill>
                <a:latin typeface="Courier New" pitchFamily="49" charset="0"/>
              </a:rPr>
              <a:t>FROM	</a:t>
            </a:r>
            <a:r>
              <a:rPr lang="en-US" sz="1800" b="1" i="1" dirty="0" smtClean="0">
                <a:solidFill>
                  <a:srgbClr val="000000"/>
                </a:solidFill>
                <a:latin typeface="Courier New" pitchFamily="49" charset="0"/>
              </a:rPr>
              <a:t>table1 RIGHT OUTER JOIN </a:t>
            </a:r>
            <a:r>
              <a:rPr lang="en-US" sz="1800" b="1" i="1" dirty="0">
                <a:solidFill>
                  <a:srgbClr val="000000"/>
                </a:solidFill>
                <a:latin typeface="Courier New" pitchFamily="49" charset="0"/>
              </a:rPr>
              <a:t>table2</a:t>
            </a:r>
            <a:endParaRPr lang="en-US" sz="1800" b="1" dirty="0">
              <a:solidFill>
                <a:srgbClr val="000000"/>
              </a:solidFill>
              <a:latin typeface="Courier New" pitchFamily="49" charset="0"/>
            </a:endParaRPr>
          </a:p>
          <a:p>
            <a:pPr>
              <a:lnSpc>
                <a:spcPct val="120000"/>
              </a:lnSpc>
              <a:tabLst>
                <a:tab pos="966788" algn="l"/>
              </a:tabLst>
              <a:defRPr/>
            </a:pPr>
            <a:r>
              <a:rPr lang="en-US" sz="1800" b="1" dirty="0" smtClean="0">
                <a:solidFill>
                  <a:srgbClr val="000000"/>
                </a:solidFill>
                <a:latin typeface="Courier New" pitchFamily="49" charset="0"/>
              </a:rPr>
              <a:t>ON</a:t>
            </a:r>
            <a:r>
              <a:rPr lang="en-US" sz="1800" b="1" dirty="0">
                <a:solidFill>
                  <a:srgbClr val="000000"/>
                </a:solidFill>
                <a:latin typeface="Courier New" pitchFamily="49" charset="0"/>
              </a:rPr>
              <a:t>	</a:t>
            </a:r>
            <a:r>
              <a:rPr lang="en-US" sz="1800" b="1" i="1" dirty="0">
                <a:solidFill>
                  <a:srgbClr val="000000"/>
                </a:solidFill>
                <a:latin typeface="Courier New" pitchFamily="49" charset="0"/>
              </a:rPr>
              <a:t>table1.column </a:t>
            </a:r>
            <a:r>
              <a:rPr lang="en-US" sz="1800" b="1" dirty="0">
                <a:solidFill>
                  <a:srgbClr val="000000"/>
                </a:solidFill>
                <a:latin typeface="Courier New" pitchFamily="49" charset="0"/>
              </a:rPr>
              <a:t>= </a:t>
            </a:r>
            <a:r>
              <a:rPr lang="en-US" sz="1800" b="1" i="1" dirty="0" smtClean="0">
                <a:solidFill>
                  <a:srgbClr val="000000"/>
                </a:solidFill>
                <a:latin typeface="Courier New" pitchFamily="49" charset="0"/>
              </a:rPr>
              <a:t>table2.column;</a:t>
            </a:r>
            <a:endParaRPr lang="en-US" sz="1800" b="1" i="1" dirty="0">
              <a:solidFill>
                <a:srgbClr val="000000"/>
              </a:solidFill>
              <a:latin typeface="Courier New" pitchFamily="49" charset="0"/>
            </a:endParaRPr>
          </a:p>
        </p:txBody>
      </p:sp>
    </p:spTree>
    <p:extLst>
      <p:ext uri="{BB962C8B-B14F-4D97-AF65-F5344CB8AC3E}">
        <p14:creationId xmlns:p14="http://schemas.microsoft.com/office/powerpoint/2010/main" val="378797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Join</a:t>
            </a:r>
            <a:endParaRPr lang="en-US" dirty="0"/>
          </a:p>
        </p:txBody>
      </p:sp>
      <p:sp>
        <p:nvSpPr>
          <p:cNvPr id="4" name="Rectangle 3"/>
          <p:cNvSpPr>
            <a:spLocks noGrp="1" noChangeArrowheads="1"/>
          </p:cNvSpPr>
          <p:nvPr>
            <p:ph idx="1"/>
          </p:nvPr>
        </p:nvSpPr>
        <p:spPr/>
        <p:txBody>
          <a:bodyPr lIns="90488" tIns="44450" rIns="90488" bIns="44450"/>
          <a:lstStyle/>
          <a:p>
            <a:pPr>
              <a:buFont typeface="Wingdings" panose="05000000000000000000" pitchFamily="2" charset="2"/>
              <a:buChar char="Ø"/>
            </a:pPr>
            <a:r>
              <a:rPr lang="en-US" b="0" dirty="0"/>
              <a:t>T</a:t>
            </a:r>
            <a:r>
              <a:rPr lang="en-US" b="0" dirty="0" smtClean="0"/>
              <a:t>wo rows from the same table combine to form a result row</a:t>
            </a:r>
          </a:p>
          <a:p>
            <a:pPr>
              <a:buFont typeface="Wingdings" panose="05000000000000000000" pitchFamily="2" charset="2"/>
              <a:buChar char="Ø"/>
            </a:pPr>
            <a:r>
              <a:rPr lang="en-US" b="0" dirty="0" smtClean="0"/>
              <a:t>It is possible using table labels (aliases) to join a table to itself , as if they were two separate tables</a:t>
            </a:r>
          </a:p>
          <a:p>
            <a:pPr>
              <a:buFont typeface="Wingdings" panose="05000000000000000000" pitchFamily="2" charset="2"/>
              <a:buChar char="Ø"/>
            </a:pPr>
            <a:r>
              <a:rPr lang="en-US" b="0" dirty="0" smtClean="0"/>
              <a:t>This allows rows in a table to be joined to rows in the same table</a:t>
            </a:r>
          </a:p>
          <a:p>
            <a:endParaRPr lang="en-US" dirty="0" smtClean="0"/>
          </a:p>
        </p:txBody>
      </p:sp>
    </p:spTree>
    <p:extLst>
      <p:ext uri="{BB962C8B-B14F-4D97-AF65-F5344CB8AC3E}">
        <p14:creationId xmlns:p14="http://schemas.microsoft.com/office/powerpoint/2010/main" val="1866843490"/>
      </p:ext>
    </p:extLst>
  </p:cSld>
  <p:clrMapOvr>
    <a:masterClrMapping/>
  </p:clrMapOvr>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id="{4F9A1EAA-0EA7-4DAA-9C75-2E5E69E104B6}" vid="{7799177A-CA30-4840-A60F-4EFF7BF28240}"/>
    </a:ext>
  </a:extLst>
</a:theme>
</file>

<file path=docProps/app.xml><?xml version="1.0" encoding="utf-8"?>
<Properties xmlns="http://schemas.openxmlformats.org/officeDocument/2006/extended-properties" xmlns:vt="http://schemas.openxmlformats.org/officeDocument/2006/docPropsVTypes">
  <Template>Global_Widescreen</Template>
  <TotalTime>46</TotalTime>
  <Words>1213</Words>
  <Application>Microsoft Office PowerPoint</Application>
  <PresentationFormat>Widescreen</PresentationFormat>
  <Paragraphs>188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Courier New</vt:lpstr>
      <vt:lpstr>Times New Roman</vt:lpstr>
      <vt:lpstr>Wingdings</vt:lpstr>
      <vt:lpstr>Global</vt:lpstr>
      <vt:lpstr>RDBMS and Database Handling</vt:lpstr>
      <vt:lpstr>Joins</vt:lpstr>
      <vt:lpstr>Joins</vt:lpstr>
      <vt:lpstr>Querying data from multiple tables</vt:lpstr>
      <vt:lpstr>Inner/Equi Join</vt:lpstr>
      <vt:lpstr>Inner/Equi Join</vt:lpstr>
      <vt:lpstr>Outer Join</vt:lpstr>
      <vt:lpstr>Outer Joins</vt:lpstr>
      <vt:lpstr>Self Join</vt:lpstr>
      <vt:lpstr>Self Join</vt:lpstr>
      <vt:lpstr>Self Join</vt:lpstr>
      <vt:lpstr>Subquery</vt:lpstr>
      <vt:lpstr>Querying Data by using Subqueries</vt:lpstr>
      <vt:lpstr>Querying Data by using Subqueries</vt:lpstr>
      <vt:lpstr>Querying Data by using Subqueries</vt:lpstr>
      <vt:lpstr>Querying Data by using Subqueries</vt:lpstr>
      <vt:lpstr>Querying Data by using Subqueries</vt:lpstr>
      <vt:lpstr>Querying Data by using Subqueries</vt:lpstr>
      <vt:lpstr>Querying Data by using Subqueries</vt:lpstr>
      <vt:lpstr>Querying Data by using Subqueries</vt:lpstr>
      <vt:lpstr>Querying Data by using Subqueries</vt:lpstr>
      <vt:lpstr>Querying Data by using Subqueries</vt:lpstr>
      <vt:lpstr>Querying Data by using Subqueries</vt:lpstr>
      <vt:lpstr>Querying Data by using Subqueries</vt:lpstr>
      <vt:lpstr>Querying Data by using Subqueries</vt:lpstr>
      <vt:lpstr>Querying Data by using Subqueries</vt:lpstr>
      <vt:lpstr>Querying Data by using Subqueries</vt:lpstr>
      <vt:lpstr>Summary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 and Database Handling</dc:title>
  <dc:creator>nishant</dc:creator>
  <cp:lastModifiedBy>Bhirud, Swati2</cp:lastModifiedBy>
  <cp:revision>25</cp:revision>
  <dcterms:created xsi:type="dcterms:W3CDTF">2017-03-13T11:27:31Z</dcterms:created>
  <dcterms:modified xsi:type="dcterms:W3CDTF">2017-03-29T09:54:53Z</dcterms:modified>
</cp:coreProperties>
</file>