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8" r:id="rId4"/>
    <p:sldId id="259" r:id="rId5"/>
    <p:sldId id="276" r:id="rId6"/>
    <p:sldId id="262" r:id="rId7"/>
    <p:sldId id="279" r:id="rId8"/>
    <p:sldId id="277" r:id="rId9"/>
    <p:sldId id="278" r:id="rId10"/>
    <p:sldId id="263" r:id="rId11"/>
    <p:sldId id="264" r:id="rId12"/>
    <p:sldId id="265" r:id="rId13"/>
    <p:sldId id="266" r:id="rId14"/>
    <p:sldId id="267" r:id="rId15"/>
    <p:sldId id="268" r:id="rId16"/>
    <p:sldId id="270" r:id="rId17"/>
    <p:sldId id="271" r:id="rId18"/>
    <p:sldId id="272" r:id="rId19"/>
    <p:sldId id="274" r:id="rId20"/>
    <p:sldId id="280" r:id="rId21"/>
    <p:sldId id="281" r:id="rId22"/>
    <p:sldId id="275"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7" d="100"/>
          <a:sy n="77" d="100"/>
        </p:scale>
        <p:origin x="898"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165A78E-4542-4F78-9612-D320F7A4FD12}" type="datetimeFigureOut">
              <a:rPr lang="en-US" smtClean="0"/>
              <a:t>3/26/2020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9FF7232-F2C6-43F4-8C5A-0F4D84733BA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99FF7232-F2C6-43F4-8C5A-0F4D84733BAF}" type="slidenum">
              <a:rPr lang="en-IN" smtClean="0"/>
              <a:t>15</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DFF41B9D-8E58-4B58-AA24-1B9B53FD3D68}" type="datetimeFigureOut">
              <a:rPr lang="en-US" smtClean="0"/>
              <a:t>3/26/2020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BB0CF3-F4DD-4A03-BA65-A4F1D4401E61}"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FF41B9D-8E58-4B58-AA24-1B9B53FD3D68}" type="datetimeFigureOut">
              <a:rPr lang="en-US" smtClean="0"/>
              <a:t>3/26/2020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BB0CF3-F4DD-4A03-BA65-A4F1D4401E61}"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FF41B9D-8E58-4B58-AA24-1B9B53FD3D68}" type="datetimeFigureOut">
              <a:rPr lang="en-US" smtClean="0"/>
              <a:t>3/26/2020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BB0CF3-F4DD-4A03-BA65-A4F1D4401E61}"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FF41B9D-8E58-4B58-AA24-1B9B53FD3D68}" type="datetimeFigureOut">
              <a:rPr lang="en-US" smtClean="0"/>
              <a:t>3/26/2020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BB0CF3-F4DD-4A03-BA65-A4F1D4401E61}"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F41B9D-8E58-4B58-AA24-1B9B53FD3D68}" type="datetimeFigureOut">
              <a:rPr lang="en-US" smtClean="0"/>
              <a:t>3/26/2020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BB0CF3-F4DD-4A03-BA65-A4F1D4401E61}"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DFF41B9D-8E58-4B58-AA24-1B9B53FD3D68}" type="datetimeFigureOut">
              <a:rPr lang="en-US" smtClean="0"/>
              <a:t>3/26/2020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BB0CF3-F4DD-4A03-BA65-A4F1D4401E61}"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DFF41B9D-8E58-4B58-AA24-1B9B53FD3D68}" type="datetimeFigureOut">
              <a:rPr lang="en-US" smtClean="0"/>
              <a:t>3/26/2020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7BB0CF3-F4DD-4A03-BA65-A4F1D4401E61}"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DFF41B9D-8E58-4B58-AA24-1B9B53FD3D68}" type="datetimeFigureOut">
              <a:rPr lang="en-US" smtClean="0"/>
              <a:t>3/26/2020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7BB0CF3-F4DD-4A03-BA65-A4F1D4401E61}"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F41B9D-8E58-4B58-AA24-1B9B53FD3D68}" type="datetimeFigureOut">
              <a:rPr lang="en-US" smtClean="0"/>
              <a:t>3/26/2020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7BB0CF3-F4DD-4A03-BA65-A4F1D4401E61}"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F41B9D-8E58-4B58-AA24-1B9B53FD3D68}" type="datetimeFigureOut">
              <a:rPr lang="en-US" smtClean="0"/>
              <a:t>3/26/2020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BB0CF3-F4DD-4A03-BA65-A4F1D4401E61}"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F41B9D-8E58-4B58-AA24-1B9B53FD3D68}" type="datetimeFigureOut">
              <a:rPr lang="en-US" smtClean="0"/>
              <a:t>3/26/2020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BB0CF3-F4DD-4A03-BA65-A4F1D4401E61}"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F41B9D-8E58-4B58-AA24-1B9B53FD3D68}" type="datetimeFigureOut">
              <a:rPr lang="en-US" smtClean="0"/>
              <a:t>3/26/2020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BB0CF3-F4DD-4A03-BA65-A4F1D4401E61}"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CCAFB3E-E6E2-4587-A5FC-061F9AED9A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934450"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Picture 10">
            <a:extLst>
              <a:ext uri="{FF2B5EF4-FFF2-40B4-BE49-F238E27FC236}">
                <a16:creationId xmlns:a16="http://schemas.microsoft.com/office/drawing/2014/main" id="{5975841F-9161-4650-BCE5-20FFE7E2961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49933" t="3964" b="3964"/>
          <a:stretch/>
        </p:blipFill>
        <p:spPr>
          <a:xfrm>
            <a:off x="431900" y="1"/>
            <a:ext cx="4972354" cy="6857999"/>
          </a:xfrm>
          <a:custGeom>
            <a:avLst/>
            <a:gdLst>
              <a:gd name="connsiteX0" fmla="*/ 0 w 7554138"/>
              <a:gd name="connsiteY0" fmla="*/ 0 h 6857999"/>
              <a:gd name="connsiteX1" fmla="*/ 7554138 w 7554138"/>
              <a:gd name="connsiteY1" fmla="*/ 0 h 6857999"/>
              <a:gd name="connsiteX2" fmla="*/ 7554138 w 7554138"/>
              <a:gd name="connsiteY2" fmla="*/ 6857999 h 6857999"/>
              <a:gd name="connsiteX3" fmla="*/ 0 w 7554138"/>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7554138" h="6857999">
                <a:moveTo>
                  <a:pt x="0" y="0"/>
                </a:moveTo>
                <a:lnTo>
                  <a:pt x="7554138" y="0"/>
                </a:lnTo>
                <a:lnTo>
                  <a:pt x="7554138" y="6857999"/>
                </a:lnTo>
                <a:lnTo>
                  <a:pt x="0" y="6857999"/>
                </a:lnTo>
                <a:close/>
              </a:path>
            </a:pathLst>
          </a:custGeom>
        </p:spPr>
      </p:pic>
      <p:sp>
        <p:nvSpPr>
          <p:cNvPr id="2" name="Title 1"/>
          <p:cNvSpPr>
            <a:spLocks noGrp="1"/>
          </p:cNvSpPr>
          <p:nvPr>
            <p:ph type="ctrTitle"/>
          </p:nvPr>
        </p:nvSpPr>
        <p:spPr>
          <a:xfrm>
            <a:off x="544542" y="3121701"/>
            <a:ext cx="2743540" cy="1786515"/>
          </a:xfrm>
        </p:spPr>
        <p:txBody>
          <a:bodyPr anchor="t">
            <a:normAutofit/>
          </a:bodyPr>
          <a:lstStyle/>
          <a:p>
            <a:pPr algn="l"/>
            <a:r>
              <a:rPr lang="en-IN" sz="3500" dirty="0">
                <a:solidFill>
                  <a:srgbClr val="FFFFFF"/>
                </a:solidFill>
              </a:rPr>
              <a:t> </a:t>
            </a:r>
            <a:r>
              <a:rPr lang="en-IN" sz="3500" b="1" dirty="0">
                <a:solidFill>
                  <a:srgbClr val="FFFFFF"/>
                </a:solidFill>
              </a:rPr>
              <a:t>AngularJS</a:t>
            </a:r>
            <a:r>
              <a:rPr lang="en-IN" sz="3500" dirty="0">
                <a:solidFill>
                  <a:srgbClr val="FFFFFF"/>
                </a:solidFill>
              </a:rPr>
              <a:t> </a:t>
            </a:r>
            <a:br>
              <a:rPr lang="en-IN" sz="3500" dirty="0">
                <a:solidFill>
                  <a:srgbClr val="FFFFFF"/>
                </a:solidFill>
              </a:rPr>
            </a:br>
            <a:endParaRPr lang="en-IN" sz="3500" dirty="0">
              <a:solidFill>
                <a:srgbClr val="FFFFFF"/>
              </a:solidFill>
            </a:endParaRPr>
          </a:p>
        </p:txBody>
      </p:sp>
      <p:sp>
        <p:nvSpPr>
          <p:cNvPr id="3" name="Subtitle 2"/>
          <p:cNvSpPr>
            <a:spLocks noGrp="1"/>
          </p:cNvSpPr>
          <p:nvPr>
            <p:ph type="subTitle" idx="1"/>
          </p:nvPr>
        </p:nvSpPr>
        <p:spPr>
          <a:xfrm>
            <a:off x="544542" y="2032347"/>
            <a:ext cx="2743540" cy="955111"/>
          </a:xfrm>
        </p:spPr>
        <p:txBody>
          <a:bodyPr anchor="b">
            <a:normAutofit/>
          </a:bodyPr>
          <a:lstStyle/>
          <a:p>
            <a:pPr algn="l"/>
            <a:r>
              <a:rPr lang="en-IN" sz="1600" b="1" dirty="0">
                <a:solidFill>
                  <a:srgbClr val="FFFFFF"/>
                </a:solidFill>
              </a:rPr>
              <a:t>  PAVAN SAI</a:t>
            </a:r>
          </a:p>
        </p:txBody>
      </p:sp>
      <p:sp>
        <p:nvSpPr>
          <p:cNvPr id="13" name="Rectangle 12">
            <a:extLst>
              <a:ext uri="{FF2B5EF4-FFF2-40B4-BE49-F238E27FC236}">
                <a16:creationId xmlns:a16="http://schemas.microsoft.com/office/drawing/2014/main" id="{640086A0-762B-44EE-AA70-A7268A72A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8446" y="0"/>
            <a:ext cx="442555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0_-aAkkhZcr4STwJK1.jpg"/>
          <p:cNvPicPr>
            <a:picLocks noChangeAspect="1"/>
          </p:cNvPicPr>
          <p:nvPr/>
        </p:nvPicPr>
        <p:blipFill>
          <a:blip r:embed="rId3"/>
          <a:stretch>
            <a:fillRect/>
          </a:stretch>
        </p:blipFill>
        <p:spPr>
          <a:xfrm>
            <a:off x="4425554" y="2265760"/>
            <a:ext cx="4130852" cy="2323604"/>
          </a:xfrm>
          <a:custGeom>
            <a:avLst/>
            <a:gdLst/>
            <a:ahLst/>
            <a:cxnLst/>
            <a:rect l="l" t="t" r="r" b="b"/>
            <a:pathLst>
              <a:path w="5017317" h="5380277">
                <a:moveTo>
                  <a:pt x="0" y="0"/>
                </a:moveTo>
                <a:lnTo>
                  <a:pt x="5017317" y="0"/>
                </a:lnTo>
                <a:lnTo>
                  <a:pt x="5017317" y="5380277"/>
                </a:lnTo>
                <a:lnTo>
                  <a:pt x="0" y="5380277"/>
                </a:lnTo>
                <a:close/>
              </a:path>
            </a:pathLst>
          </a:custGeom>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480059" y="2053641"/>
            <a:ext cx="2751871" cy="2760098"/>
          </a:xfrm>
        </p:spPr>
        <p:txBody>
          <a:bodyPr>
            <a:normAutofit/>
          </a:bodyPr>
          <a:lstStyle/>
          <a:p>
            <a:pPr>
              <a:lnSpc>
                <a:spcPct val="90000"/>
              </a:lnSpc>
            </a:pPr>
            <a:r>
              <a:rPr lang="en-IN" sz="2400">
                <a:solidFill>
                  <a:srgbClr val="FFFFFF"/>
                </a:solidFill>
              </a:rPr>
              <a:t> How Is AngularJS Compilation Different From Other JavaScript Frameworks?</a:t>
            </a:r>
          </a:p>
        </p:txBody>
      </p:sp>
      <p:sp>
        <p:nvSpPr>
          <p:cNvPr id="3" name="Content Placeholder 2"/>
          <p:cNvSpPr>
            <a:spLocks noGrp="1"/>
          </p:cNvSpPr>
          <p:nvPr>
            <p:ph idx="1"/>
          </p:nvPr>
        </p:nvSpPr>
        <p:spPr>
          <a:xfrm>
            <a:off x="4567930" y="801866"/>
            <a:ext cx="3979563" cy="5230634"/>
          </a:xfrm>
        </p:spPr>
        <p:txBody>
          <a:bodyPr anchor="ctr">
            <a:normAutofit/>
          </a:bodyPr>
          <a:lstStyle/>
          <a:p>
            <a:pPr fontAlgn="base">
              <a:buNone/>
            </a:pPr>
            <a:endParaRPr lang="en-IN" sz="1900" b="1">
              <a:solidFill>
                <a:srgbClr val="000000"/>
              </a:solidFill>
              <a:latin typeface="Baskerville Old Face" pitchFamily="18" charset="0"/>
            </a:endParaRPr>
          </a:p>
          <a:p>
            <a:pPr fontAlgn="base">
              <a:buNone/>
            </a:pPr>
            <a:endParaRPr lang="en-IN" sz="1900">
              <a:solidFill>
                <a:srgbClr val="000000"/>
              </a:solidFill>
              <a:latin typeface="Baskerville Old Face" pitchFamily="18" charset="0"/>
            </a:endParaRPr>
          </a:p>
          <a:p>
            <a:pPr fontAlgn="base"/>
            <a:r>
              <a:rPr lang="en-IN" sz="1900">
                <a:solidFill>
                  <a:srgbClr val="000000"/>
                </a:solidFill>
                <a:latin typeface="Baskerville Old Face" pitchFamily="18" charset="0"/>
              </a:rPr>
              <a:t>Javascript frameworks like backbone and jQuery process the template as a string and returns the result as a string. You have to dump this resulting string into the DOM where you wanted it with </a:t>
            </a:r>
            <a:r>
              <a:rPr lang="en-IN" sz="1900" b="1">
                <a:solidFill>
                  <a:srgbClr val="000000"/>
                </a:solidFill>
                <a:latin typeface="Baskerville Old Face" pitchFamily="18" charset="0"/>
              </a:rPr>
              <a:t>innerHTML()</a:t>
            </a:r>
            <a:r>
              <a:rPr lang="en-IN" sz="1900">
                <a:solidFill>
                  <a:srgbClr val="000000"/>
                </a:solidFill>
                <a:latin typeface="Baskerville Old Face" pitchFamily="18" charset="0"/>
              </a:rPr>
              <a:t>.</a:t>
            </a:r>
          </a:p>
          <a:p>
            <a:pPr fontAlgn="base"/>
            <a:endParaRPr lang="en-IN" sz="1900">
              <a:solidFill>
                <a:srgbClr val="000000"/>
              </a:solidFill>
              <a:latin typeface="Baskerville Old Face" pitchFamily="18" charset="0"/>
            </a:endParaRPr>
          </a:p>
          <a:p>
            <a:pPr fontAlgn="base"/>
            <a:r>
              <a:rPr lang="en-IN" sz="1900">
                <a:solidFill>
                  <a:srgbClr val="000000"/>
                </a:solidFill>
                <a:latin typeface="Baskerville Old Face" pitchFamily="18" charset="0"/>
              </a:rPr>
              <a:t>AngularJS process the template in another way. It directly works on HTML DOM rather than strings and manipulates it as required. It uses two-way data binding between model and view to sync the data.</a:t>
            </a:r>
          </a:p>
          <a:p>
            <a:endParaRPr lang="en-IN" sz="1900">
              <a:solidFill>
                <a:srgbClr val="000000"/>
              </a:solidFill>
              <a:latin typeface="Baskerville Old Face"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480059" y="2053641"/>
            <a:ext cx="2751871" cy="2760098"/>
          </a:xfrm>
        </p:spPr>
        <p:txBody>
          <a:bodyPr>
            <a:normAutofit/>
          </a:bodyPr>
          <a:lstStyle/>
          <a:p>
            <a:pPr fontAlgn="base">
              <a:lnSpc>
                <a:spcPct val="90000"/>
              </a:lnSpc>
            </a:pPr>
            <a:r>
              <a:rPr lang="en-IN" sz="3700">
                <a:solidFill>
                  <a:srgbClr val="FFFFFF"/>
                </a:solidFill>
              </a:rPr>
              <a:t>What Is Ng-View In AngularJS?	</a:t>
            </a:r>
          </a:p>
        </p:txBody>
      </p:sp>
      <p:sp>
        <p:nvSpPr>
          <p:cNvPr id="3" name="Content Placeholder 2"/>
          <p:cNvSpPr>
            <a:spLocks noGrp="1"/>
          </p:cNvSpPr>
          <p:nvPr>
            <p:ph idx="1"/>
          </p:nvPr>
        </p:nvSpPr>
        <p:spPr>
          <a:xfrm>
            <a:off x="4567930" y="801866"/>
            <a:ext cx="3979563" cy="5230634"/>
          </a:xfrm>
        </p:spPr>
        <p:txBody>
          <a:bodyPr anchor="ctr">
            <a:normAutofit/>
          </a:bodyPr>
          <a:lstStyle/>
          <a:p>
            <a:pPr>
              <a:buNone/>
            </a:pPr>
            <a:endParaRPr lang="en-IN" sz="2100" b="1">
              <a:solidFill>
                <a:srgbClr val="000000"/>
              </a:solidFill>
              <a:latin typeface="Baskerville Old Face" pitchFamily="18" charset="0"/>
            </a:endParaRPr>
          </a:p>
          <a:p>
            <a:pPr>
              <a:buNone/>
            </a:pPr>
            <a:endParaRPr lang="en-IN" sz="2100">
              <a:solidFill>
                <a:srgbClr val="000000"/>
              </a:solidFill>
              <a:latin typeface="Baskerville Old Face" pitchFamily="18" charset="0"/>
            </a:endParaRPr>
          </a:p>
          <a:p>
            <a:pPr>
              <a:buNone/>
            </a:pPr>
            <a:br>
              <a:rPr lang="en-IN" sz="2100">
                <a:solidFill>
                  <a:srgbClr val="000000"/>
                </a:solidFill>
                <a:latin typeface="Baskerville Old Face" pitchFamily="18" charset="0"/>
              </a:rPr>
            </a:br>
            <a:r>
              <a:rPr lang="en-IN" sz="2100">
                <a:solidFill>
                  <a:srgbClr val="000000"/>
                </a:solidFill>
                <a:latin typeface="Baskerville Old Face" pitchFamily="18" charset="0"/>
              </a:rPr>
              <a:t>The ng-view tag creates a placeholder where an HTML or ng-template view can be placed based on the configuration.</a:t>
            </a:r>
            <a:br>
              <a:rPr lang="en-IN" sz="2100">
                <a:solidFill>
                  <a:srgbClr val="000000"/>
                </a:solidFill>
                <a:latin typeface="Baskerville Old Face" pitchFamily="18" charset="0"/>
              </a:rPr>
            </a:br>
            <a:endParaRPr lang="en-IN" sz="2100">
              <a:solidFill>
                <a:srgbClr val="000000"/>
              </a:solidFill>
              <a:latin typeface="Baskerville Old Face"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480059" y="2053641"/>
            <a:ext cx="2751871" cy="2760098"/>
          </a:xfrm>
        </p:spPr>
        <p:txBody>
          <a:bodyPr>
            <a:normAutofit/>
          </a:bodyPr>
          <a:lstStyle/>
          <a:p>
            <a:pPr>
              <a:lnSpc>
                <a:spcPct val="90000"/>
              </a:lnSpc>
            </a:pPr>
            <a:r>
              <a:rPr lang="en-IN" sz="3700">
                <a:solidFill>
                  <a:srgbClr val="FFFFFF"/>
                </a:solidFill>
              </a:rPr>
              <a:t>What Is Ng-Template In AngularJS?</a:t>
            </a:r>
          </a:p>
        </p:txBody>
      </p:sp>
      <p:sp>
        <p:nvSpPr>
          <p:cNvPr id="3" name="Content Placeholder 2"/>
          <p:cNvSpPr>
            <a:spLocks noGrp="1"/>
          </p:cNvSpPr>
          <p:nvPr>
            <p:ph idx="1"/>
          </p:nvPr>
        </p:nvSpPr>
        <p:spPr>
          <a:xfrm>
            <a:off x="4567930" y="801866"/>
            <a:ext cx="3979563" cy="5230634"/>
          </a:xfrm>
        </p:spPr>
        <p:txBody>
          <a:bodyPr anchor="ctr">
            <a:normAutofit/>
          </a:bodyPr>
          <a:lstStyle/>
          <a:p>
            <a:pPr marL="0" indent="0" fontAlgn="base">
              <a:lnSpc>
                <a:spcPct val="90000"/>
              </a:lnSpc>
              <a:buNone/>
            </a:pPr>
            <a:endParaRPr lang="en-IN" sz="1900">
              <a:solidFill>
                <a:srgbClr val="000000"/>
              </a:solidFill>
              <a:latin typeface="Baskerville Old Face" pitchFamily="18" charset="0"/>
            </a:endParaRPr>
          </a:p>
          <a:p>
            <a:pPr fontAlgn="base">
              <a:lnSpc>
                <a:spcPct val="90000"/>
              </a:lnSpc>
            </a:pPr>
            <a:r>
              <a:rPr lang="en-IN" sz="1900">
                <a:solidFill>
                  <a:srgbClr val="000000"/>
                </a:solidFill>
                <a:latin typeface="Baskerville Old Face" pitchFamily="18" charset="0"/>
              </a:rPr>
              <a:t>The ng-template directive is used to create an HTML view using script tag. It contains </a:t>
            </a:r>
            <a:r>
              <a:rPr lang="en-IN" sz="1900" b="1">
                <a:solidFill>
                  <a:srgbClr val="000000"/>
                </a:solidFill>
                <a:latin typeface="Baskerville Old Face" pitchFamily="18" charset="0"/>
              </a:rPr>
              <a:t>“id”</a:t>
            </a:r>
            <a:r>
              <a:rPr lang="en-IN" sz="1900">
                <a:solidFill>
                  <a:srgbClr val="000000"/>
                </a:solidFill>
                <a:latin typeface="Baskerville Old Face" pitchFamily="18" charset="0"/>
              </a:rPr>
              <a:t> attribute which is used by </a:t>
            </a:r>
            <a:r>
              <a:rPr lang="en-IN" sz="1900" b="1">
                <a:solidFill>
                  <a:srgbClr val="000000"/>
                </a:solidFill>
                <a:latin typeface="Baskerville Old Face" pitchFamily="18" charset="0"/>
              </a:rPr>
              <a:t>$routeProvider</a:t>
            </a:r>
            <a:r>
              <a:rPr lang="en-IN" sz="1900">
                <a:solidFill>
                  <a:srgbClr val="000000"/>
                </a:solidFill>
                <a:latin typeface="Baskerville Old Face" pitchFamily="18" charset="0"/>
              </a:rPr>
              <a:t> to map a view with a controller.</a:t>
            </a:r>
          </a:p>
          <a:p>
            <a:pPr fontAlgn="base">
              <a:lnSpc>
                <a:spcPct val="90000"/>
              </a:lnSpc>
            </a:pPr>
            <a:endParaRPr lang="en-IN" sz="1900">
              <a:solidFill>
                <a:srgbClr val="000000"/>
              </a:solidFill>
              <a:latin typeface="Baskerville Old Face" pitchFamily="18" charset="0"/>
            </a:endParaRPr>
          </a:p>
          <a:p>
            <a:pPr fontAlgn="base">
              <a:lnSpc>
                <a:spcPct val="90000"/>
              </a:lnSpc>
            </a:pPr>
            <a:r>
              <a:rPr lang="en-IN" sz="1900">
                <a:solidFill>
                  <a:srgbClr val="000000"/>
                </a:solidFill>
                <a:latin typeface="Baskerville Old Face" pitchFamily="18" charset="0"/>
              </a:rPr>
              <a:t>While defining ng-template, it is mandatory to specify the type of the </a:t>
            </a:r>
            <a:r>
              <a:rPr lang="en-IN" sz="1900" b="1">
                <a:solidFill>
                  <a:srgbClr val="000000"/>
                </a:solidFill>
                <a:latin typeface="Baskerville Old Face" pitchFamily="18" charset="0"/>
              </a:rPr>
              <a:t>&lt;script&gt;</a:t>
            </a:r>
            <a:r>
              <a:rPr lang="en-IN" sz="1900">
                <a:solidFill>
                  <a:srgbClr val="000000"/>
                </a:solidFill>
                <a:latin typeface="Baskerville Old Face" pitchFamily="18" charset="0"/>
              </a:rPr>
              <a:t> element as the </a:t>
            </a:r>
            <a:r>
              <a:rPr lang="en-IN" sz="1900" b="1">
                <a:solidFill>
                  <a:srgbClr val="000000"/>
                </a:solidFill>
                <a:latin typeface="Baskerville Old Face" pitchFamily="18" charset="0"/>
              </a:rPr>
              <a:t>text/ng-template</a:t>
            </a:r>
            <a:r>
              <a:rPr lang="en-IN" sz="1900">
                <a:solidFill>
                  <a:srgbClr val="000000"/>
                </a:solidFill>
                <a:latin typeface="Baskerville Old Face" pitchFamily="18" charset="0"/>
              </a:rPr>
              <a:t>. Also, assign a cache name to the template using the element’s id. Later on, this name gets used as directive’s templateUrl.</a:t>
            </a:r>
          </a:p>
          <a:p>
            <a:pPr fontAlgn="base">
              <a:lnSpc>
                <a:spcPct val="90000"/>
              </a:lnSpc>
            </a:pPr>
            <a:endParaRPr lang="en-IN" sz="1900">
              <a:solidFill>
                <a:srgbClr val="000000"/>
              </a:solidFill>
              <a:latin typeface="Baskerville Old Face" pitchFamily="18" charset="0"/>
            </a:endParaRPr>
          </a:p>
          <a:p>
            <a:pPr fontAlgn="base">
              <a:lnSpc>
                <a:spcPct val="90000"/>
              </a:lnSpc>
            </a:pPr>
            <a:r>
              <a:rPr lang="en-IN" sz="1900">
                <a:solidFill>
                  <a:srgbClr val="000000"/>
                </a:solidFill>
                <a:latin typeface="Baskerville Old Face" pitchFamily="18" charset="0"/>
              </a:rPr>
              <a:t>Following is the syntax of using an ng-template directive in angularJS application.</a:t>
            </a:r>
          </a:p>
          <a:p>
            <a:pPr>
              <a:lnSpc>
                <a:spcPct val="90000"/>
              </a:lnSpc>
            </a:pPr>
            <a:endParaRPr lang="en-IN" sz="1900">
              <a:solidFill>
                <a:srgbClr val="000000"/>
              </a:solidFill>
              <a:latin typeface="Baskerville Old Face"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480059" y="2053641"/>
            <a:ext cx="2751871" cy="2760098"/>
          </a:xfrm>
        </p:spPr>
        <p:txBody>
          <a:bodyPr>
            <a:normAutofit/>
          </a:bodyPr>
          <a:lstStyle/>
          <a:p>
            <a:pPr>
              <a:lnSpc>
                <a:spcPct val="90000"/>
              </a:lnSpc>
            </a:pPr>
            <a:r>
              <a:rPr lang="en-IN" sz="2800">
                <a:solidFill>
                  <a:srgbClr val="FFFFFF"/>
                </a:solidFill>
              </a:rPr>
              <a:t>What Is $RouteProvider In AngularJS?</a:t>
            </a:r>
          </a:p>
        </p:txBody>
      </p:sp>
      <p:sp>
        <p:nvSpPr>
          <p:cNvPr id="3" name="Content Placeholder 2"/>
          <p:cNvSpPr>
            <a:spLocks noGrp="1"/>
          </p:cNvSpPr>
          <p:nvPr>
            <p:ph idx="1"/>
          </p:nvPr>
        </p:nvSpPr>
        <p:spPr>
          <a:xfrm>
            <a:off x="4567930" y="801866"/>
            <a:ext cx="3979563" cy="5230634"/>
          </a:xfrm>
        </p:spPr>
        <p:txBody>
          <a:bodyPr anchor="ctr">
            <a:normAutofit/>
          </a:bodyPr>
          <a:lstStyle/>
          <a:p>
            <a:pPr fontAlgn="base">
              <a:buNone/>
            </a:pPr>
            <a:endParaRPr lang="en-IN" sz="2100" b="1">
              <a:solidFill>
                <a:srgbClr val="000000"/>
              </a:solidFill>
              <a:latin typeface="Baskerville Old Face" pitchFamily="18" charset="0"/>
            </a:endParaRPr>
          </a:p>
          <a:p>
            <a:pPr fontAlgn="base"/>
            <a:endParaRPr lang="en-IN" sz="2100">
              <a:solidFill>
                <a:srgbClr val="000000"/>
              </a:solidFill>
              <a:latin typeface="Baskerville Old Face" pitchFamily="18" charset="0"/>
            </a:endParaRPr>
          </a:p>
          <a:p>
            <a:pPr fontAlgn="base">
              <a:buNone/>
            </a:pPr>
            <a:r>
              <a:rPr lang="en-IN" sz="2100">
                <a:solidFill>
                  <a:srgbClr val="000000"/>
                </a:solidFill>
                <a:latin typeface="Baskerville Old Face" pitchFamily="18" charset="0"/>
              </a:rPr>
              <a:t>	$routeProvider is the primary service which set the configuration of URLs, map them to the corresponding HTML page or ng-template, and attach a controller with the same.</a:t>
            </a:r>
          </a:p>
          <a:p>
            <a:endParaRPr lang="en-IN" sz="2100">
              <a:solidFill>
                <a:srgbClr val="000000"/>
              </a:solidFill>
              <a:latin typeface="Baskerville Old Face"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480059" y="2053641"/>
            <a:ext cx="2751871" cy="2760098"/>
          </a:xfrm>
        </p:spPr>
        <p:txBody>
          <a:bodyPr>
            <a:normAutofit/>
          </a:bodyPr>
          <a:lstStyle/>
          <a:p>
            <a:pPr>
              <a:lnSpc>
                <a:spcPct val="90000"/>
              </a:lnSpc>
            </a:pPr>
            <a:r>
              <a:rPr lang="en-IN" sz="3700">
                <a:solidFill>
                  <a:srgbClr val="FFFFFF"/>
                </a:solidFill>
              </a:rPr>
              <a:t>What Is An Auto Bootstrap Process In AngularJS?</a:t>
            </a:r>
          </a:p>
        </p:txBody>
      </p:sp>
      <p:sp>
        <p:nvSpPr>
          <p:cNvPr id="3" name="Content Placeholder 2"/>
          <p:cNvSpPr>
            <a:spLocks noGrp="1"/>
          </p:cNvSpPr>
          <p:nvPr>
            <p:ph idx="1"/>
          </p:nvPr>
        </p:nvSpPr>
        <p:spPr>
          <a:xfrm>
            <a:off x="4567930" y="801866"/>
            <a:ext cx="3979563" cy="5230634"/>
          </a:xfrm>
        </p:spPr>
        <p:txBody>
          <a:bodyPr anchor="ctr">
            <a:normAutofit/>
          </a:bodyPr>
          <a:lstStyle/>
          <a:p>
            <a:pPr fontAlgn="base">
              <a:lnSpc>
                <a:spcPct val="90000"/>
              </a:lnSpc>
            </a:pPr>
            <a:endParaRPr lang="en-IN" sz="1800">
              <a:solidFill>
                <a:srgbClr val="000000"/>
              </a:solidFill>
              <a:latin typeface="Baskerville Old Face" pitchFamily="18" charset="0"/>
            </a:endParaRPr>
          </a:p>
          <a:p>
            <a:pPr fontAlgn="base">
              <a:lnSpc>
                <a:spcPct val="90000"/>
              </a:lnSpc>
            </a:pPr>
            <a:r>
              <a:rPr lang="en-IN" sz="1800">
                <a:solidFill>
                  <a:srgbClr val="000000"/>
                </a:solidFill>
                <a:latin typeface="Baskerville Old Face" pitchFamily="18" charset="0"/>
              </a:rPr>
              <a:t>AngularJS initializes automatically upon the </a:t>
            </a:r>
            <a:r>
              <a:rPr lang="en-IN" sz="1800" b="1">
                <a:solidFill>
                  <a:srgbClr val="000000"/>
                </a:solidFill>
                <a:latin typeface="Baskerville Old Face" pitchFamily="18" charset="0"/>
              </a:rPr>
              <a:t>“DOMContentLoaded</a:t>
            </a:r>
            <a:r>
              <a:rPr lang="en-IN" sz="1800">
                <a:solidFill>
                  <a:srgbClr val="000000"/>
                </a:solidFill>
                <a:latin typeface="Baskerville Old Face" pitchFamily="18" charset="0"/>
              </a:rPr>
              <a:t>” event or when the browser downloads the angular.js script and at the same time </a:t>
            </a:r>
            <a:r>
              <a:rPr lang="en-IN" sz="1800" b="1">
                <a:solidFill>
                  <a:srgbClr val="000000"/>
                </a:solidFill>
                <a:latin typeface="Baskerville Old Face" pitchFamily="18" charset="0"/>
              </a:rPr>
              <a:t>document.readyState</a:t>
            </a:r>
            <a:r>
              <a:rPr lang="en-IN" sz="1800">
                <a:solidFill>
                  <a:srgbClr val="000000"/>
                </a:solidFill>
                <a:latin typeface="Baskerville Old Face" pitchFamily="18" charset="0"/>
              </a:rPr>
              <a:t> is set to ‘complete.’ At this point, AngularJS looks for the ng-app directive which is the root of Angular app compilation process.</a:t>
            </a:r>
          </a:p>
          <a:p>
            <a:pPr fontAlgn="base">
              <a:lnSpc>
                <a:spcPct val="90000"/>
              </a:lnSpc>
            </a:pPr>
            <a:r>
              <a:rPr lang="en-IN" sz="1800">
                <a:solidFill>
                  <a:srgbClr val="000000"/>
                </a:solidFill>
                <a:latin typeface="Baskerville Old Face" pitchFamily="18" charset="0"/>
              </a:rPr>
              <a:t>If the ng-app directive is located, then AngularJS will do the following.</a:t>
            </a:r>
          </a:p>
          <a:p>
            <a:pPr fontAlgn="base">
              <a:lnSpc>
                <a:spcPct val="90000"/>
              </a:lnSpc>
            </a:pPr>
            <a:r>
              <a:rPr lang="en-IN" sz="1800">
                <a:solidFill>
                  <a:srgbClr val="000000"/>
                </a:solidFill>
                <a:latin typeface="Baskerville Old Face" pitchFamily="18" charset="0"/>
              </a:rPr>
              <a:t>Load the module associated with the directive.</a:t>
            </a:r>
          </a:p>
          <a:p>
            <a:pPr fontAlgn="base">
              <a:lnSpc>
                <a:spcPct val="90000"/>
              </a:lnSpc>
            </a:pPr>
            <a:r>
              <a:rPr lang="en-IN" sz="1800">
                <a:solidFill>
                  <a:srgbClr val="000000"/>
                </a:solidFill>
                <a:latin typeface="Baskerville Old Face" pitchFamily="18" charset="0"/>
              </a:rPr>
              <a:t>Create the application injector.</a:t>
            </a:r>
          </a:p>
          <a:p>
            <a:pPr fontAlgn="base">
              <a:lnSpc>
                <a:spcPct val="90000"/>
              </a:lnSpc>
            </a:pPr>
            <a:r>
              <a:rPr lang="en-IN" sz="1800">
                <a:solidFill>
                  <a:srgbClr val="000000"/>
                </a:solidFill>
                <a:latin typeface="Baskerville Old Face" pitchFamily="18" charset="0"/>
              </a:rPr>
              <a:t>Compile the DOM starting from the ng-app root element.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480059" y="2053641"/>
            <a:ext cx="2751871" cy="2760098"/>
          </a:xfrm>
        </p:spPr>
        <p:txBody>
          <a:bodyPr>
            <a:normAutofit/>
          </a:bodyPr>
          <a:lstStyle/>
          <a:p>
            <a:pPr>
              <a:lnSpc>
                <a:spcPct val="90000"/>
              </a:lnSpc>
            </a:pPr>
            <a:r>
              <a:rPr lang="en-IN" sz="3700">
                <a:solidFill>
                  <a:srgbClr val="FFFFFF"/>
                </a:solidFill>
              </a:rPr>
              <a:t>What Is The Manual Bootstrap Process In AngularJS?</a:t>
            </a:r>
          </a:p>
        </p:txBody>
      </p:sp>
      <p:sp>
        <p:nvSpPr>
          <p:cNvPr id="3" name="Content Placeholder 2"/>
          <p:cNvSpPr>
            <a:spLocks noGrp="1"/>
          </p:cNvSpPr>
          <p:nvPr>
            <p:ph idx="1"/>
          </p:nvPr>
        </p:nvSpPr>
        <p:spPr>
          <a:xfrm>
            <a:off x="4567930" y="801866"/>
            <a:ext cx="3979563" cy="5230634"/>
          </a:xfrm>
        </p:spPr>
        <p:txBody>
          <a:bodyPr anchor="ctr">
            <a:normAutofit/>
          </a:bodyPr>
          <a:lstStyle/>
          <a:p>
            <a:pPr marL="0" indent="0" fontAlgn="base">
              <a:lnSpc>
                <a:spcPct val="90000"/>
              </a:lnSpc>
              <a:buNone/>
            </a:pPr>
            <a:endParaRPr lang="en-IN" sz="1900">
              <a:solidFill>
                <a:srgbClr val="000000"/>
              </a:solidFill>
              <a:latin typeface="Baskerville Old Face" pitchFamily="18" charset="0"/>
            </a:endParaRPr>
          </a:p>
          <a:p>
            <a:pPr fontAlgn="base">
              <a:lnSpc>
                <a:spcPct val="90000"/>
              </a:lnSpc>
            </a:pPr>
            <a:r>
              <a:rPr lang="en-IN" sz="1900">
                <a:solidFill>
                  <a:srgbClr val="000000"/>
                </a:solidFill>
                <a:latin typeface="Baskerville Old Face" pitchFamily="18" charset="0"/>
              </a:rPr>
              <a:t>Sometimes we may need to manually initialize Angular app to have more control over the initialization process. We can do that by using </a:t>
            </a:r>
            <a:r>
              <a:rPr lang="en-IN" sz="1900" b="1">
                <a:solidFill>
                  <a:srgbClr val="000000"/>
                </a:solidFill>
                <a:latin typeface="Baskerville Old Face" pitchFamily="18" charset="0"/>
              </a:rPr>
              <a:t>angular.bootstrap()</a:t>
            </a:r>
            <a:r>
              <a:rPr lang="en-IN" sz="1900">
                <a:solidFill>
                  <a:srgbClr val="000000"/>
                </a:solidFill>
                <a:latin typeface="Baskerville Old Face" pitchFamily="18" charset="0"/>
              </a:rPr>
              <a:t> function</a:t>
            </a:r>
          </a:p>
          <a:p>
            <a:pPr fontAlgn="base">
              <a:lnSpc>
                <a:spcPct val="90000"/>
              </a:lnSpc>
            </a:pPr>
            <a:endParaRPr lang="en-IN" sz="1900">
              <a:solidFill>
                <a:srgbClr val="000000"/>
              </a:solidFill>
              <a:latin typeface="Baskerville Old Face" pitchFamily="18" charset="0"/>
            </a:endParaRPr>
          </a:p>
          <a:p>
            <a:pPr fontAlgn="base">
              <a:lnSpc>
                <a:spcPct val="90000"/>
              </a:lnSpc>
            </a:pPr>
            <a:r>
              <a:rPr lang="en-IN" sz="1900">
                <a:solidFill>
                  <a:srgbClr val="000000"/>
                </a:solidFill>
                <a:latin typeface="Baskerville Old Face" pitchFamily="18" charset="0"/>
              </a:rPr>
              <a:t>within </a:t>
            </a:r>
            <a:r>
              <a:rPr lang="en-IN" sz="1900" b="1">
                <a:solidFill>
                  <a:srgbClr val="000000"/>
                </a:solidFill>
                <a:latin typeface="Baskerville Old Face" pitchFamily="18" charset="0"/>
              </a:rPr>
              <a:t>angular.element(document).ready()</a:t>
            </a:r>
            <a:r>
              <a:rPr lang="en-IN" sz="1900">
                <a:solidFill>
                  <a:srgbClr val="000000"/>
                </a:solidFill>
                <a:latin typeface="Baskerville Old Face" pitchFamily="18" charset="0"/>
              </a:rPr>
              <a:t>function. AngularJS fires this function when the DOM is ready for manipulation.</a:t>
            </a:r>
          </a:p>
          <a:p>
            <a:pPr fontAlgn="base">
              <a:lnSpc>
                <a:spcPct val="90000"/>
              </a:lnSpc>
            </a:pPr>
            <a:endParaRPr lang="en-IN" sz="1900">
              <a:solidFill>
                <a:srgbClr val="000000"/>
              </a:solidFill>
              <a:latin typeface="Baskerville Old Face" pitchFamily="18" charset="0"/>
            </a:endParaRPr>
          </a:p>
          <a:p>
            <a:pPr fontAlgn="base">
              <a:lnSpc>
                <a:spcPct val="90000"/>
              </a:lnSpc>
            </a:pPr>
            <a:r>
              <a:rPr lang="en-IN" sz="1900">
                <a:solidFill>
                  <a:srgbClr val="000000"/>
                </a:solidFill>
                <a:latin typeface="Baskerville Old Face" pitchFamily="18" charset="0"/>
              </a:rPr>
              <a:t>The </a:t>
            </a:r>
            <a:r>
              <a:rPr lang="en-IN" sz="1900" b="1">
                <a:solidFill>
                  <a:srgbClr val="000000"/>
                </a:solidFill>
                <a:latin typeface="Baskerville Old Face" pitchFamily="18" charset="0"/>
              </a:rPr>
              <a:t>angular.bootstrap()</a:t>
            </a:r>
            <a:r>
              <a:rPr lang="en-IN" sz="1900">
                <a:solidFill>
                  <a:srgbClr val="000000"/>
                </a:solidFill>
                <a:latin typeface="Baskerville Old Face" pitchFamily="18" charset="0"/>
              </a:rPr>
              <a:t> function takes two parameters, the document, and module name injector.</a:t>
            </a:r>
          </a:p>
          <a:p>
            <a:pPr>
              <a:lnSpc>
                <a:spcPct val="90000"/>
              </a:lnSpc>
            </a:pPr>
            <a:endParaRPr lang="en-IN" sz="1900">
              <a:solidFill>
                <a:srgbClr val="000000"/>
              </a:solidFill>
              <a:latin typeface="Baskerville Old Face"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480059" y="2053641"/>
            <a:ext cx="2751871" cy="2760098"/>
          </a:xfrm>
        </p:spPr>
        <p:txBody>
          <a:bodyPr>
            <a:normAutofit/>
          </a:bodyPr>
          <a:lstStyle/>
          <a:p>
            <a:pPr>
              <a:lnSpc>
                <a:spcPct val="90000"/>
              </a:lnSpc>
            </a:pPr>
            <a:r>
              <a:rPr lang="en-IN" sz="3700">
                <a:solidFill>
                  <a:srgbClr val="FFFFFF"/>
                </a:solidFill>
              </a:rPr>
              <a:t> What Is A Controller In AngularJS?</a:t>
            </a:r>
          </a:p>
        </p:txBody>
      </p:sp>
      <p:sp>
        <p:nvSpPr>
          <p:cNvPr id="3" name="Content Placeholder 2"/>
          <p:cNvSpPr>
            <a:spLocks noGrp="1"/>
          </p:cNvSpPr>
          <p:nvPr>
            <p:ph idx="1"/>
          </p:nvPr>
        </p:nvSpPr>
        <p:spPr>
          <a:xfrm>
            <a:off x="4567930" y="801866"/>
            <a:ext cx="3979563" cy="5230634"/>
          </a:xfrm>
        </p:spPr>
        <p:txBody>
          <a:bodyPr anchor="ctr">
            <a:normAutofit/>
          </a:bodyPr>
          <a:lstStyle/>
          <a:p>
            <a:pPr fontAlgn="base">
              <a:lnSpc>
                <a:spcPct val="90000"/>
              </a:lnSpc>
            </a:pPr>
            <a:endParaRPr lang="en-IN" sz="1300">
              <a:solidFill>
                <a:srgbClr val="000000"/>
              </a:solidFill>
            </a:endParaRPr>
          </a:p>
          <a:p>
            <a:pPr fontAlgn="base">
              <a:lnSpc>
                <a:spcPct val="90000"/>
              </a:lnSpc>
            </a:pPr>
            <a:r>
              <a:rPr lang="en-IN" sz="1300">
                <a:solidFill>
                  <a:srgbClr val="000000"/>
                </a:solidFill>
              </a:rPr>
              <a:t>A Controller is a set of JavaScript functions which is bound to a specified scope, the ng-controller directive. Angular creates a new instance of the Controller object to inject the new scope as a dependency. The role of the Controller is to expose data to our view via $scope and add functions to it, which contains business logic to enhance view behaviour.</a:t>
            </a:r>
          </a:p>
          <a:p>
            <a:pPr fontAlgn="base">
              <a:lnSpc>
                <a:spcPct val="90000"/>
              </a:lnSpc>
            </a:pPr>
            <a:endParaRPr lang="en-IN" sz="1300">
              <a:solidFill>
                <a:srgbClr val="000000"/>
              </a:solidFill>
            </a:endParaRPr>
          </a:p>
          <a:p>
            <a:pPr fontAlgn="base">
              <a:lnSpc>
                <a:spcPct val="90000"/>
              </a:lnSpc>
              <a:buNone/>
            </a:pPr>
            <a:r>
              <a:rPr lang="en-IN" sz="1300" b="1">
                <a:solidFill>
                  <a:srgbClr val="000000"/>
                </a:solidFill>
              </a:rPr>
              <a:t>Controller Rules.</a:t>
            </a:r>
          </a:p>
          <a:p>
            <a:pPr fontAlgn="base">
              <a:lnSpc>
                <a:spcPct val="90000"/>
              </a:lnSpc>
            </a:pPr>
            <a:r>
              <a:rPr lang="en-IN" sz="1300">
                <a:solidFill>
                  <a:srgbClr val="000000"/>
                </a:solidFill>
              </a:rPr>
              <a:t>A Controller helps in setting up the initial state of the scope object and define its behaviour.</a:t>
            </a:r>
          </a:p>
          <a:p>
            <a:pPr fontAlgn="base">
              <a:lnSpc>
                <a:spcPct val="90000"/>
              </a:lnSpc>
            </a:pPr>
            <a:r>
              <a:rPr lang="en-IN" sz="1300">
                <a:solidFill>
                  <a:srgbClr val="000000"/>
                </a:solidFill>
              </a:rPr>
              <a:t>The Controller should not be used to manipulate the DOM as it contains only business logic. Instead, for managing the DOM, we should use data binding and directives.</a:t>
            </a:r>
          </a:p>
          <a:p>
            <a:pPr fontAlgn="base">
              <a:lnSpc>
                <a:spcPct val="90000"/>
              </a:lnSpc>
            </a:pPr>
            <a:r>
              <a:rPr lang="en-IN" sz="1300">
                <a:solidFill>
                  <a:srgbClr val="000000"/>
                </a:solidFill>
              </a:rPr>
              <a:t>Do not use Controllers to format input. Instead, using angular form controls is recommended for that.</a:t>
            </a:r>
          </a:p>
          <a:p>
            <a:pPr fontAlgn="base">
              <a:lnSpc>
                <a:spcPct val="90000"/>
              </a:lnSpc>
            </a:pPr>
            <a:r>
              <a:rPr lang="en-IN" sz="1300">
                <a:solidFill>
                  <a:srgbClr val="000000"/>
                </a:solidFill>
              </a:rPr>
              <a:t>Controllers should not be used to share code or states. Instead, use angular services for it.</a:t>
            </a:r>
          </a:p>
          <a:p>
            <a:pPr>
              <a:lnSpc>
                <a:spcPct val="90000"/>
              </a:lnSpc>
            </a:pPr>
            <a:endParaRPr lang="en-IN" sz="1300">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480059" y="2053641"/>
            <a:ext cx="2751871" cy="2760098"/>
          </a:xfrm>
        </p:spPr>
        <p:txBody>
          <a:bodyPr>
            <a:normAutofit/>
          </a:bodyPr>
          <a:lstStyle/>
          <a:p>
            <a:pPr>
              <a:lnSpc>
                <a:spcPct val="90000"/>
              </a:lnSpc>
            </a:pPr>
            <a:r>
              <a:rPr lang="en-IN" sz="2400">
                <a:solidFill>
                  <a:srgbClr val="FFFFFF"/>
                </a:solidFill>
              </a:rPr>
              <a:t>How Do You Exchange Data Among Different Modules Of Your Angular JS Application?</a:t>
            </a:r>
          </a:p>
        </p:txBody>
      </p:sp>
      <p:sp>
        <p:nvSpPr>
          <p:cNvPr id="3" name="Content Placeholder 2"/>
          <p:cNvSpPr>
            <a:spLocks noGrp="1"/>
          </p:cNvSpPr>
          <p:nvPr>
            <p:ph idx="1"/>
          </p:nvPr>
        </p:nvSpPr>
        <p:spPr>
          <a:xfrm>
            <a:off x="4567930" y="801866"/>
            <a:ext cx="3979563" cy="5230634"/>
          </a:xfrm>
        </p:spPr>
        <p:txBody>
          <a:bodyPr anchor="ctr">
            <a:normAutofit/>
          </a:bodyPr>
          <a:lstStyle/>
          <a:p>
            <a:pPr fontAlgn="base">
              <a:lnSpc>
                <a:spcPct val="90000"/>
              </a:lnSpc>
            </a:pPr>
            <a:r>
              <a:rPr lang="en-IN" sz="1800">
                <a:solidFill>
                  <a:srgbClr val="000000"/>
                </a:solidFill>
                <a:latin typeface="Baskerville Old Face" pitchFamily="18" charset="0"/>
              </a:rPr>
              <a:t>There are a no. of ways in Angular to share data among modules. A few of them are as follows.</a:t>
            </a:r>
          </a:p>
          <a:p>
            <a:pPr fontAlgn="base">
              <a:lnSpc>
                <a:spcPct val="90000"/>
              </a:lnSpc>
            </a:pPr>
            <a:r>
              <a:rPr lang="en-IN" sz="1800">
                <a:solidFill>
                  <a:srgbClr val="000000"/>
                </a:solidFill>
                <a:latin typeface="Baskerville Old Face" pitchFamily="18" charset="0"/>
              </a:rPr>
              <a:t>The most common method is to create an Angular service to hold the data and dispatch it to the modules.</a:t>
            </a:r>
          </a:p>
          <a:p>
            <a:pPr fontAlgn="base">
              <a:lnSpc>
                <a:spcPct val="90000"/>
              </a:lnSpc>
            </a:pPr>
            <a:r>
              <a:rPr lang="en-IN" sz="1800">
                <a:solidFill>
                  <a:srgbClr val="000000"/>
                </a:solidFill>
                <a:latin typeface="Baskerville Old Face" pitchFamily="18" charset="0"/>
              </a:rPr>
              <a:t>Angular has a matured event system which provides $broadcast(), $emit() and $on() methods to raise events and pass data among the controllers.</a:t>
            </a:r>
          </a:p>
          <a:p>
            <a:pPr fontAlgn="base">
              <a:lnSpc>
                <a:spcPct val="90000"/>
              </a:lnSpc>
            </a:pPr>
            <a:r>
              <a:rPr lang="en-IN" sz="1800">
                <a:solidFill>
                  <a:srgbClr val="000000"/>
                </a:solidFill>
                <a:latin typeface="Baskerville Old Face" pitchFamily="18" charset="0"/>
              </a:rPr>
              <a:t>We can also use $parent, $nextSibling, and $ controllerAs to directly access the controllers.</a:t>
            </a:r>
          </a:p>
          <a:p>
            <a:pPr fontAlgn="base">
              <a:lnSpc>
                <a:spcPct val="90000"/>
              </a:lnSpc>
            </a:pPr>
            <a:r>
              <a:rPr lang="en-IN" sz="1800">
                <a:solidFill>
                  <a:srgbClr val="000000"/>
                </a:solidFill>
                <a:latin typeface="Baskerville Old Face" pitchFamily="18" charset="0"/>
              </a:rPr>
              <a:t>Variables defined at the root scope level ($rootScope) are available to the controller scope via prototypical inheritance. But they behave like globals and hard to maintain.</a:t>
            </a:r>
          </a:p>
          <a:p>
            <a:pPr>
              <a:lnSpc>
                <a:spcPct val="90000"/>
              </a:lnSpc>
            </a:pPr>
            <a:endParaRPr lang="en-IN" sz="1800">
              <a:solidFill>
                <a:srgbClr val="000000"/>
              </a:solidFill>
              <a:latin typeface="Baskerville Old Face"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480059" y="2053641"/>
            <a:ext cx="2751871" cy="2760098"/>
          </a:xfrm>
        </p:spPr>
        <p:txBody>
          <a:bodyPr>
            <a:normAutofit/>
          </a:bodyPr>
          <a:lstStyle/>
          <a:p>
            <a:pPr fontAlgn="base">
              <a:lnSpc>
                <a:spcPct val="90000"/>
              </a:lnSpc>
            </a:pPr>
            <a:r>
              <a:rPr lang="en-IN" sz="3100">
                <a:solidFill>
                  <a:srgbClr val="FFFFFF"/>
                </a:solidFill>
              </a:rPr>
              <a:t> What Would You Do To Limit A Scope Variable To Have One-Time Binding?</a:t>
            </a:r>
          </a:p>
        </p:txBody>
      </p:sp>
      <p:sp>
        <p:nvSpPr>
          <p:cNvPr id="3" name="Content Placeholder 2"/>
          <p:cNvSpPr>
            <a:spLocks noGrp="1"/>
          </p:cNvSpPr>
          <p:nvPr>
            <p:ph idx="1"/>
          </p:nvPr>
        </p:nvSpPr>
        <p:spPr>
          <a:xfrm>
            <a:off x="4567930" y="801866"/>
            <a:ext cx="3979563" cy="5230634"/>
          </a:xfrm>
        </p:spPr>
        <p:txBody>
          <a:bodyPr anchor="ctr">
            <a:normAutofit/>
          </a:bodyPr>
          <a:lstStyle/>
          <a:p>
            <a:pPr>
              <a:buNone/>
            </a:pPr>
            <a:endParaRPr lang="en-IN" sz="2100" b="1">
              <a:solidFill>
                <a:srgbClr val="000000"/>
              </a:solidFill>
              <a:latin typeface="Baskerville Old Face" pitchFamily="18" charset="0"/>
            </a:endParaRPr>
          </a:p>
          <a:p>
            <a:pPr>
              <a:buNone/>
            </a:pPr>
            <a:br>
              <a:rPr lang="en-IN" sz="2100">
                <a:solidFill>
                  <a:srgbClr val="000000"/>
                </a:solidFill>
                <a:latin typeface="Baskerville Old Face" pitchFamily="18" charset="0"/>
              </a:rPr>
            </a:br>
            <a:r>
              <a:rPr lang="en-IN" sz="2100">
                <a:solidFill>
                  <a:srgbClr val="000000"/>
                </a:solidFill>
                <a:latin typeface="Baskerville Old Face" pitchFamily="18" charset="0"/>
              </a:rPr>
              <a:t>By prefixing the </a:t>
            </a:r>
            <a:r>
              <a:rPr lang="en-IN" sz="2100" b="1">
                <a:solidFill>
                  <a:srgbClr val="000000"/>
                </a:solidFill>
                <a:latin typeface="Baskerville Old Face" pitchFamily="18" charset="0"/>
              </a:rPr>
              <a:t>“::”</a:t>
            </a:r>
            <a:r>
              <a:rPr lang="en-IN" sz="2100">
                <a:solidFill>
                  <a:srgbClr val="000000"/>
                </a:solidFill>
                <a:latin typeface="Baskerville Old Face" pitchFamily="18" charset="0"/>
              </a:rPr>
              <a:t> operator to the scope variable. It’ll make sure the candidate is aware of the available variable bindings in AngularJS.</a:t>
            </a:r>
            <a:br>
              <a:rPr lang="en-IN" sz="2100">
                <a:solidFill>
                  <a:srgbClr val="000000"/>
                </a:solidFill>
                <a:latin typeface="Baskerville Old Face" pitchFamily="18" charset="0"/>
              </a:rPr>
            </a:br>
            <a:endParaRPr lang="en-IN" sz="2100">
              <a:solidFill>
                <a:srgbClr val="000000"/>
              </a:solidFill>
              <a:latin typeface="Baskerville Old Face"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480059" y="2053641"/>
            <a:ext cx="2751871" cy="2760098"/>
          </a:xfrm>
        </p:spPr>
        <p:txBody>
          <a:bodyPr>
            <a:normAutofit/>
          </a:bodyPr>
          <a:lstStyle/>
          <a:p>
            <a:pPr>
              <a:lnSpc>
                <a:spcPct val="90000"/>
              </a:lnSpc>
            </a:pPr>
            <a:r>
              <a:rPr lang="en-IN" sz="3100">
                <a:solidFill>
                  <a:srgbClr val="FFFFFF"/>
                </a:solidFill>
              </a:rPr>
              <a:t>What Is The Difference Between One-Way Binding And Two-Way Binding?</a:t>
            </a:r>
          </a:p>
        </p:txBody>
      </p:sp>
      <p:sp>
        <p:nvSpPr>
          <p:cNvPr id="3" name="Content Placeholder 2"/>
          <p:cNvSpPr>
            <a:spLocks noGrp="1"/>
          </p:cNvSpPr>
          <p:nvPr>
            <p:ph idx="1"/>
          </p:nvPr>
        </p:nvSpPr>
        <p:spPr>
          <a:xfrm>
            <a:off x="4567930" y="801866"/>
            <a:ext cx="3979563" cy="5230634"/>
          </a:xfrm>
        </p:spPr>
        <p:txBody>
          <a:bodyPr anchor="ctr">
            <a:normAutofit/>
          </a:bodyPr>
          <a:lstStyle/>
          <a:p>
            <a:pPr fontAlgn="base">
              <a:buNone/>
            </a:pPr>
            <a:endParaRPr lang="en-IN" sz="2100">
              <a:solidFill>
                <a:srgbClr val="000000"/>
              </a:solidFill>
              <a:latin typeface="Baskerville Old Face" pitchFamily="18" charset="0"/>
            </a:endParaRPr>
          </a:p>
          <a:p>
            <a:pPr fontAlgn="base"/>
            <a:r>
              <a:rPr lang="en-IN" sz="2100">
                <a:solidFill>
                  <a:srgbClr val="000000"/>
                </a:solidFill>
                <a:latin typeface="Baskerville Old Face" pitchFamily="18" charset="0"/>
              </a:rPr>
              <a:t>The main difference between one-way binding and two-way binding is as follows.</a:t>
            </a:r>
          </a:p>
          <a:p>
            <a:pPr fontAlgn="base"/>
            <a:r>
              <a:rPr lang="en-IN" sz="2100">
                <a:solidFill>
                  <a:srgbClr val="000000"/>
                </a:solidFill>
                <a:latin typeface="Baskerville Old Face" pitchFamily="18" charset="0"/>
              </a:rPr>
              <a:t>In one-way binding, the scope variable in the HTML gets initialized with the first value its model specifies.</a:t>
            </a:r>
          </a:p>
          <a:p>
            <a:pPr fontAlgn="base"/>
            <a:r>
              <a:rPr lang="en-IN" sz="2100">
                <a:solidFill>
                  <a:srgbClr val="000000"/>
                </a:solidFill>
                <a:latin typeface="Baskerville Old Face" pitchFamily="18" charset="0"/>
              </a:rPr>
              <a:t>In two-way binding, the scope variable will change its value whenever the model gets a different value.</a:t>
            </a:r>
          </a:p>
          <a:p>
            <a:endParaRPr lang="en-IN" sz="2100">
              <a:solidFill>
                <a:srgbClr val="000000"/>
              </a:solidFill>
              <a:latin typeface="Baskerville Old Face"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480059" y="2053641"/>
            <a:ext cx="2751871" cy="2760098"/>
          </a:xfrm>
        </p:spPr>
        <p:txBody>
          <a:bodyPr>
            <a:normAutofit/>
          </a:bodyPr>
          <a:lstStyle/>
          <a:p>
            <a:r>
              <a:rPr lang="en-IN" sz="3700">
                <a:solidFill>
                  <a:srgbClr val="FFFFFF"/>
                </a:solidFill>
              </a:rPr>
              <a:t>What Is AngularJS?</a:t>
            </a:r>
          </a:p>
        </p:txBody>
      </p:sp>
      <p:sp>
        <p:nvSpPr>
          <p:cNvPr id="3" name="Content Placeholder 2"/>
          <p:cNvSpPr>
            <a:spLocks noGrp="1"/>
          </p:cNvSpPr>
          <p:nvPr>
            <p:ph idx="1"/>
          </p:nvPr>
        </p:nvSpPr>
        <p:spPr>
          <a:xfrm>
            <a:off x="4567930" y="801866"/>
            <a:ext cx="3979563" cy="5230634"/>
          </a:xfrm>
        </p:spPr>
        <p:txBody>
          <a:bodyPr anchor="ctr">
            <a:normAutofit/>
          </a:bodyPr>
          <a:lstStyle/>
          <a:p>
            <a:pPr fontAlgn="base">
              <a:lnSpc>
                <a:spcPct val="90000"/>
              </a:lnSpc>
              <a:buNone/>
            </a:pPr>
            <a:endParaRPr lang="en-IN" sz="1600" b="1">
              <a:solidFill>
                <a:srgbClr val="000000"/>
              </a:solidFill>
              <a:latin typeface="Baskerville Old Face" pitchFamily="18" charset="0"/>
            </a:endParaRPr>
          </a:p>
          <a:p>
            <a:pPr fontAlgn="base">
              <a:lnSpc>
                <a:spcPct val="90000"/>
              </a:lnSpc>
            </a:pPr>
            <a:endParaRPr lang="en-IN" sz="1600" b="1">
              <a:solidFill>
                <a:srgbClr val="000000"/>
              </a:solidFill>
              <a:latin typeface="Baskerville Old Face" pitchFamily="18" charset="0"/>
            </a:endParaRPr>
          </a:p>
          <a:p>
            <a:pPr fontAlgn="base">
              <a:lnSpc>
                <a:spcPct val="90000"/>
              </a:lnSpc>
            </a:pPr>
            <a:r>
              <a:rPr lang="en-IN" sz="1600">
                <a:solidFill>
                  <a:srgbClr val="000000"/>
                </a:solidFill>
                <a:latin typeface="Baskerville Old Face" pitchFamily="18" charset="0"/>
              </a:rPr>
              <a:t>It has been developed by one of the biggest technology giants Google. It is a JavaScript framework that helps you to create dynamic Web applications.</a:t>
            </a:r>
          </a:p>
          <a:p>
            <a:pPr fontAlgn="base">
              <a:lnSpc>
                <a:spcPct val="90000"/>
              </a:lnSpc>
            </a:pPr>
            <a:r>
              <a:rPr lang="en-IN" sz="1600">
                <a:solidFill>
                  <a:srgbClr val="000000"/>
                </a:solidFill>
                <a:latin typeface="Baskerville Old Face" pitchFamily="18" charset="0"/>
              </a:rPr>
              <a:t>It supports to use HTML as the template language and enables the developer to create extended HTML tags that help to represent the application’s components more clearly. These tags make the code efficient by reducing the lines of code that a developer may need to write when using JavaScript.</a:t>
            </a:r>
          </a:p>
          <a:p>
            <a:pPr fontAlgn="base">
              <a:lnSpc>
                <a:spcPct val="90000"/>
              </a:lnSpc>
            </a:pPr>
            <a:r>
              <a:rPr lang="en-IN" sz="1600">
                <a:solidFill>
                  <a:srgbClr val="000000"/>
                </a:solidFill>
                <a:latin typeface="Baskerville Old Face" pitchFamily="18" charset="0"/>
              </a:rPr>
              <a:t>It is open-source and licensed under the Apache License version 2.0.</a:t>
            </a:r>
          </a:p>
          <a:p>
            <a:pPr fontAlgn="base">
              <a:lnSpc>
                <a:spcPct val="90000"/>
              </a:lnSpc>
            </a:pPr>
            <a:r>
              <a:rPr lang="en-IN" sz="1600">
                <a:solidFill>
                  <a:srgbClr val="000000"/>
                </a:solidFill>
                <a:latin typeface="Baskerville Old Face" pitchFamily="18" charset="0"/>
              </a:rPr>
              <a:t>It helps to develop a maintainable architecture that is easy to test at the client-end.</a:t>
            </a:r>
          </a:p>
          <a:p>
            <a:pPr>
              <a:lnSpc>
                <a:spcPct val="90000"/>
              </a:lnSpc>
            </a:pPr>
            <a:endParaRPr lang="en-IN" sz="1600">
              <a:solidFill>
                <a:srgbClr val="000000"/>
              </a:solidFill>
              <a:latin typeface="Baskerville Old Face"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2B143137-8795-48CC-AD94-64A0B09EE183}"/>
              </a:ext>
            </a:extLst>
          </p:cNvPr>
          <p:cNvSpPr>
            <a:spLocks noGrp="1"/>
          </p:cNvSpPr>
          <p:nvPr>
            <p:ph type="title"/>
          </p:nvPr>
        </p:nvSpPr>
        <p:spPr>
          <a:xfrm>
            <a:off x="480059" y="2053641"/>
            <a:ext cx="2751871" cy="2760098"/>
          </a:xfrm>
        </p:spPr>
        <p:txBody>
          <a:bodyPr>
            <a:normAutofit/>
          </a:bodyPr>
          <a:lstStyle/>
          <a:p>
            <a:r>
              <a:rPr lang="en-IN" sz="4100">
                <a:solidFill>
                  <a:srgbClr val="FFFFFF"/>
                </a:solidFill>
              </a:rPr>
              <a:t>Animation</a:t>
            </a:r>
          </a:p>
        </p:txBody>
      </p:sp>
      <p:sp>
        <p:nvSpPr>
          <p:cNvPr id="7" name="Content Placeholder 2">
            <a:extLst>
              <a:ext uri="{FF2B5EF4-FFF2-40B4-BE49-F238E27FC236}">
                <a16:creationId xmlns:a16="http://schemas.microsoft.com/office/drawing/2014/main" id="{36379E18-9FB9-4C4D-9346-A3ED732F3AB4}"/>
              </a:ext>
            </a:extLst>
          </p:cNvPr>
          <p:cNvSpPr>
            <a:spLocks noGrp="1"/>
          </p:cNvSpPr>
          <p:nvPr>
            <p:ph idx="1"/>
          </p:nvPr>
        </p:nvSpPr>
        <p:spPr>
          <a:xfrm>
            <a:off x="4567930" y="801866"/>
            <a:ext cx="3979563" cy="5230634"/>
          </a:xfrm>
        </p:spPr>
        <p:txBody>
          <a:bodyPr anchor="ctr">
            <a:normAutofit/>
          </a:bodyPr>
          <a:lstStyle/>
          <a:p>
            <a:pPr marL="114300" indent="0">
              <a:buNone/>
            </a:pPr>
            <a:r>
              <a:rPr lang="en-IN" sz="2100">
                <a:solidFill>
                  <a:srgbClr val="000000"/>
                </a:solidFill>
                <a:latin typeface="Times New Roman" pitchFamily="18" charset="0"/>
                <a:cs typeface="Times New Roman" pitchFamily="18" charset="0"/>
              </a:rPr>
              <a:t>Animations add a lot of interaction between the html elements. Animation was available with Angular 2, from Angular 4 onwards animation is no more a part of the @angular/core library, but is a separate package that needs to be imported in app.module.ts</a:t>
            </a:r>
            <a:r>
              <a:rPr lang="en-IN" sz="2100">
                <a:solidFill>
                  <a:srgbClr val="000000"/>
                </a:solidFill>
              </a:rPr>
              <a:t>.</a:t>
            </a:r>
          </a:p>
        </p:txBody>
      </p:sp>
    </p:spTree>
    <p:extLst>
      <p:ext uri="{BB962C8B-B14F-4D97-AF65-F5344CB8AC3E}">
        <p14:creationId xmlns:p14="http://schemas.microsoft.com/office/powerpoint/2010/main" val="33086902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3A58148-D452-4F6F-A2FE-EED968DE1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984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3BCBE163-CFC9-41C9-ADD5-BD0B8A65CF7D}"/>
              </a:ext>
            </a:extLst>
          </p:cNvPr>
          <p:cNvSpPr>
            <a:spLocks noGrp="1"/>
          </p:cNvSpPr>
          <p:nvPr>
            <p:ph type="title"/>
          </p:nvPr>
        </p:nvSpPr>
        <p:spPr>
          <a:xfrm>
            <a:off x="234543" y="3433763"/>
            <a:ext cx="2397759" cy="2743200"/>
          </a:xfrm>
        </p:spPr>
        <p:txBody>
          <a:bodyPr anchor="t">
            <a:normAutofit/>
          </a:bodyPr>
          <a:lstStyle/>
          <a:p>
            <a:r>
              <a:rPr lang="en-IN" sz="3900">
                <a:solidFill>
                  <a:schemeClr val="bg1"/>
                </a:solidFill>
              </a:rPr>
              <a:t>Materials</a:t>
            </a:r>
          </a:p>
        </p:txBody>
      </p:sp>
      <p:pic>
        <p:nvPicPr>
          <p:cNvPr id="6" name="Picture 2">
            <a:extLst>
              <a:ext uri="{FF2B5EF4-FFF2-40B4-BE49-F238E27FC236}">
                <a16:creationId xmlns:a16="http://schemas.microsoft.com/office/drawing/2014/main" id="{7EF8A8FA-B4F4-4653-9C51-B8847F36F12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167154" y="5779433"/>
            <a:ext cx="5981713" cy="873903"/>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ontent Placeholder 2">
            <a:extLst>
              <a:ext uri="{FF2B5EF4-FFF2-40B4-BE49-F238E27FC236}">
                <a16:creationId xmlns:a16="http://schemas.microsoft.com/office/drawing/2014/main" id="{7A21B7BC-235C-4A17-9CF0-26A4F6016B70}"/>
              </a:ext>
            </a:extLst>
          </p:cNvPr>
          <p:cNvSpPr>
            <a:spLocks noGrp="1"/>
          </p:cNvSpPr>
          <p:nvPr>
            <p:ph idx="1"/>
          </p:nvPr>
        </p:nvSpPr>
        <p:spPr>
          <a:xfrm>
            <a:off x="3248039" y="641615"/>
            <a:ext cx="5467349" cy="5533496"/>
          </a:xfrm>
        </p:spPr>
        <p:txBody>
          <a:bodyPr anchor="ctr">
            <a:normAutofit/>
          </a:bodyPr>
          <a:lstStyle/>
          <a:p>
            <a:pPr>
              <a:lnSpc>
                <a:spcPct val="90000"/>
              </a:lnSpc>
            </a:pPr>
            <a:r>
              <a:rPr lang="en-IN" sz="2200"/>
              <a:t>Materials offer a lot of built-in modules for your project. Features such as autocomplete, </a:t>
            </a:r>
            <a:r>
              <a:rPr lang="en-IN" sz="2200" err="1"/>
              <a:t>datepicker</a:t>
            </a:r>
            <a:r>
              <a:rPr lang="en-IN" sz="2200"/>
              <a:t>, slider, menus, grids, and toolbar are available for use with materials in Angular 7.</a:t>
            </a:r>
          </a:p>
          <a:p>
            <a:pPr>
              <a:lnSpc>
                <a:spcPct val="90000"/>
              </a:lnSpc>
            </a:pPr>
            <a:r>
              <a:rPr lang="en-IN" sz="2200"/>
              <a:t>To use materials, we need to import the package. Angular 2 also has all the above features but they are available as part of the </a:t>
            </a:r>
            <a:r>
              <a:rPr lang="en-IN" sz="2200" b="1"/>
              <a:t>@angular/core module</a:t>
            </a:r>
            <a:r>
              <a:rPr lang="en-IN" sz="2200"/>
              <a:t>. From Angular 4, Materials module has been made available with a separate module @angular/materials. This helps the user to import only the required materials in their project.</a:t>
            </a:r>
          </a:p>
          <a:p>
            <a:pPr>
              <a:lnSpc>
                <a:spcPct val="90000"/>
              </a:lnSpc>
            </a:pPr>
            <a:r>
              <a:rPr lang="en-IN" sz="2200"/>
              <a:t>Following is the command to add materials to your project −</a:t>
            </a:r>
          </a:p>
          <a:p>
            <a:pPr>
              <a:lnSpc>
                <a:spcPct val="90000"/>
              </a:lnSpc>
            </a:pPr>
            <a:endParaRPr lang="en-IN" sz="2200"/>
          </a:p>
        </p:txBody>
      </p:sp>
    </p:spTree>
    <p:extLst>
      <p:ext uri="{BB962C8B-B14F-4D97-AF65-F5344CB8AC3E}">
        <p14:creationId xmlns:p14="http://schemas.microsoft.com/office/powerpoint/2010/main" val="42244686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16" y="0"/>
            <a:ext cx="818271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2284026" y="2043663"/>
            <a:ext cx="4578895" cy="2031055"/>
          </a:xfrm>
        </p:spPr>
        <p:txBody>
          <a:bodyPr vert="horz" lIns="91440" tIns="45720" rIns="91440" bIns="45720" rtlCol="0" anchor="b">
            <a:normAutofit/>
          </a:bodyPr>
          <a:lstStyle/>
          <a:p>
            <a:pPr>
              <a:lnSpc>
                <a:spcPct val="90000"/>
              </a:lnSpc>
            </a:pPr>
            <a:r>
              <a:rPr lang="en-US" sz="6000" b="1" kern="1200">
                <a:solidFill>
                  <a:srgbClr val="FFFFFF"/>
                </a:solidFill>
                <a:latin typeface="+mj-lt"/>
                <a:ea typeface="+mj-ea"/>
                <a:cs typeface="+mj-cs"/>
              </a:rPr>
              <a:t>Thank you</a:t>
            </a:r>
          </a:p>
        </p:txBody>
      </p:sp>
      <p:sp>
        <p:nvSpPr>
          <p:cNvPr id="3" name="Content Placeholder 2"/>
          <p:cNvSpPr>
            <a:spLocks noGrp="1"/>
          </p:cNvSpPr>
          <p:nvPr>
            <p:ph idx="1"/>
          </p:nvPr>
        </p:nvSpPr>
        <p:spPr>
          <a:xfrm>
            <a:off x="2284026" y="4074718"/>
            <a:ext cx="4578895" cy="682079"/>
          </a:xfrm>
        </p:spPr>
        <p:txBody>
          <a:bodyPr vert="horz" lIns="91440" tIns="45720" rIns="91440" bIns="45720" rtlCol="0">
            <a:normAutofit/>
          </a:bodyPr>
          <a:lstStyle/>
          <a:p>
            <a:pPr marL="0" indent="0" algn="ctr">
              <a:lnSpc>
                <a:spcPct val="90000"/>
              </a:lnSpc>
              <a:spcBef>
                <a:spcPts val="1000"/>
              </a:spcBef>
              <a:buNone/>
            </a:pPr>
            <a:r>
              <a:rPr lang="en-US" sz="2400" kern="1200">
                <a:solidFill>
                  <a:srgbClr val="FFFFFF"/>
                </a:solidFill>
                <a:latin typeface="+mn-lt"/>
                <a:ea typeface="+mn-ea"/>
                <a:cs typeface="+mn-cs"/>
              </a:rPr>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480059" y="2053641"/>
            <a:ext cx="2751871" cy="2760098"/>
          </a:xfrm>
        </p:spPr>
        <p:txBody>
          <a:bodyPr>
            <a:normAutofit/>
          </a:bodyPr>
          <a:lstStyle/>
          <a:p>
            <a:pPr fontAlgn="base">
              <a:lnSpc>
                <a:spcPct val="90000"/>
              </a:lnSpc>
            </a:pPr>
            <a:r>
              <a:rPr lang="en-IN" sz="2100">
                <a:solidFill>
                  <a:srgbClr val="FFFFFF"/>
                </a:solidFill>
              </a:rPr>
              <a:t>List Down The Popular AngularJS IDE Plugging/Extensions For Web Development?</a:t>
            </a:r>
          </a:p>
        </p:txBody>
      </p:sp>
      <p:sp>
        <p:nvSpPr>
          <p:cNvPr id="3" name="Content Placeholder 2"/>
          <p:cNvSpPr>
            <a:spLocks noGrp="1"/>
          </p:cNvSpPr>
          <p:nvPr>
            <p:ph idx="1"/>
          </p:nvPr>
        </p:nvSpPr>
        <p:spPr>
          <a:xfrm>
            <a:off x="4567930" y="801866"/>
            <a:ext cx="3979563" cy="5230634"/>
          </a:xfrm>
        </p:spPr>
        <p:txBody>
          <a:bodyPr anchor="ctr">
            <a:normAutofit/>
          </a:bodyPr>
          <a:lstStyle/>
          <a:p>
            <a:pPr fontAlgn="base">
              <a:lnSpc>
                <a:spcPct val="90000"/>
              </a:lnSpc>
            </a:pPr>
            <a:endParaRPr lang="en-IN" sz="1900">
              <a:solidFill>
                <a:srgbClr val="000000"/>
              </a:solidFill>
            </a:endParaRPr>
          </a:p>
          <a:p>
            <a:pPr fontAlgn="base">
              <a:lnSpc>
                <a:spcPct val="90000"/>
              </a:lnSpc>
              <a:buNone/>
            </a:pPr>
            <a:r>
              <a:rPr lang="en-IN" sz="1900">
                <a:solidFill>
                  <a:srgbClr val="000000"/>
                </a:solidFill>
              </a:rPr>
              <a:t>      Here is a list of IDE Plugging and Extensions which can enhance the way you code with AngularJS:</a:t>
            </a:r>
          </a:p>
          <a:p>
            <a:pPr fontAlgn="base">
              <a:lnSpc>
                <a:spcPct val="90000"/>
              </a:lnSpc>
              <a:buNone/>
            </a:pPr>
            <a:endParaRPr lang="en-IN" sz="1900">
              <a:solidFill>
                <a:srgbClr val="000000"/>
              </a:solidFill>
            </a:endParaRPr>
          </a:p>
          <a:p>
            <a:pPr fontAlgn="base">
              <a:lnSpc>
                <a:spcPct val="90000"/>
              </a:lnSpc>
            </a:pPr>
            <a:r>
              <a:rPr lang="en-IN" sz="1900">
                <a:solidFill>
                  <a:srgbClr val="000000"/>
                </a:solidFill>
              </a:rPr>
              <a:t>Sublime Text</a:t>
            </a:r>
          </a:p>
          <a:p>
            <a:pPr fontAlgn="base">
              <a:lnSpc>
                <a:spcPct val="90000"/>
              </a:lnSpc>
            </a:pPr>
            <a:r>
              <a:rPr lang="en-IN" sz="1900">
                <a:solidFill>
                  <a:srgbClr val="000000"/>
                </a:solidFill>
              </a:rPr>
              <a:t>WebStorm</a:t>
            </a:r>
          </a:p>
          <a:p>
            <a:pPr fontAlgn="base">
              <a:lnSpc>
                <a:spcPct val="90000"/>
              </a:lnSpc>
            </a:pPr>
            <a:r>
              <a:rPr lang="en-IN" sz="1900">
                <a:solidFill>
                  <a:srgbClr val="000000"/>
                </a:solidFill>
              </a:rPr>
              <a:t>Eclipse</a:t>
            </a:r>
          </a:p>
          <a:p>
            <a:pPr fontAlgn="base">
              <a:lnSpc>
                <a:spcPct val="90000"/>
              </a:lnSpc>
            </a:pPr>
            <a:r>
              <a:rPr lang="en-IN" sz="1900">
                <a:solidFill>
                  <a:srgbClr val="000000"/>
                </a:solidFill>
              </a:rPr>
              <a:t>Netbeans</a:t>
            </a:r>
          </a:p>
          <a:p>
            <a:pPr fontAlgn="base">
              <a:lnSpc>
                <a:spcPct val="90000"/>
              </a:lnSpc>
            </a:pPr>
            <a:r>
              <a:rPr lang="en-IN" sz="1900">
                <a:solidFill>
                  <a:srgbClr val="000000"/>
                </a:solidFill>
              </a:rPr>
              <a:t>Visual Studio 2012/2013 Express or higher</a:t>
            </a:r>
          </a:p>
          <a:p>
            <a:pPr fontAlgn="base">
              <a:lnSpc>
                <a:spcPct val="90000"/>
              </a:lnSpc>
            </a:pPr>
            <a:r>
              <a:rPr lang="en-IN" sz="1900">
                <a:solidFill>
                  <a:srgbClr val="000000"/>
                </a:solidFill>
              </a:rPr>
              <a:t>TextMate</a:t>
            </a:r>
          </a:p>
          <a:p>
            <a:pPr fontAlgn="base">
              <a:lnSpc>
                <a:spcPct val="90000"/>
              </a:lnSpc>
            </a:pPr>
            <a:r>
              <a:rPr lang="en-IN" sz="1900">
                <a:solidFill>
                  <a:srgbClr val="000000"/>
                </a:solidFill>
              </a:rPr>
              <a:t>Brackets</a:t>
            </a:r>
          </a:p>
          <a:p>
            <a:pPr fontAlgn="base">
              <a:lnSpc>
                <a:spcPct val="90000"/>
              </a:lnSpc>
            </a:pPr>
            <a:r>
              <a:rPr lang="en-IN" sz="1900">
                <a:solidFill>
                  <a:srgbClr val="000000"/>
                </a:solidFill>
              </a:rPr>
              <a:t>ATOM</a:t>
            </a:r>
          </a:p>
          <a:p>
            <a:pPr>
              <a:lnSpc>
                <a:spcPct val="90000"/>
              </a:lnSpc>
              <a:buNone/>
            </a:pPr>
            <a:br>
              <a:rPr lang="en-IN" sz="1900">
                <a:solidFill>
                  <a:srgbClr val="000000"/>
                </a:solidFill>
              </a:rPr>
            </a:br>
            <a:endParaRPr lang="en-IN" sz="19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480059" y="2053641"/>
            <a:ext cx="2751871" cy="2760098"/>
          </a:xfrm>
        </p:spPr>
        <p:txBody>
          <a:bodyPr>
            <a:normAutofit/>
          </a:bodyPr>
          <a:lstStyle/>
          <a:p>
            <a:pPr>
              <a:lnSpc>
                <a:spcPct val="90000"/>
              </a:lnSpc>
            </a:pPr>
            <a:r>
              <a:rPr lang="en-IN" sz="3700">
                <a:solidFill>
                  <a:srgbClr val="FFFFFF"/>
                </a:solidFill>
              </a:rPr>
              <a:t>What Browsers Do AngularJS Support?</a:t>
            </a:r>
          </a:p>
        </p:txBody>
      </p:sp>
      <p:sp>
        <p:nvSpPr>
          <p:cNvPr id="3" name="Content Placeholder 2"/>
          <p:cNvSpPr>
            <a:spLocks noGrp="1"/>
          </p:cNvSpPr>
          <p:nvPr>
            <p:ph idx="1"/>
          </p:nvPr>
        </p:nvSpPr>
        <p:spPr>
          <a:xfrm>
            <a:off x="4567930" y="801866"/>
            <a:ext cx="3979563" cy="5230634"/>
          </a:xfrm>
        </p:spPr>
        <p:txBody>
          <a:bodyPr anchor="ctr">
            <a:normAutofit/>
          </a:bodyPr>
          <a:lstStyle/>
          <a:p>
            <a:pPr fontAlgn="base"/>
            <a:r>
              <a:rPr lang="en-IN" sz="2100">
                <a:solidFill>
                  <a:srgbClr val="000000"/>
                </a:solidFill>
                <a:latin typeface="Baskerville Old Face" pitchFamily="18" charset="0"/>
              </a:rPr>
              <a:t>AngularJS works fine with the latest versions of Safari, Chrome, Firefox, Opera 15+, and IE9+ (Internet Explorer).</a:t>
            </a:r>
            <a:br>
              <a:rPr lang="en-IN" sz="2100">
                <a:solidFill>
                  <a:srgbClr val="000000"/>
                </a:solidFill>
                <a:latin typeface="Baskerville Old Face" pitchFamily="18" charset="0"/>
              </a:rPr>
            </a:br>
            <a:r>
              <a:rPr lang="en-IN" sz="2100">
                <a:solidFill>
                  <a:srgbClr val="000000"/>
                </a:solidFill>
                <a:latin typeface="Baskerville Old Face" pitchFamily="18" charset="0"/>
              </a:rPr>
              <a:t>It also supports various mobile browsers like Android, Chrome Mobile, iOS Safari, and Opera Mobile.</a:t>
            </a:r>
          </a:p>
          <a:p>
            <a:pPr fontAlgn="base">
              <a:buNone/>
            </a:pPr>
            <a:endParaRPr lang="en-IN" sz="2100">
              <a:solidFill>
                <a:srgbClr val="000000"/>
              </a:solidFill>
              <a:latin typeface="Baskerville Old Face" pitchFamily="18" charset="0"/>
            </a:endParaRPr>
          </a:p>
          <a:p>
            <a:pPr fontAlgn="base">
              <a:buNone/>
            </a:pPr>
            <a:r>
              <a:rPr lang="en-IN" sz="2100">
                <a:solidFill>
                  <a:srgbClr val="000000"/>
                </a:solidFill>
                <a:latin typeface="Baskerville Old Face" pitchFamily="18" charset="0"/>
              </a:rPr>
              <a:t>    ( Note: Versions 1.3 and later of AngularJS dropped support for Internet Explorer 8.)</a:t>
            </a:r>
          </a:p>
          <a:p>
            <a:endParaRPr lang="en-IN" sz="21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5666830-9A19-4E01-8505-D6C7F9AC5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a:extLst>
              <a:ext uri="{FF2B5EF4-FFF2-40B4-BE49-F238E27FC236}">
                <a16:creationId xmlns:a16="http://schemas.microsoft.com/office/drawing/2014/main" id="{3F8BDFBE-753E-4A2B-933D-CF90C7F43B19}"/>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131"/>
          <a:stretch/>
        </p:blipFill>
        <p:spPr bwMode="auto">
          <a:xfrm>
            <a:off x="3082595" y="10"/>
            <a:ext cx="6061405" cy="6857990"/>
          </a:xfrm>
          <a:custGeom>
            <a:avLst/>
            <a:gdLst/>
            <a:ahLst/>
            <a:cxnLst/>
            <a:rect l="l" t="t" r="r" b="b"/>
            <a:pathLst>
              <a:path w="8081873" h="6858000">
                <a:moveTo>
                  <a:pt x="0" y="0"/>
                </a:moveTo>
                <a:lnTo>
                  <a:pt x="8081873" y="0"/>
                </a:lnTo>
                <a:lnTo>
                  <a:pt x="8081873" y="6858000"/>
                </a:lnTo>
                <a:lnTo>
                  <a:pt x="0" y="6858000"/>
                </a:lnTo>
                <a:lnTo>
                  <a:pt x="68897" y="6734633"/>
                </a:lnTo>
                <a:cubicBezTo>
                  <a:pt x="558802" y="5812845"/>
                  <a:pt x="848920" y="4668597"/>
                  <a:pt x="848920" y="3429000"/>
                </a:cubicBezTo>
                <a:cubicBezTo>
                  <a:pt x="848920" y="2189404"/>
                  <a:pt x="558802" y="1045156"/>
                  <a:pt x="68897" y="123368"/>
                </a:cubicBezTo>
                <a:close/>
              </a:path>
            </a:pathLst>
          </a:cu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useBgFill="1">
        <p:nvSpPr>
          <p:cNvPr id="11" name="Freeform: Shape 10">
            <a:extLst>
              <a:ext uri="{FF2B5EF4-FFF2-40B4-BE49-F238E27FC236}">
                <a16:creationId xmlns:a16="http://schemas.microsoft.com/office/drawing/2014/main" id="{AE9FC877-7FB6-4D22-9988-35420644E2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719285"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E41809D1-F12E-46BB-B804-5F209D325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711665"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3624A66-531C-4980-9A19-A4C4FE05E8B5}"/>
              </a:ext>
            </a:extLst>
          </p:cNvPr>
          <p:cNvSpPr>
            <a:spLocks noGrp="1"/>
          </p:cNvSpPr>
          <p:nvPr>
            <p:ph type="title"/>
          </p:nvPr>
        </p:nvSpPr>
        <p:spPr>
          <a:xfrm>
            <a:off x="358485" y="1122363"/>
            <a:ext cx="3017520" cy="3204134"/>
          </a:xfrm>
        </p:spPr>
        <p:txBody>
          <a:bodyPr vert="horz" lIns="91440" tIns="45720" rIns="91440" bIns="45720" rtlCol="0" anchor="b">
            <a:normAutofit/>
          </a:bodyPr>
          <a:lstStyle/>
          <a:p>
            <a:pPr algn="l">
              <a:lnSpc>
                <a:spcPct val="90000"/>
              </a:lnSpc>
            </a:pPr>
            <a:r>
              <a:rPr lang="en-US" sz="4200"/>
              <a:t>Features </a:t>
            </a:r>
          </a:p>
        </p:txBody>
      </p:sp>
      <p:sp>
        <p:nvSpPr>
          <p:cNvPr id="15"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1653" y="434802"/>
            <a:ext cx="146304"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771" y="4546920"/>
            <a:ext cx="30175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11123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480059" y="2053641"/>
            <a:ext cx="2751871" cy="2760098"/>
          </a:xfrm>
        </p:spPr>
        <p:txBody>
          <a:bodyPr>
            <a:normAutofit/>
          </a:bodyPr>
          <a:lstStyle/>
          <a:p>
            <a:r>
              <a:rPr lang="en-IN" sz="3700">
                <a:solidFill>
                  <a:srgbClr val="FFFFFF"/>
                </a:solidFill>
              </a:rPr>
              <a:t>Commands</a:t>
            </a:r>
          </a:p>
        </p:txBody>
      </p:sp>
      <p:sp>
        <p:nvSpPr>
          <p:cNvPr id="28" name="Content Placeholder 2"/>
          <p:cNvSpPr>
            <a:spLocks noGrp="1"/>
          </p:cNvSpPr>
          <p:nvPr>
            <p:ph idx="1"/>
          </p:nvPr>
        </p:nvSpPr>
        <p:spPr>
          <a:xfrm>
            <a:off x="4567930" y="801866"/>
            <a:ext cx="3979563" cy="5230634"/>
          </a:xfrm>
        </p:spPr>
        <p:txBody>
          <a:bodyPr anchor="ctr">
            <a:normAutofit/>
          </a:bodyPr>
          <a:lstStyle/>
          <a:p>
            <a:pPr marL="0" indent="0" fontAlgn="t">
              <a:lnSpc>
                <a:spcPct val="90000"/>
              </a:lnSpc>
              <a:buNone/>
            </a:pPr>
            <a:endParaRPr lang="en-US" sz="1200">
              <a:solidFill>
                <a:srgbClr val="000000"/>
              </a:solidFill>
            </a:endParaRPr>
          </a:p>
          <a:p>
            <a:pPr fontAlgn="t">
              <a:lnSpc>
                <a:spcPct val="90000"/>
              </a:lnSpc>
            </a:pPr>
            <a:r>
              <a:rPr lang="en-IN" sz="1200">
                <a:solidFill>
                  <a:srgbClr val="000000"/>
                </a:solidFill>
              </a:rPr>
              <a:t>Commands and Description</a:t>
            </a:r>
          </a:p>
          <a:p>
            <a:pPr fontAlgn="t">
              <a:lnSpc>
                <a:spcPct val="90000"/>
              </a:lnSpc>
            </a:pPr>
            <a:endParaRPr lang="en-US" sz="1200">
              <a:solidFill>
                <a:srgbClr val="000000"/>
              </a:solidFill>
            </a:endParaRPr>
          </a:p>
          <a:p>
            <a:pPr fontAlgn="t">
              <a:lnSpc>
                <a:spcPct val="90000"/>
              </a:lnSpc>
            </a:pPr>
            <a:r>
              <a:rPr lang="en-IN" sz="1200" b="1">
                <a:solidFill>
                  <a:srgbClr val="000000"/>
                </a:solidFill>
              </a:rPr>
              <a:t>Component</a:t>
            </a:r>
            <a:endParaRPr lang="en-US" sz="1200">
              <a:solidFill>
                <a:srgbClr val="000000"/>
              </a:solidFill>
            </a:endParaRPr>
          </a:p>
          <a:p>
            <a:pPr fontAlgn="t">
              <a:lnSpc>
                <a:spcPct val="90000"/>
              </a:lnSpc>
            </a:pPr>
            <a:r>
              <a:rPr lang="en-IN" sz="1200">
                <a:solidFill>
                  <a:srgbClr val="000000"/>
                </a:solidFill>
              </a:rPr>
              <a:t>ng g component new-component</a:t>
            </a:r>
            <a:endParaRPr lang="en-US" sz="1200">
              <a:solidFill>
                <a:srgbClr val="000000"/>
              </a:solidFill>
            </a:endParaRPr>
          </a:p>
          <a:p>
            <a:pPr marL="0" indent="0" fontAlgn="t">
              <a:lnSpc>
                <a:spcPct val="90000"/>
              </a:lnSpc>
              <a:buNone/>
            </a:pPr>
            <a:endParaRPr lang="en-US" sz="1200">
              <a:solidFill>
                <a:srgbClr val="000000"/>
              </a:solidFill>
            </a:endParaRPr>
          </a:p>
          <a:p>
            <a:pPr fontAlgn="t">
              <a:lnSpc>
                <a:spcPct val="90000"/>
              </a:lnSpc>
            </a:pPr>
            <a:r>
              <a:rPr lang="en-IN" sz="1200" b="1">
                <a:solidFill>
                  <a:srgbClr val="000000"/>
                </a:solidFill>
              </a:rPr>
              <a:t>Directive</a:t>
            </a:r>
            <a:endParaRPr lang="en-US" sz="1200">
              <a:solidFill>
                <a:srgbClr val="000000"/>
              </a:solidFill>
            </a:endParaRPr>
          </a:p>
          <a:p>
            <a:pPr fontAlgn="t">
              <a:lnSpc>
                <a:spcPct val="90000"/>
              </a:lnSpc>
            </a:pPr>
            <a:r>
              <a:rPr lang="en-IN" sz="1200">
                <a:solidFill>
                  <a:srgbClr val="000000"/>
                </a:solidFill>
              </a:rPr>
              <a:t>ng g directive new-directive</a:t>
            </a:r>
            <a:endParaRPr lang="en-US" sz="1200">
              <a:solidFill>
                <a:srgbClr val="000000"/>
              </a:solidFill>
            </a:endParaRPr>
          </a:p>
          <a:p>
            <a:pPr marL="0" indent="0" fontAlgn="t">
              <a:lnSpc>
                <a:spcPct val="90000"/>
              </a:lnSpc>
              <a:buNone/>
            </a:pPr>
            <a:endParaRPr lang="en-US" sz="1200">
              <a:solidFill>
                <a:srgbClr val="000000"/>
              </a:solidFill>
            </a:endParaRPr>
          </a:p>
          <a:p>
            <a:pPr fontAlgn="t">
              <a:lnSpc>
                <a:spcPct val="90000"/>
              </a:lnSpc>
            </a:pPr>
            <a:r>
              <a:rPr lang="en-IN" sz="1200" b="1">
                <a:solidFill>
                  <a:srgbClr val="000000"/>
                </a:solidFill>
              </a:rPr>
              <a:t>Pipe</a:t>
            </a:r>
            <a:endParaRPr lang="en-US" sz="1200">
              <a:solidFill>
                <a:srgbClr val="000000"/>
              </a:solidFill>
            </a:endParaRPr>
          </a:p>
          <a:p>
            <a:pPr fontAlgn="t">
              <a:lnSpc>
                <a:spcPct val="90000"/>
              </a:lnSpc>
            </a:pPr>
            <a:r>
              <a:rPr lang="en-IN" sz="1200">
                <a:solidFill>
                  <a:srgbClr val="000000"/>
                </a:solidFill>
              </a:rPr>
              <a:t>ng g pipe new-pipe</a:t>
            </a:r>
            <a:endParaRPr lang="en-US" sz="1200">
              <a:solidFill>
                <a:srgbClr val="000000"/>
              </a:solidFill>
            </a:endParaRPr>
          </a:p>
          <a:p>
            <a:pPr marL="0" indent="0" fontAlgn="t">
              <a:lnSpc>
                <a:spcPct val="90000"/>
              </a:lnSpc>
              <a:buNone/>
            </a:pPr>
            <a:endParaRPr lang="en-US" sz="1200">
              <a:solidFill>
                <a:srgbClr val="000000"/>
              </a:solidFill>
            </a:endParaRPr>
          </a:p>
          <a:p>
            <a:pPr fontAlgn="t">
              <a:lnSpc>
                <a:spcPct val="90000"/>
              </a:lnSpc>
            </a:pPr>
            <a:r>
              <a:rPr lang="en-IN" sz="1200" b="1">
                <a:solidFill>
                  <a:srgbClr val="000000"/>
                </a:solidFill>
              </a:rPr>
              <a:t>Service</a:t>
            </a:r>
            <a:endParaRPr lang="en-US" sz="1200">
              <a:solidFill>
                <a:srgbClr val="000000"/>
              </a:solidFill>
            </a:endParaRPr>
          </a:p>
          <a:p>
            <a:pPr fontAlgn="t">
              <a:lnSpc>
                <a:spcPct val="90000"/>
              </a:lnSpc>
            </a:pPr>
            <a:r>
              <a:rPr lang="en-IN" sz="1200">
                <a:solidFill>
                  <a:srgbClr val="000000"/>
                </a:solidFill>
              </a:rPr>
              <a:t>ng g service new-service</a:t>
            </a:r>
            <a:endParaRPr lang="en-US" sz="1200">
              <a:solidFill>
                <a:srgbClr val="000000"/>
              </a:solidFill>
            </a:endParaRPr>
          </a:p>
          <a:p>
            <a:pPr fontAlgn="t">
              <a:lnSpc>
                <a:spcPct val="90000"/>
              </a:lnSpc>
            </a:pPr>
            <a:endParaRPr lang="en-US" sz="1200">
              <a:solidFill>
                <a:srgbClr val="000000"/>
              </a:solidFill>
            </a:endParaRPr>
          </a:p>
          <a:p>
            <a:pPr fontAlgn="t">
              <a:lnSpc>
                <a:spcPct val="90000"/>
              </a:lnSpc>
            </a:pPr>
            <a:r>
              <a:rPr lang="en-IN" sz="1200" b="1">
                <a:solidFill>
                  <a:srgbClr val="000000"/>
                </a:solidFill>
              </a:rPr>
              <a:t>Module</a:t>
            </a:r>
            <a:endParaRPr lang="en-US" sz="1200">
              <a:solidFill>
                <a:srgbClr val="000000"/>
              </a:solidFill>
            </a:endParaRPr>
          </a:p>
          <a:p>
            <a:pPr fontAlgn="t">
              <a:lnSpc>
                <a:spcPct val="90000"/>
              </a:lnSpc>
            </a:pPr>
            <a:r>
              <a:rPr lang="en-IN" sz="1200">
                <a:solidFill>
                  <a:srgbClr val="000000"/>
                </a:solidFill>
              </a:rPr>
              <a:t>ng g module my-module</a:t>
            </a:r>
            <a:endParaRPr lang="en-US" sz="1200">
              <a:solidFill>
                <a:srgbClr val="000000"/>
              </a:solidFill>
            </a:endParaRPr>
          </a:p>
          <a:p>
            <a:pPr marL="0" indent="0" fontAlgn="t">
              <a:lnSpc>
                <a:spcPct val="90000"/>
              </a:lnSpc>
              <a:buNone/>
            </a:pPr>
            <a:endParaRPr lang="en-US" sz="1200">
              <a:solidFill>
                <a:srgbClr val="000000"/>
              </a:solidFill>
            </a:endParaRPr>
          </a:p>
          <a:p>
            <a:pPr fontAlgn="t">
              <a:lnSpc>
                <a:spcPct val="90000"/>
              </a:lnSpc>
            </a:pPr>
            <a:r>
              <a:rPr lang="en-IN" sz="1200" b="1">
                <a:solidFill>
                  <a:srgbClr val="000000"/>
                </a:solidFill>
              </a:rPr>
              <a:t>Test</a:t>
            </a:r>
            <a:endParaRPr lang="en-US" sz="1200">
              <a:solidFill>
                <a:srgbClr val="000000"/>
              </a:solidFill>
            </a:endParaRPr>
          </a:p>
          <a:p>
            <a:pPr fontAlgn="t">
              <a:lnSpc>
                <a:spcPct val="90000"/>
              </a:lnSpc>
            </a:pPr>
            <a:r>
              <a:rPr lang="en-IN" sz="1200">
                <a:solidFill>
                  <a:srgbClr val="000000"/>
                </a:solidFill>
              </a:rPr>
              <a:t>ng test</a:t>
            </a:r>
            <a:endParaRPr lang="en-US" sz="1200">
              <a:solidFill>
                <a:srgbClr val="000000"/>
              </a:solidFill>
            </a:endParaRPr>
          </a:p>
          <a:p>
            <a:pPr marL="0" indent="0" fontAlgn="t">
              <a:lnSpc>
                <a:spcPct val="90000"/>
              </a:lnSpc>
              <a:buNone/>
            </a:pPr>
            <a:endParaRPr lang="en-US" sz="1200">
              <a:solidFill>
                <a:srgbClr val="000000"/>
              </a:solidFill>
            </a:endParaRPr>
          </a:p>
          <a:p>
            <a:pPr fontAlgn="t">
              <a:lnSpc>
                <a:spcPct val="90000"/>
              </a:lnSpc>
            </a:pPr>
            <a:r>
              <a:rPr lang="en-IN" sz="1200" b="1">
                <a:solidFill>
                  <a:srgbClr val="000000"/>
                </a:solidFill>
              </a:rPr>
              <a:t>Build</a:t>
            </a:r>
            <a:endParaRPr lang="en-US" sz="1200">
              <a:solidFill>
                <a:srgbClr val="000000"/>
              </a:solidFill>
            </a:endParaRPr>
          </a:p>
          <a:p>
            <a:pPr fontAlgn="t">
              <a:lnSpc>
                <a:spcPct val="90000"/>
              </a:lnSpc>
            </a:pPr>
            <a:r>
              <a:rPr lang="en-IN" sz="1200">
                <a:solidFill>
                  <a:srgbClr val="000000"/>
                </a:solidFill>
              </a:rPr>
              <a:t>ng build --configuration=production // for production environment</a:t>
            </a:r>
            <a:endParaRPr lang="en-US" sz="1200">
              <a:solidFill>
                <a:srgbClr val="000000"/>
              </a:solidFill>
            </a:endParaRPr>
          </a:p>
          <a:p>
            <a:pPr fontAlgn="t">
              <a:lnSpc>
                <a:spcPct val="90000"/>
              </a:lnSpc>
            </a:pPr>
            <a:r>
              <a:rPr lang="en-IN" sz="1200">
                <a:solidFill>
                  <a:srgbClr val="000000"/>
                </a:solidFill>
              </a:rPr>
              <a:t>ng build --configuration=staging // for stating environment</a:t>
            </a:r>
            <a:endParaRPr lang="en-US" sz="12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480059" y="2053641"/>
            <a:ext cx="2751871" cy="2760098"/>
          </a:xfrm>
        </p:spPr>
        <p:txBody>
          <a:bodyPr>
            <a:normAutofit/>
          </a:bodyPr>
          <a:lstStyle/>
          <a:p>
            <a:r>
              <a:rPr lang="en-IN">
                <a:solidFill>
                  <a:srgbClr val="FFFFFF"/>
                </a:solidFill>
              </a:rPr>
              <a:t>CLI Prompts</a:t>
            </a:r>
          </a:p>
        </p:txBody>
      </p:sp>
      <p:sp>
        <p:nvSpPr>
          <p:cNvPr id="28" name="Content Placeholder 2"/>
          <p:cNvSpPr>
            <a:spLocks noGrp="1"/>
          </p:cNvSpPr>
          <p:nvPr>
            <p:ph idx="1"/>
          </p:nvPr>
        </p:nvSpPr>
        <p:spPr>
          <a:xfrm>
            <a:off x="4567930" y="801866"/>
            <a:ext cx="3979563" cy="5230634"/>
          </a:xfrm>
        </p:spPr>
        <p:txBody>
          <a:bodyPr anchor="ctr">
            <a:normAutofit/>
          </a:bodyPr>
          <a:lstStyle/>
          <a:p>
            <a:pPr marL="0" indent="0" fontAlgn="t">
              <a:buNone/>
            </a:pPr>
            <a:r>
              <a:rPr lang="en-IN" sz="2100" dirty="0">
                <a:solidFill>
                  <a:srgbClr val="000000"/>
                </a:solidFill>
                <a:latin typeface="Times New Roman" pitchFamily="18" charset="0"/>
                <a:cs typeface="Times New Roman" pitchFamily="18" charset="0"/>
              </a:rPr>
              <a:t>It helps users to make a decision. It asks users about “want to      add routing? Y/N” and about the type of styles user want to use.</a:t>
            </a:r>
          </a:p>
          <a:p>
            <a:pPr marL="0" indent="0" fontAlgn="t">
              <a:buNone/>
            </a:pPr>
            <a:endParaRPr lang="en-US" sz="2100" dirty="0">
              <a:solidFill>
                <a:srgbClr val="000000"/>
              </a:solidFill>
            </a:endParaRPr>
          </a:p>
        </p:txBody>
      </p:sp>
    </p:spTree>
    <p:extLst>
      <p:ext uri="{BB962C8B-B14F-4D97-AF65-F5344CB8AC3E}">
        <p14:creationId xmlns:p14="http://schemas.microsoft.com/office/powerpoint/2010/main" val="934220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480059" y="2053641"/>
            <a:ext cx="2751871" cy="2760098"/>
          </a:xfrm>
        </p:spPr>
        <p:txBody>
          <a:bodyPr>
            <a:normAutofit fontScale="90000"/>
          </a:bodyPr>
          <a:lstStyle/>
          <a:p>
            <a:r>
              <a:rPr lang="en-IN" b="1" dirty="0">
                <a:solidFill>
                  <a:srgbClr val="000000"/>
                </a:solidFill>
                <a:latin typeface="Times New Roman" pitchFamily="18" charset="0"/>
                <a:cs typeface="Times New Roman" pitchFamily="18" charset="0"/>
              </a:rPr>
              <a:t>Application   </a:t>
            </a:r>
            <a:br>
              <a:rPr lang="en-IN" b="1" dirty="0">
                <a:solidFill>
                  <a:srgbClr val="000000"/>
                </a:solidFill>
                <a:latin typeface="Times New Roman" pitchFamily="18" charset="0"/>
                <a:cs typeface="Times New Roman" pitchFamily="18" charset="0"/>
              </a:rPr>
            </a:br>
            <a:r>
              <a:rPr lang="en-IN" b="1" dirty="0">
                <a:solidFill>
                  <a:srgbClr val="000000"/>
                </a:solidFill>
                <a:latin typeface="Times New Roman" pitchFamily="18" charset="0"/>
                <a:cs typeface="Times New Roman" pitchFamily="18" charset="0"/>
              </a:rPr>
              <a:t>Performance</a:t>
            </a:r>
            <a:br>
              <a:rPr lang="en-IN" b="1" dirty="0">
                <a:solidFill>
                  <a:srgbClr val="000000"/>
                </a:solidFill>
                <a:latin typeface="Times New Roman" pitchFamily="18" charset="0"/>
                <a:cs typeface="Times New Roman" pitchFamily="18" charset="0"/>
              </a:rPr>
            </a:br>
            <a:endParaRPr lang="en-IN" dirty="0">
              <a:solidFill>
                <a:srgbClr val="FFFFFF"/>
              </a:solidFill>
            </a:endParaRPr>
          </a:p>
        </p:txBody>
      </p:sp>
      <p:sp>
        <p:nvSpPr>
          <p:cNvPr id="3" name="Content Placeholder 2"/>
          <p:cNvSpPr>
            <a:spLocks noGrp="1"/>
          </p:cNvSpPr>
          <p:nvPr>
            <p:ph idx="1"/>
          </p:nvPr>
        </p:nvSpPr>
        <p:spPr>
          <a:xfrm>
            <a:off x="4567930" y="801866"/>
            <a:ext cx="3979563" cy="5230634"/>
          </a:xfrm>
        </p:spPr>
        <p:txBody>
          <a:bodyPr anchor="ctr">
            <a:normAutofit/>
          </a:bodyPr>
          <a:lstStyle/>
          <a:p>
            <a:pPr fontAlgn="base"/>
            <a:r>
              <a:rPr lang="en-IN" sz="2100" dirty="0">
                <a:solidFill>
                  <a:srgbClr val="000000"/>
                </a:solidFill>
                <a:latin typeface="Times New Roman" pitchFamily="18" charset="0"/>
                <a:cs typeface="Times New Roman" pitchFamily="18" charset="0"/>
              </a:rPr>
              <a:t>Earlier reflect-metadata is used in production but it is required at the time of development. Therefore, </a:t>
            </a:r>
            <a:r>
              <a:rPr lang="en-IN" sz="2100" dirty="0" err="1">
                <a:solidFill>
                  <a:srgbClr val="000000"/>
                </a:solidFill>
                <a:latin typeface="Times New Roman" pitchFamily="18" charset="0"/>
                <a:cs typeface="Times New Roman" pitchFamily="18" charset="0"/>
              </a:rPr>
              <a:t>ployfill.ts</a:t>
            </a:r>
            <a:r>
              <a:rPr lang="en-IN" sz="2100" dirty="0">
                <a:solidFill>
                  <a:srgbClr val="000000"/>
                </a:solidFill>
                <a:latin typeface="Times New Roman" pitchFamily="18" charset="0"/>
                <a:cs typeface="Times New Roman" pitchFamily="18" charset="0"/>
              </a:rPr>
              <a:t> is removed by default in angular 7.</a:t>
            </a:r>
          </a:p>
          <a:p>
            <a:pPr marL="571500" indent="-457200">
              <a:buFont typeface="+mj-lt"/>
              <a:buAutoNum type="arabicPeriod"/>
            </a:pPr>
            <a:endParaRPr lang="en-IN" sz="2100" dirty="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2513372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480059" y="2053641"/>
            <a:ext cx="2751871" cy="2760098"/>
          </a:xfrm>
        </p:spPr>
        <p:txBody>
          <a:bodyPr>
            <a:normAutofit/>
          </a:bodyPr>
          <a:lstStyle/>
          <a:p>
            <a:r>
              <a:rPr lang="en-IN" b="1" dirty="0">
                <a:solidFill>
                  <a:srgbClr val="FFFFFF"/>
                </a:solidFill>
                <a:latin typeface="Times New Roman" pitchFamily="18" charset="0"/>
                <a:cs typeface="Times New Roman" pitchFamily="18" charset="0"/>
              </a:rPr>
              <a:t>Virtual Scrolling</a:t>
            </a:r>
            <a:br>
              <a:rPr lang="en-IN" b="1" dirty="0">
                <a:solidFill>
                  <a:srgbClr val="FFFFFF"/>
                </a:solidFill>
                <a:latin typeface="Times New Roman" pitchFamily="18" charset="0"/>
                <a:cs typeface="Times New Roman" pitchFamily="18" charset="0"/>
              </a:rPr>
            </a:br>
            <a:endParaRPr lang="en-IN" dirty="0">
              <a:solidFill>
                <a:srgbClr val="FFFFFF"/>
              </a:solidFill>
            </a:endParaRPr>
          </a:p>
        </p:txBody>
      </p:sp>
      <p:sp>
        <p:nvSpPr>
          <p:cNvPr id="3" name="Content Placeholder 2"/>
          <p:cNvSpPr>
            <a:spLocks noGrp="1"/>
          </p:cNvSpPr>
          <p:nvPr>
            <p:ph idx="1"/>
          </p:nvPr>
        </p:nvSpPr>
        <p:spPr>
          <a:xfrm>
            <a:off x="4567930" y="801866"/>
            <a:ext cx="3979563" cy="5230634"/>
          </a:xfrm>
        </p:spPr>
        <p:txBody>
          <a:bodyPr anchor="ctr">
            <a:normAutofit/>
          </a:bodyPr>
          <a:lstStyle/>
          <a:p>
            <a:pPr fontAlgn="base"/>
            <a:r>
              <a:rPr lang="en-IN" sz="2100">
                <a:solidFill>
                  <a:srgbClr val="000000"/>
                </a:solidFill>
                <a:latin typeface="Times New Roman" pitchFamily="18" charset="0"/>
                <a:cs typeface="Times New Roman" pitchFamily="18" charset="0"/>
              </a:rPr>
              <a:t>Google accelerates the speed of Angular 7 for a huge scrollable list.</a:t>
            </a:r>
          </a:p>
          <a:p>
            <a:pPr marL="114300" indent="0" fontAlgn="base">
              <a:buNone/>
            </a:pPr>
            <a:r>
              <a:rPr lang="en-IN" sz="2100" b="1">
                <a:solidFill>
                  <a:srgbClr val="000000"/>
                </a:solidFill>
                <a:latin typeface="Times New Roman" pitchFamily="18" charset="0"/>
                <a:cs typeface="Times New Roman" pitchFamily="18" charset="0"/>
              </a:rPr>
              <a:t>Start with a plain Angular table</a:t>
            </a:r>
          </a:p>
          <a:p>
            <a:pPr fontAlgn="base"/>
            <a:r>
              <a:rPr lang="en-IN" sz="2100">
                <a:solidFill>
                  <a:srgbClr val="000000"/>
                </a:solidFill>
                <a:latin typeface="Times New Roman" pitchFamily="18" charset="0"/>
                <a:cs typeface="Times New Roman" pitchFamily="18" charset="0"/>
              </a:rPr>
              <a:t>We’re starting with a pretty simple example of a table using a </a:t>
            </a:r>
            <a:r>
              <a:rPr lang="en-IN" sz="2100" b="1">
                <a:solidFill>
                  <a:srgbClr val="000000"/>
                </a:solidFill>
                <a:latin typeface="Times New Roman" pitchFamily="18" charset="0"/>
                <a:cs typeface="Times New Roman" pitchFamily="18" charset="0"/>
              </a:rPr>
              <a:t>*ngFor</a:t>
            </a:r>
            <a:r>
              <a:rPr lang="en-IN" sz="2100">
                <a:solidFill>
                  <a:srgbClr val="000000"/>
                </a:solidFill>
                <a:latin typeface="Times New Roman" pitchFamily="18" charset="0"/>
                <a:cs typeface="Times New Roman" pitchFamily="18" charset="0"/>
              </a:rPr>
              <a:t> loop</a:t>
            </a:r>
          </a:p>
          <a:p>
            <a:pPr fontAlgn="base"/>
            <a:endParaRPr lang="en-IN" sz="2100">
              <a:solidFill>
                <a:srgbClr val="000000"/>
              </a:solidFill>
              <a:latin typeface="Times New Roman" pitchFamily="18" charset="0"/>
              <a:cs typeface="Times New Roman" pitchFamily="18" charset="0"/>
            </a:endParaRPr>
          </a:p>
          <a:p>
            <a:endParaRPr lang="en-IN" sz="210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2699488062"/>
      </p:ext>
    </p:extLst>
  </p:cSld>
  <p:clrMapOvr>
    <a:masterClrMapping/>
  </p:clrMapOvr>
</p:sld>
</file>

<file path=ppt/theme/theme1.xml><?xml version="1.0" encoding="utf-8"?>
<a:theme xmlns:a="http://schemas.openxmlformats.org/drawingml/2006/main" name="Office Theme">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901</Words>
  <Application>Microsoft Office PowerPoint</Application>
  <PresentationFormat>On-screen Show (4:3)</PresentationFormat>
  <Paragraphs>127</Paragraphs>
  <Slides>22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Baskerville Old Face</vt:lpstr>
      <vt:lpstr>Calibri</vt:lpstr>
      <vt:lpstr>Georgia</vt:lpstr>
      <vt:lpstr>Times New Roman</vt:lpstr>
      <vt:lpstr>Office Theme</vt:lpstr>
      <vt:lpstr> AngularJS  </vt:lpstr>
      <vt:lpstr>What Is AngularJS?</vt:lpstr>
      <vt:lpstr>List Down The Popular AngularJS IDE Plugging/Extensions For Web Development?</vt:lpstr>
      <vt:lpstr>What Browsers Do AngularJS Support?</vt:lpstr>
      <vt:lpstr>Features </vt:lpstr>
      <vt:lpstr>Commands</vt:lpstr>
      <vt:lpstr>CLI Prompts</vt:lpstr>
      <vt:lpstr>Application    Performance </vt:lpstr>
      <vt:lpstr>Virtual Scrolling </vt:lpstr>
      <vt:lpstr> How Is AngularJS Compilation Different From Other JavaScript Frameworks?</vt:lpstr>
      <vt:lpstr>What Is Ng-View In AngularJS? </vt:lpstr>
      <vt:lpstr>What Is Ng-Template In AngularJS?</vt:lpstr>
      <vt:lpstr>What Is $RouteProvider In AngularJS?</vt:lpstr>
      <vt:lpstr>What Is An Auto Bootstrap Process In AngularJS?</vt:lpstr>
      <vt:lpstr>What Is The Manual Bootstrap Process In AngularJS?</vt:lpstr>
      <vt:lpstr> What Is A Controller In AngularJS?</vt:lpstr>
      <vt:lpstr>How Do You Exchange Data Among Different Modules Of Your Angular JS Application?</vt:lpstr>
      <vt:lpstr> What Would You Do To Limit A Scope Variable To Have One-Time Binding?</vt:lpstr>
      <vt:lpstr>What Is The Difference Between One-Way Binding And Two-Way Binding?</vt:lpstr>
      <vt:lpstr>Animation</vt:lpstr>
      <vt:lpstr>Materials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AngularJS  </dc:title>
  <dc:creator>Reddy Pavan Sai</dc:creator>
  <cp:lastModifiedBy>Reddy Pavan Sai</cp:lastModifiedBy>
  <cp:revision>2</cp:revision>
  <dcterms:created xsi:type="dcterms:W3CDTF">2020-03-26T08:48:40Z</dcterms:created>
  <dcterms:modified xsi:type="dcterms:W3CDTF">2020-03-26T08:53:39Z</dcterms:modified>
</cp:coreProperties>
</file>