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ind"/>
      <p:regular r:id="rId24"/>
      <p:bold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Pathway Gothic On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in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Hind-bold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PathwayGothic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33c4e21e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33c4e21e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6debc30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6debc30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6debc30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6debc30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Going into this research project, </a:t>
            </a:r>
            <a:r>
              <a:rPr b="1" lang="en" sz="1200"/>
              <a:t>we had hypothesized that the word “coronavirus” would be the most popular word</a:t>
            </a:r>
            <a:r>
              <a:rPr lang="en" sz="1200"/>
              <a:t>. However, “people” is the most popular word, even when </a:t>
            </a:r>
            <a:r>
              <a:rPr b="1" lang="en" sz="1200"/>
              <a:t>adding up the instances of the words “coronavirus”, “corona”, and “virus”</a:t>
            </a:r>
            <a:r>
              <a:rPr lang="en" sz="1200"/>
              <a:t>. We found this interesting, so we decided to look deeper into the context in which the word “people” was being used.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76debc30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76debc30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6debc30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6debc30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Social awareness jokes: </a:t>
            </a:r>
            <a:r>
              <a:rPr lang="en" sz="1200"/>
              <a:t>social distancing, quarantine rules, supply shortages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Political statement: </a:t>
            </a:r>
            <a:r>
              <a:rPr lang="en" sz="1200"/>
              <a:t>closing country borders, the economy, President Trump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Anecdote: </a:t>
            </a:r>
            <a:r>
              <a:rPr lang="en" sz="1200"/>
              <a:t>essential workers sharing information about supply shortages, teenager from Italy sharing his experience during the coronavirus outbreak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Social awareness statement: </a:t>
            </a:r>
            <a:r>
              <a:rPr lang="en" sz="1200"/>
              <a:t>washing hands, spreading the virus, and preparing for the pandemic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Comment on video: </a:t>
            </a:r>
            <a:r>
              <a:rPr lang="en" sz="1200"/>
              <a:t>unrelated to coronavirus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Joke:</a:t>
            </a:r>
            <a:r>
              <a:rPr lang="en" sz="1200"/>
              <a:t> the irony of staying away from “positive” people instead of “negative” people, everyone’s expectations for 2020 to be a better year than 2019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Positivity: </a:t>
            </a:r>
            <a:r>
              <a:rPr lang="en" sz="1200"/>
              <a:t>we will get through the pandemic, praying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6debc30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6debc30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33c4e21ea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33c4e21ea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6debc30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6debc30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33c4e21ea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33c4e21ea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340ad7d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340ad7d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73edf0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73edf0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33c4e21ea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33c4e21ea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33c4e21ea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33c4e21ea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33c4e21ea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33c4e21ea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6debc30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6debc30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6debc308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6debc30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6debc30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6debc30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7000950" y="-247650"/>
            <a:ext cx="2849429" cy="277368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-417975" y="3172675"/>
            <a:ext cx="4528136" cy="234624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-340050" y="-2"/>
            <a:ext cx="2437096" cy="3777791"/>
            <a:chOff x="-340050" y="-2"/>
            <a:chExt cx="2437096" cy="3777791"/>
          </a:xfrm>
        </p:grpSpPr>
        <p:sp>
          <p:nvSpPr>
            <p:cNvPr id="57" name="Google Shape;57;p14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66" name="Google Shape;66;p14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>
            <a:off x="1676503" y="1276348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274403" y="-2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206129" y="2908331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 rot="5400000">
            <a:off x="5473768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 flipH="1" rot="-6299885">
            <a:off x="-734243" y="-1909936"/>
            <a:ext cx="2563413" cy="4737495"/>
            <a:chOff x="-340050" y="-2"/>
            <a:chExt cx="2437096" cy="3777791"/>
          </a:xfrm>
        </p:grpSpPr>
        <p:sp>
          <p:nvSpPr>
            <p:cNvPr id="79" name="Google Shape;79;p15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88" name="Google Shape;88;p15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1" type="subTitle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2" type="subTitle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flipH="1" rot="-5400000">
            <a:off x="-446057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 rot="6299984">
            <a:off x="5078912" y="-2215493"/>
            <a:ext cx="4042453" cy="6266287"/>
            <a:chOff x="-340050" y="-2"/>
            <a:chExt cx="2437096" cy="3777791"/>
          </a:xfrm>
        </p:grpSpPr>
        <p:sp>
          <p:nvSpPr>
            <p:cNvPr id="99" name="Google Shape;99;p16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 flipH="1">
            <a:off x="1463925" y="1085113"/>
            <a:ext cx="21378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 flipH="1">
            <a:off x="100747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112" name="Google Shape;112;p17"/>
          <p:cNvSpPr txBox="1"/>
          <p:nvPr>
            <p:ph idx="2" type="ctrTitle"/>
          </p:nvPr>
        </p:nvSpPr>
        <p:spPr>
          <a:xfrm flipH="1">
            <a:off x="5542275" y="1085086"/>
            <a:ext cx="2137800" cy="4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7"/>
          <p:cNvSpPr txBox="1"/>
          <p:nvPr>
            <p:ph idx="3" type="subTitle"/>
          </p:nvPr>
        </p:nvSpPr>
        <p:spPr>
          <a:xfrm flipH="1">
            <a:off x="5085825" y="1812749"/>
            <a:ext cx="30507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athway Gothic One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114" name="Google Shape;114;p17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flipH="1">
            <a:off x="-741332" y="-7132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66049" y="476298"/>
            <a:ext cx="304208" cy="31008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899477" y="-215697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462202" y="4507253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0"/>
          <p:cNvGrpSpPr/>
          <p:nvPr/>
        </p:nvGrpSpPr>
        <p:grpSpPr>
          <a:xfrm flipH="1">
            <a:off x="5807015" y="-636946"/>
            <a:ext cx="4224355" cy="5857441"/>
            <a:chOff x="2397737" y="2494825"/>
            <a:chExt cx="1808913" cy="2508325"/>
          </a:xfrm>
        </p:grpSpPr>
        <p:sp>
          <p:nvSpPr>
            <p:cNvPr id="126" name="Google Shape;126;p20"/>
            <p:cNvSpPr/>
            <p:nvPr/>
          </p:nvSpPr>
          <p:spPr>
            <a:xfrm>
              <a:off x="2588500" y="2494825"/>
              <a:ext cx="1618150" cy="2508325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3479675" y="3291600"/>
              <a:ext cx="402175" cy="497400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397737" y="2595675"/>
              <a:ext cx="1399375" cy="2407275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588500" y="2924525"/>
              <a:ext cx="360850" cy="448075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251150" y="2735850"/>
              <a:ext cx="480725" cy="39350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702250" y="4516700"/>
              <a:ext cx="565000" cy="367425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471550" y="4318275"/>
              <a:ext cx="210050" cy="317525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683950" y="3624150"/>
              <a:ext cx="613625" cy="725100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/>
          <p:nvPr/>
        </p:nvSpPr>
        <p:spPr>
          <a:xfrm rot="10800000">
            <a:off x="-343975" y="1842925"/>
            <a:ext cx="4344379" cy="4229085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rot="-1893416">
            <a:off x="611114" y="3819618"/>
            <a:ext cx="647272" cy="6599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-1893416">
            <a:off x="1456235" y="4261915"/>
            <a:ext cx="385362" cy="394973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45600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 flipH="1" rot="-5400000">
            <a:off x="-7882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1849500" y="1462225"/>
            <a:ext cx="5445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1489050" y="2459875"/>
            <a:ext cx="61659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athway Gothic One"/>
              <a:buAutoNum type="arabicPeriod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 flipH="1" rot="-6322941">
            <a:off x="7395333" y="-77944"/>
            <a:ext cx="1861284" cy="2199417"/>
          </a:xfrm>
          <a:custGeom>
            <a:rect b="b" l="l" r="r" t="t"/>
            <a:pathLst>
              <a:path extrusionOk="0" h="29004" w="24545">
                <a:moveTo>
                  <a:pt x="6504" y="0"/>
                </a:moveTo>
                <a:cubicBezTo>
                  <a:pt x="3651" y="0"/>
                  <a:pt x="1218" y="4140"/>
                  <a:pt x="513" y="6438"/>
                </a:cubicBezTo>
                <a:cubicBezTo>
                  <a:pt x="8" y="8058"/>
                  <a:pt x="0" y="9865"/>
                  <a:pt x="733" y="11388"/>
                </a:cubicBezTo>
                <a:cubicBezTo>
                  <a:pt x="1881" y="13781"/>
                  <a:pt x="4689" y="15238"/>
                  <a:pt x="5259" y="17827"/>
                </a:cubicBezTo>
                <a:cubicBezTo>
                  <a:pt x="5634" y="19512"/>
                  <a:pt x="4950" y="21213"/>
                  <a:pt x="4461" y="22866"/>
                </a:cubicBezTo>
                <a:cubicBezTo>
                  <a:pt x="3973" y="24510"/>
                  <a:pt x="3737" y="26464"/>
                  <a:pt x="4811" y="27807"/>
                </a:cubicBezTo>
                <a:cubicBezTo>
                  <a:pt x="5473" y="28629"/>
                  <a:pt x="6503" y="29003"/>
                  <a:pt x="7563" y="29003"/>
                </a:cubicBezTo>
                <a:cubicBezTo>
                  <a:pt x="8341" y="29003"/>
                  <a:pt x="9134" y="28801"/>
                  <a:pt x="9810" y="28426"/>
                </a:cubicBezTo>
                <a:cubicBezTo>
                  <a:pt x="11405" y="27538"/>
                  <a:pt x="12455" y="25918"/>
                  <a:pt x="13269" y="24290"/>
                </a:cubicBezTo>
                <a:cubicBezTo>
                  <a:pt x="14083" y="22654"/>
                  <a:pt x="14759" y="20920"/>
                  <a:pt x="15891" y="19487"/>
                </a:cubicBezTo>
                <a:cubicBezTo>
                  <a:pt x="17071" y="17990"/>
                  <a:pt x="18683" y="16915"/>
                  <a:pt x="20189" y="15743"/>
                </a:cubicBezTo>
                <a:cubicBezTo>
                  <a:pt x="21695" y="14571"/>
                  <a:pt x="23160" y="13227"/>
                  <a:pt x="23852" y="11453"/>
                </a:cubicBezTo>
                <a:cubicBezTo>
                  <a:pt x="24544" y="9670"/>
                  <a:pt x="24235" y="7382"/>
                  <a:pt x="22696" y="6267"/>
                </a:cubicBezTo>
                <a:cubicBezTo>
                  <a:pt x="21166" y="5160"/>
                  <a:pt x="19074" y="5526"/>
                  <a:pt x="17201" y="5339"/>
                </a:cubicBezTo>
                <a:cubicBezTo>
                  <a:pt x="15402" y="5152"/>
                  <a:pt x="13733" y="4411"/>
                  <a:pt x="12211" y="3467"/>
                </a:cubicBezTo>
                <a:cubicBezTo>
                  <a:pt x="10689" y="2523"/>
                  <a:pt x="9386" y="1008"/>
                  <a:pt x="7758" y="276"/>
                </a:cubicBezTo>
                <a:cubicBezTo>
                  <a:pt x="7334" y="86"/>
                  <a:pt x="6914" y="0"/>
                  <a:pt x="65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357100" y="361325"/>
            <a:ext cx="4066800" cy="14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3600">
                <a:solidFill>
                  <a:schemeClr val="dk2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hasCustomPrompt="1" type="title"/>
          </p:nvPr>
        </p:nvSpPr>
        <p:spPr>
          <a:xfrm>
            <a:off x="1959900" y="664650"/>
            <a:ext cx="53241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 flipH="1">
            <a:off x="3578600" y="1995525"/>
            <a:ext cx="2086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hasCustomPrompt="1" idx="2" type="title"/>
          </p:nvPr>
        </p:nvSpPr>
        <p:spPr>
          <a:xfrm>
            <a:off x="1959900" y="2278425"/>
            <a:ext cx="5324100" cy="14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 flipH="1">
            <a:off x="3578600" y="3609300"/>
            <a:ext cx="2086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 flipH="1" rot="5400000">
            <a:off x="5766962" y="-544422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3"/>
          <p:cNvGrpSpPr/>
          <p:nvPr/>
        </p:nvGrpSpPr>
        <p:grpSpPr>
          <a:xfrm flipH="1" rot="6859571">
            <a:off x="201992" y="2098623"/>
            <a:ext cx="4042591" cy="6266501"/>
            <a:chOff x="-340050" y="-2"/>
            <a:chExt cx="2437096" cy="3777791"/>
          </a:xfrm>
        </p:grpSpPr>
        <p:sp>
          <p:nvSpPr>
            <p:cNvPr id="153" name="Google Shape;153;p23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23"/>
          <p:cNvGrpSpPr/>
          <p:nvPr/>
        </p:nvGrpSpPr>
        <p:grpSpPr>
          <a:xfrm rot="-5082426">
            <a:off x="7188157" y="-2495591"/>
            <a:ext cx="3626205" cy="4508527"/>
            <a:chOff x="374425" y="237975"/>
            <a:chExt cx="4197075" cy="5218300"/>
          </a:xfrm>
        </p:grpSpPr>
        <p:sp>
          <p:nvSpPr>
            <p:cNvPr id="162" name="Google Shape;162;p23"/>
            <p:cNvSpPr/>
            <p:nvPr/>
          </p:nvSpPr>
          <p:spPr>
            <a:xfrm>
              <a:off x="374425" y="237975"/>
              <a:ext cx="4197075" cy="5218300"/>
            </a:xfrm>
            <a:custGeom>
              <a:rect b="b" l="l" r="r" t="t"/>
              <a:pathLst>
                <a:path extrusionOk="0" h="208732" w="167883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562200" y="370825"/>
              <a:ext cx="3586425" cy="4947375"/>
            </a:xfrm>
            <a:custGeom>
              <a:rect b="b" l="l" r="r" t="t"/>
              <a:pathLst>
                <a:path extrusionOk="0" h="197895" w="143457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524050" y="838275"/>
              <a:ext cx="1187350" cy="527800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3029275" y="1578900"/>
              <a:ext cx="971475" cy="730575"/>
            </a:xfrm>
            <a:custGeom>
              <a:rect b="b" l="l" r="r" t="t"/>
              <a:pathLst>
                <a:path extrusionOk="0" h="29223" w="38859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375175" y="1847600"/>
              <a:ext cx="487950" cy="1146975"/>
            </a:xfrm>
            <a:custGeom>
              <a:rect b="b" l="l" r="r" t="t"/>
              <a:pathLst>
                <a:path extrusionOk="0" h="45879" w="19518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3"/>
          <p:cNvSpPr/>
          <p:nvPr/>
        </p:nvSpPr>
        <p:spPr>
          <a:xfrm>
            <a:off x="7794735" y="2094848"/>
            <a:ext cx="629274" cy="644951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57195" y="1545690"/>
            <a:ext cx="367483" cy="376620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9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 rot="5400000">
            <a:off x="5468968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7974354" y="2157706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8040018" y="3210327"/>
            <a:ext cx="953208" cy="971699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-419885" y="820373"/>
            <a:ext cx="916686" cy="93443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36849" y="346049"/>
            <a:ext cx="419412" cy="427572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hasCustomPrompt="1"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3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4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hasCustomPrompt="1" idx="8" type="title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4"/>
          <p:cNvSpPr txBox="1"/>
          <p:nvPr>
            <p:ph hasCustomPrompt="1" idx="9" type="title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 rot="5400000">
            <a:off x="5413687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type="ctrTitle"/>
          </p:nvPr>
        </p:nvSpPr>
        <p:spPr>
          <a:xfrm flipH="1">
            <a:off x="3799328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 flipH="1">
            <a:off x="3653978" y="217911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25"/>
          <p:cNvSpPr txBox="1"/>
          <p:nvPr>
            <p:ph idx="2" type="ctrTitle"/>
          </p:nvPr>
        </p:nvSpPr>
        <p:spPr>
          <a:xfrm flipH="1">
            <a:off x="6040355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3" type="subTitle"/>
          </p:nvPr>
        </p:nvSpPr>
        <p:spPr>
          <a:xfrm flipH="1">
            <a:off x="5853605" y="2178198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1" name="Google Shape;191;p25"/>
          <p:cNvSpPr txBox="1"/>
          <p:nvPr>
            <p:ph idx="4" type="ctrTitle"/>
          </p:nvPr>
        </p:nvSpPr>
        <p:spPr>
          <a:xfrm flipH="1">
            <a:off x="1535728" y="17608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5" type="subTitle"/>
          </p:nvPr>
        </p:nvSpPr>
        <p:spPr>
          <a:xfrm flipH="1">
            <a:off x="1390378" y="2176068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p25"/>
          <p:cNvSpPr txBox="1"/>
          <p:nvPr>
            <p:ph idx="6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25"/>
          <p:cNvSpPr/>
          <p:nvPr/>
        </p:nvSpPr>
        <p:spPr>
          <a:xfrm flipH="1" rot="-5400000">
            <a:off x="-3020038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 flipH="1">
            <a:off x="6992626" y="1101750"/>
            <a:ext cx="129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1" type="subTitle"/>
          </p:nvPr>
        </p:nvSpPr>
        <p:spPr>
          <a:xfrm flipH="1">
            <a:off x="6358430" y="2097460"/>
            <a:ext cx="19341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8" name="Google Shape;198;p26"/>
          <p:cNvSpPr txBox="1"/>
          <p:nvPr>
            <p:ph idx="2" type="ctrTitle"/>
          </p:nvPr>
        </p:nvSpPr>
        <p:spPr>
          <a:xfrm flipH="1">
            <a:off x="866500" y="2166800"/>
            <a:ext cx="15606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3" type="subTitle"/>
          </p:nvPr>
        </p:nvSpPr>
        <p:spPr>
          <a:xfrm flipH="1">
            <a:off x="866507" y="3414881"/>
            <a:ext cx="185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 ">
  <p:cSld name="CUSTOM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0" name="Google Shape;210;p27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3" type="subTitle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2" name="Google Shape;212;p27"/>
          <p:cNvSpPr txBox="1"/>
          <p:nvPr>
            <p:ph idx="4" type="ctrTitle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5" type="subTitle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4" name="Google Shape;214;p27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7"/>
          <p:cNvSpPr txBox="1"/>
          <p:nvPr>
            <p:ph idx="7" type="subTitle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7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 flipH="1" rot="-5400000">
            <a:off x="-211588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type="ctrTitle"/>
          </p:nvPr>
        </p:nvSpPr>
        <p:spPr>
          <a:xfrm flipH="1">
            <a:off x="1020837" y="1849951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0" name="Google Shape;220;p28"/>
          <p:cNvSpPr txBox="1"/>
          <p:nvPr>
            <p:ph idx="1" type="subTitle"/>
          </p:nvPr>
        </p:nvSpPr>
        <p:spPr>
          <a:xfrm flipH="1">
            <a:off x="1056387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8"/>
          <p:cNvSpPr txBox="1"/>
          <p:nvPr>
            <p:ph idx="2" type="ctrTitle"/>
          </p:nvPr>
        </p:nvSpPr>
        <p:spPr>
          <a:xfrm flipH="1">
            <a:off x="6274369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2" name="Google Shape;222;p28"/>
          <p:cNvSpPr txBox="1"/>
          <p:nvPr>
            <p:ph idx="3" type="subTitle"/>
          </p:nvPr>
        </p:nvSpPr>
        <p:spPr>
          <a:xfrm flipH="1">
            <a:off x="6346819" y="2282033"/>
            <a:ext cx="17529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3" name="Google Shape;223;p28"/>
          <p:cNvSpPr txBox="1"/>
          <p:nvPr>
            <p:ph idx="4" type="ctrTitle"/>
          </p:nvPr>
        </p:nvSpPr>
        <p:spPr>
          <a:xfrm flipH="1">
            <a:off x="3623100" y="1849951"/>
            <a:ext cx="1897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4" name="Google Shape;224;p28"/>
          <p:cNvSpPr txBox="1"/>
          <p:nvPr>
            <p:ph idx="5" type="subTitle"/>
          </p:nvPr>
        </p:nvSpPr>
        <p:spPr>
          <a:xfrm flipH="1">
            <a:off x="3623100" y="2282033"/>
            <a:ext cx="18978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8"/>
          <p:cNvSpPr txBox="1"/>
          <p:nvPr>
            <p:ph idx="6" type="ctrTitle"/>
          </p:nvPr>
        </p:nvSpPr>
        <p:spPr>
          <a:xfrm flipH="1">
            <a:off x="1152537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6" name="Google Shape;226;p28"/>
          <p:cNvSpPr txBox="1"/>
          <p:nvPr>
            <p:ph idx="7" type="subTitle"/>
          </p:nvPr>
        </p:nvSpPr>
        <p:spPr>
          <a:xfrm flipH="1">
            <a:off x="1056387" y="3997634"/>
            <a:ext cx="1752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7" name="Google Shape;227;p28"/>
          <p:cNvSpPr txBox="1"/>
          <p:nvPr>
            <p:ph idx="8" type="ctrTitle"/>
          </p:nvPr>
        </p:nvSpPr>
        <p:spPr>
          <a:xfrm flipH="1">
            <a:off x="6442969" y="357117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8" name="Google Shape;228;p28"/>
          <p:cNvSpPr txBox="1"/>
          <p:nvPr>
            <p:ph idx="9" type="subTitle"/>
          </p:nvPr>
        </p:nvSpPr>
        <p:spPr>
          <a:xfrm flipH="1">
            <a:off x="6274369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9" name="Google Shape;229;p28"/>
          <p:cNvSpPr txBox="1"/>
          <p:nvPr>
            <p:ph idx="13" type="ctrTitle"/>
          </p:nvPr>
        </p:nvSpPr>
        <p:spPr>
          <a:xfrm flipH="1">
            <a:off x="3660000" y="3571175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0" name="Google Shape;230;p28"/>
          <p:cNvSpPr txBox="1"/>
          <p:nvPr>
            <p:ph idx="14" type="subTitle"/>
          </p:nvPr>
        </p:nvSpPr>
        <p:spPr>
          <a:xfrm flipH="1">
            <a:off x="3623100" y="3997634"/>
            <a:ext cx="1897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1" name="Google Shape;231;p28"/>
          <p:cNvSpPr txBox="1"/>
          <p:nvPr>
            <p:ph idx="15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st">
  <p:cSld name="CUSTOM_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/>
          <p:nvPr/>
        </p:nvSpPr>
        <p:spPr>
          <a:xfrm flipH="1" rot="-1256097">
            <a:off x="246414" y="654727"/>
            <a:ext cx="3034839" cy="2199547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5400000">
            <a:off x="5272412" y="1830000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630925" y="1451375"/>
            <a:ext cx="5882100" cy="24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SemiBold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29"/>
          <p:cNvSpPr/>
          <p:nvPr/>
        </p:nvSpPr>
        <p:spPr>
          <a:xfrm>
            <a:off x="8068951" y="141522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8511773" y="2032679"/>
            <a:ext cx="960476" cy="98437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357125" y="9294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8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/>
          <p:nvPr/>
        </p:nvSpPr>
        <p:spPr>
          <a:xfrm rot="-5400000">
            <a:off x="-283022" y="-743135"/>
            <a:ext cx="6088519" cy="592667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30"/>
          <p:cNvGrpSpPr/>
          <p:nvPr/>
        </p:nvGrpSpPr>
        <p:grpSpPr>
          <a:xfrm rot="4477095">
            <a:off x="-651132" y="-3055029"/>
            <a:ext cx="4042701" cy="6266671"/>
            <a:chOff x="-340050" y="-2"/>
            <a:chExt cx="2437096" cy="3777791"/>
          </a:xfrm>
        </p:grpSpPr>
        <p:sp>
          <p:nvSpPr>
            <p:cNvPr id="243" name="Google Shape;243;p30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30"/>
          <p:cNvSpPr txBox="1"/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 flipH="1" rot="-194">
            <a:off x="2266875" y="1736675"/>
            <a:ext cx="53214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30"/>
          <p:cNvSpPr/>
          <p:nvPr/>
        </p:nvSpPr>
        <p:spPr>
          <a:xfrm flipH="1" rot="-1256095">
            <a:off x="3977005" y="-884325"/>
            <a:ext cx="1786840" cy="1295050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ONLY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 rot="954221">
            <a:off x="-1260687" y="2820017"/>
            <a:ext cx="5561610" cy="277117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3197100" y="880154"/>
            <a:ext cx="27498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3091800" y="200155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8" name="Google Shape;258;p31"/>
          <p:cNvSpPr txBox="1"/>
          <p:nvPr/>
        </p:nvSpPr>
        <p:spPr>
          <a:xfrm>
            <a:off x="2876550" y="3571800"/>
            <a:ext cx="3390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1000">
                <a:solidFill>
                  <a:schemeClr val="lt2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endParaRPr b="1" sz="1000">
              <a:solidFill>
                <a:schemeClr val="lt2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9" name="Google Shape;259;p31"/>
          <p:cNvGrpSpPr/>
          <p:nvPr/>
        </p:nvGrpSpPr>
        <p:grpSpPr>
          <a:xfrm>
            <a:off x="7066629" y="1334095"/>
            <a:ext cx="3626273" cy="4508611"/>
            <a:chOff x="6721529" y="1466845"/>
            <a:chExt cx="3626273" cy="4508611"/>
          </a:xfrm>
        </p:grpSpPr>
        <p:grpSp>
          <p:nvGrpSpPr>
            <p:cNvPr id="260" name="Google Shape;260;p31"/>
            <p:cNvGrpSpPr/>
            <p:nvPr/>
          </p:nvGrpSpPr>
          <p:grpSpPr>
            <a:xfrm>
              <a:off x="6721529" y="1466845"/>
              <a:ext cx="3626273" cy="4508611"/>
              <a:chOff x="374425" y="237975"/>
              <a:chExt cx="4197075" cy="5218300"/>
            </a:xfrm>
          </p:grpSpPr>
          <p:sp>
            <p:nvSpPr>
              <p:cNvPr id="261" name="Google Shape;261;p31"/>
              <p:cNvSpPr/>
              <p:nvPr/>
            </p:nvSpPr>
            <p:spPr>
              <a:xfrm>
                <a:off x="374425" y="237975"/>
                <a:ext cx="4197075" cy="5218300"/>
              </a:xfrm>
              <a:custGeom>
                <a:rect b="b" l="l" r="r" t="t"/>
                <a:pathLst>
                  <a:path extrusionOk="0" h="208732" w="167883">
                    <a:moveTo>
                      <a:pt x="78853" y="1"/>
                    </a:moveTo>
                    <a:cubicBezTo>
                      <a:pt x="67656" y="1"/>
                      <a:pt x="56451" y="2617"/>
                      <a:pt x="46518" y="7813"/>
                    </a:cubicBezTo>
                    <a:lnTo>
                      <a:pt x="46606" y="7843"/>
                    </a:lnTo>
                    <a:cubicBezTo>
                      <a:pt x="33003" y="16655"/>
                      <a:pt x="31998" y="24522"/>
                      <a:pt x="21914" y="37179"/>
                    </a:cubicBezTo>
                    <a:cubicBezTo>
                      <a:pt x="13722" y="47440"/>
                      <a:pt x="6832" y="58944"/>
                      <a:pt x="3401" y="71601"/>
                    </a:cubicBezTo>
                    <a:cubicBezTo>
                      <a:pt x="1" y="84258"/>
                      <a:pt x="326" y="98216"/>
                      <a:pt x="5974" y="110045"/>
                    </a:cubicBezTo>
                    <a:cubicBezTo>
                      <a:pt x="8044" y="114422"/>
                      <a:pt x="10824" y="118443"/>
                      <a:pt x="12746" y="122879"/>
                    </a:cubicBezTo>
                    <a:cubicBezTo>
                      <a:pt x="20494" y="140682"/>
                      <a:pt x="13693" y="160998"/>
                      <a:pt x="12983" y="180398"/>
                    </a:cubicBezTo>
                    <a:cubicBezTo>
                      <a:pt x="12864" y="183739"/>
                      <a:pt x="12953" y="187170"/>
                      <a:pt x="14136" y="190304"/>
                    </a:cubicBezTo>
                    <a:cubicBezTo>
                      <a:pt x="15910" y="195006"/>
                      <a:pt x="20021" y="198466"/>
                      <a:pt x="24309" y="201098"/>
                    </a:cubicBezTo>
                    <a:cubicBezTo>
                      <a:pt x="30785" y="205061"/>
                      <a:pt x="38060" y="207545"/>
                      <a:pt x="45601" y="208432"/>
                    </a:cubicBezTo>
                    <a:cubicBezTo>
                      <a:pt x="47311" y="208624"/>
                      <a:pt x="49040" y="208731"/>
                      <a:pt x="50766" y="208731"/>
                    </a:cubicBezTo>
                    <a:cubicBezTo>
                      <a:pt x="54888" y="208731"/>
                      <a:pt x="58997" y="208121"/>
                      <a:pt x="62812" y="206599"/>
                    </a:cubicBezTo>
                    <a:cubicBezTo>
                      <a:pt x="82241" y="198762"/>
                      <a:pt x="86411" y="171555"/>
                      <a:pt x="104243" y="160584"/>
                    </a:cubicBezTo>
                    <a:cubicBezTo>
                      <a:pt x="112553" y="155498"/>
                      <a:pt x="122696" y="154640"/>
                      <a:pt x="131923" y="151624"/>
                    </a:cubicBezTo>
                    <a:cubicBezTo>
                      <a:pt x="145467" y="147217"/>
                      <a:pt x="157680" y="137399"/>
                      <a:pt x="162796" y="124092"/>
                    </a:cubicBezTo>
                    <a:cubicBezTo>
                      <a:pt x="167882" y="110784"/>
                      <a:pt x="164748" y="94135"/>
                      <a:pt x="153658" y="85175"/>
                    </a:cubicBezTo>
                    <a:cubicBezTo>
                      <a:pt x="147271" y="79999"/>
                      <a:pt x="138813" y="77515"/>
                      <a:pt x="133401" y="71364"/>
                    </a:cubicBezTo>
                    <a:cubicBezTo>
                      <a:pt x="120389" y="56489"/>
                      <a:pt x="132248" y="30347"/>
                      <a:pt x="119887" y="14940"/>
                    </a:cubicBezTo>
                    <a:cubicBezTo>
                      <a:pt x="116604" y="10829"/>
                      <a:pt x="111932" y="8050"/>
                      <a:pt x="107111" y="5920"/>
                    </a:cubicBezTo>
                    <a:cubicBezTo>
                      <a:pt x="98255" y="1966"/>
                      <a:pt x="88558" y="1"/>
                      <a:pt x="78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562200" y="370825"/>
                <a:ext cx="3586425" cy="4947375"/>
              </a:xfrm>
              <a:custGeom>
                <a:rect b="b" l="l" r="r" t="t"/>
                <a:pathLst>
                  <a:path extrusionOk="0" h="197895" w="143457">
                    <a:moveTo>
                      <a:pt x="64073" y="0"/>
                    </a:moveTo>
                    <a:cubicBezTo>
                      <a:pt x="51238" y="0"/>
                      <a:pt x="38437" y="6359"/>
                      <a:pt x="29958" y="16191"/>
                    </a:cubicBezTo>
                    <a:cubicBezTo>
                      <a:pt x="19607" y="28227"/>
                      <a:pt x="15349" y="44728"/>
                      <a:pt x="16177" y="60609"/>
                    </a:cubicBezTo>
                    <a:cubicBezTo>
                      <a:pt x="17094" y="77761"/>
                      <a:pt x="23511" y="94972"/>
                      <a:pt x="19726" y="111740"/>
                    </a:cubicBezTo>
                    <a:cubicBezTo>
                      <a:pt x="16443" y="126141"/>
                      <a:pt x="799" y="139478"/>
                      <a:pt x="385" y="153703"/>
                    </a:cubicBezTo>
                    <a:cubicBezTo>
                      <a:pt x="1" y="166922"/>
                      <a:pt x="14698" y="174758"/>
                      <a:pt x="24516" y="180318"/>
                    </a:cubicBezTo>
                    <a:cubicBezTo>
                      <a:pt x="37232" y="187534"/>
                      <a:pt x="51486" y="191615"/>
                      <a:pt x="65681" y="194661"/>
                    </a:cubicBezTo>
                    <a:lnTo>
                      <a:pt x="57745" y="191661"/>
                    </a:lnTo>
                    <a:lnTo>
                      <a:pt x="57745" y="191661"/>
                    </a:lnTo>
                    <a:cubicBezTo>
                      <a:pt x="68215" y="195529"/>
                      <a:pt x="82806" y="197894"/>
                      <a:pt x="97007" y="197894"/>
                    </a:cubicBezTo>
                    <a:cubicBezTo>
                      <a:pt x="109580" y="197894"/>
                      <a:pt x="121847" y="196040"/>
                      <a:pt x="130681" y="191733"/>
                    </a:cubicBezTo>
                    <a:cubicBezTo>
                      <a:pt x="136654" y="188835"/>
                      <a:pt x="141652" y="182950"/>
                      <a:pt x="141504" y="176296"/>
                    </a:cubicBezTo>
                    <a:cubicBezTo>
                      <a:pt x="141416" y="172540"/>
                      <a:pt x="139700" y="168992"/>
                      <a:pt x="138695" y="165354"/>
                    </a:cubicBezTo>
                    <a:cubicBezTo>
                      <a:pt x="135531" y="154087"/>
                      <a:pt x="139020" y="142199"/>
                      <a:pt x="141149" y="130666"/>
                    </a:cubicBezTo>
                    <a:cubicBezTo>
                      <a:pt x="143249" y="119133"/>
                      <a:pt x="143456" y="105855"/>
                      <a:pt x="135412" y="97338"/>
                    </a:cubicBezTo>
                    <a:cubicBezTo>
                      <a:pt x="129853" y="91423"/>
                      <a:pt x="121573" y="89176"/>
                      <a:pt x="113884" y="86514"/>
                    </a:cubicBezTo>
                    <a:cubicBezTo>
                      <a:pt x="106225" y="83853"/>
                      <a:pt x="98122" y="79949"/>
                      <a:pt x="94751" y="72556"/>
                    </a:cubicBezTo>
                    <a:cubicBezTo>
                      <a:pt x="89546" y="61023"/>
                      <a:pt x="98358" y="48218"/>
                      <a:pt x="99393" y="35591"/>
                    </a:cubicBezTo>
                    <a:cubicBezTo>
                      <a:pt x="100665" y="19769"/>
                      <a:pt x="88126" y="4628"/>
                      <a:pt x="72660" y="991"/>
                    </a:cubicBezTo>
                    <a:cubicBezTo>
                      <a:pt x="69828" y="319"/>
                      <a:pt x="66950" y="0"/>
                      <a:pt x="64073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524050" y="838275"/>
                <a:ext cx="1187350" cy="527800"/>
              </a:xfrm>
              <a:custGeom>
                <a:rect b="b" l="l" r="r" t="t"/>
                <a:pathLst>
                  <a:path extrusionOk="0" h="21112" w="47494">
                    <a:moveTo>
                      <a:pt x="13488" y="1"/>
                    </a:moveTo>
                    <a:cubicBezTo>
                      <a:pt x="9425" y="1"/>
                      <a:pt x="5544" y="780"/>
                      <a:pt x="2130" y="3969"/>
                    </a:cubicBezTo>
                    <a:cubicBezTo>
                      <a:pt x="1242" y="4798"/>
                      <a:pt x="414" y="5833"/>
                      <a:pt x="296" y="7045"/>
                    </a:cubicBezTo>
                    <a:cubicBezTo>
                      <a:pt x="0" y="9884"/>
                      <a:pt x="3460" y="11481"/>
                      <a:pt x="6299" y="11777"/>
                    </a:cubicBezTo>
                    <a:cubicBezTo>
                      <a:pt x="7760" y="11919"/>
                      <a:pt x="9261" y="11945"/>
                      <a:pt x="10769" y="11945"/>
                    </a:cubicBezTo>
                    <a:cubicBezTo>
                      <a:pt x="11616" y="11945"/>
                      <a:pt x="12465" y="11937"/>
                      <a:pt x="13311" y="11937"/>
                    </a:cubicBezTo>
                    <a:cubicBezTo>
                      <a:pt x="17521" y="11937"/>
                      <a:pt x="21651" y="12137"/>
                      <a:pt x="24989" y="14527"/>
                    </a:cubicBezTo>
                    <a:cubicBezTo>
                      <a:pt x="26409" y="15562"/>
                      <a:pt x="27591" y="16922"/>
                      <a:pt x="28922" y="18046"/>
                    </a:cubicBezTo>
                    <a:cubicBezTo>
                      <a:pt x="31164" y="19927"/>
                      <a:pt x="34057" y="21112"/>
                      <a:pt x="36955" y="21112"/>
                    </a:cubicBezTo>
                    <a:cubicBezTo>
                      <a:pt x="37383" y="21112"/>
                      <a:pt x="37811" y="21086"/>
                      <a:pt x="38237" y="21033"/>
                    </a:cubicBezTo>
                    <a:cubicBezTo>
                      <a:pt x="41579" y="20619"/>
                      <a:pt x="44714" y="18401"/>
                      <a:pt x="45867" y="15266"/>
                    </a:cubicBezTo>
                    <a:cubicBezTo>
                      <a:pt x="47494" y="10830"/>
                      <a:pt x="44862" y="5714"/>
                      <a:pt x="40869" y="3230"/>
                    </a:cubicBezTo>
                    <a:cubicBezTo>
                      <a:pt x="37623" y="1186"/>
                      <a:pt x="33751" y="570"/>
                      <a:pt x="29889" y="570"/>
                    </a:cubicBezTo>
                    <a:cubicBezTo>
                      <a:pt x="29002" y="570"/>
                      <a:pt x="28115" y="602"/>
                      <a:pt x="27237" y="657"/>
                    </a:cubicBezTo>
                    <a:cubicBezTo>
                      <a:pt x="26626" y="697"/>
                      <a:pt x="26013" y="714"/>
                      <a:pt x="25398" y="714"/>
                    </a:cubicBezTo>
                    <a:cubicBezTo>
                      <a:pt x="21428" y="714"/>
                      <a:pt x="17375" y="1"/>
                      <a:pt x="134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3029275" y="1578900"/>
                <a:ext cx="971475" cy="730575"/>
              </a:xfrm>
              <a:custGeom>
                <a:rect b="b" l="l" r="r" t="t"/>
                <a:pathLst>
                  <a:path extrusionOk="0" h="29223" w="38859">
                    <a:moveTo>
                      <a:pt x="15210" y="1"/>
                    </a:moveTo>
                    <a:cubicBezTo>
                      <a:pt x="9319" y="1"/>
                      <a:pt x="3114" y="6346"/>
                      <a:pt x="1124" y="11162"/>
                    </a:cubicBezTo>
                    <a:cubicBezTo>
                      <a:pt x="444" y="12789"/>
                      <a:pt x="1" y="14711"/>
                      <a:pt x="799" y="16278"/>
                    </a:cubicBezTo>
                    <a:cubicBezTo>
                      <a:pt x="1391" y="17284"/>
                      <a:pt x="2278" y="18082"/>
                      <a:pt x="3342" y="18526"/>
                    </a:cubicBezTo>
                    <a:cubicBezTo>
                      <a:pt x="7926" y="20684"/>
                      <a:pt x="13752" y="18614"/>
                      <a:pt x="18158" y="21098"/>
                    </a:cubicBezTo>
                    <a:cubicBezTo>
                      <a:pt x="19785" y="21986"/>
                      <a:pt x="21056" y="23435"/>
                      <a:pt x="22476" y="24647"/>
                    </a:cubicBezTo>
                    <a:cubicBezTo>
                      <a:pt x="25935" y="27608"/>
                      <a:pt x="30323" y="29223"/>
                      <a:pt x="34857" y="29223"/>
                    </a:cubicBezTo>
                    <a:cubicBezTo>
                      <a:pt x="35440" y="29223"/>
                      <a:pt x="36025" y="29196"/>
                      <a:pt x="36611" y="29142"/>
                    </a:cubicBezTo>
                    <a:cubicBezTo>
                      <a:pt x="37114" y="29142"/>
                      <a:pt x="37617" y="28965"/>
                      <a:pt x="38060" y="28699"/>
                    </a:cubicBezTo>
                    <a:cubicBezTo>
                      <a:pt x="38593" y="28255"/>
                      <a:pt x="38740" y="27516"/>
                      <a:pt x="38800" y="26835"/>
                    </a:cubicBezTo>
                    <a:cubicBezTo>
                      <a:pt x="38829" y="26569"/>
                      <a:pt x="38859" y="26303"/>
                      <a:pt x="38859" y="26037"/>
                    </a:cubicBezTo>
                    <a:cubicBezTo>
                      <a:pt x="34600" y="23671"/>
                      <a:pt x="30401" y="21335"/>
                      <a:pt x="27207" y="17727"/>
                    </a:cubicBezTo>
                    <a:cubicBezTo>
                      <a:pt x="23363" y="13321"/>
                      <a:pt x="21677" y="7909"/>
                      <a:pt x="20908" y="2083"/>
                    </a:cubicBezTo>
                    <a:cubicBezTo>
                      <a:pt x="19844" y="1344"/>
                      <a:pt x="18690" y="753"/>
                      <a:pt x="17478" y="339"/>
                    </a:cubicBezTo>
                    <a:cubicBezTo>
                      <a:pt x="16734" y="108"/>
                      <a:pt x="15975" y="1"/>
                      <a:pt x="15210" y="1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375175" y="1847600"/>
                <a:ext cx="487950" cy="1146975"/>
              </a:xfrm>
              <a:custGeom>
                <a:rect b="b" l="l" r="r" t="t"/>
                <a:pathLst>
                  <a:path extrusionOk="0" h="45879" w="19518">
                    <a:moveTo>
                      <a:pt x="5737" y="0"/>
                    </a:moveTo>
                    <a:cubicBezTo>
                      <a:pt x="4850" y="2366"/>
                      <a:pt x="4052" y="4791"/>
                      <a:pt x="3401" y="7245"/>
                    </a:cubicBezTo>
                    <a:cubicBezTo>
                      <a:pt x="0" y="19873"/>
                      <a:pt x="296" y="33772"/>
                      <a:pt x="5915" y="45601"/>
                    </a:cubicBezTo>
                    <a:cubicBezTo>
                      <a:pt x="6860" y="45777"/>
                      <a:pt x="7809" y="45879"/>
                      <a:pt x="8745" y="45879"/>
                    </a:cubicBezTo>
                    <a:cubicBezTo>
                      <a:pt x="10329" y="45879"/>
                      <a:pt x="11877" y="45586"/>
                      <a:pt x="13308" y="44861"/>
                    </a:cubicBezTo>
                    <a:cubicBezTo>
                      <a:pt x="18453" y="42259"/>
                      <a:pt x="19518" y="34807"/>
                      <a:pt x="16827" y="29691"/>
                    </a:cubicBezTo>
                    <a:cubicBezTo>
                      <a:pt x="15585" y="27325"/>
                      <a:pt x="13692" y="25196"/>
                      <a:pt x="13308" y="22564"/>
                    </a:cubicBezTo>
                    <a:cubicBezTo>
                      <a:pt x="12627" y="17625"/>
                      <a:pt x="17566" y="12953"/>
                      <a:pt x="16235" y="8162"/>
                    </a:cubicBezTo>
                    <a:cubicBezTo>
                      <a:pt x="15821" y="6654"/>
                      <a:pt x="14757" y="5087"/>
                      <a:pt x="13367" y="3726"/>
                    </a:cubicBezTo>
                    <a:cubicBezTo>
                      <a:pt x="11267" y="1686"/>
                      <a:pt x="8399" y="178"/>
                      <a:pt x="5737" y="0"/>
                    </a:cubicBezTo>
                    <a:close/>
                  </a:path>
                </a:pathLst>
              </a:custGeom>
              <a:solidFill>
                <a:srgbClr val="F2C5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6" name="Google Shape;266;p31"/>
            <p:cNvSpPr/>
            <p:nvPr/>
          </p:nvSpPr>
          <p:spPr>
            <a:xfrm flipH="1" rot="7625530">
              <a:off x="6865436" y="3769068"/>
              <a:ext cx="1769117" cy="786365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31"/>
          <p:cNvGrpSpPr/>
          <p:nvPr/>
        </p:nvGrpSpPr>
        <p:grpSpPr>
          <a:xfrm flipH="1" rot="2700000">
            <a:off x="-275050" y="-1561386"/>
            <a:ext cx="2726350" cy="4690004"/>
            <a:chOff x="7706147" y="1873398"/>
            <a:chExt cx="2107599" cy="3625597"/>
          </a:xfrm>
        </p:grpSpPr>
        <p:sp>
          <p:nvSpPr>
            <p:cNvPr id="268" name="Google Shape;268;p31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1"/>
          <p:cNvSpPr/>
          <p:nvPr/>
        </p:nvSpPr>
        <p:spPr>
          <a:xfrm>
            <a:off x="1443525" y="2561550"/>
            <a:ext cx="384329" cy="393895"/>
          </a:xfrm>
          <a:custGeom>
            <a:rect b="b" l="l" r="r" t="t"/>
            <a:pathLst>
              <a:path extrusionOk="0" h="7685" w="7498">
                <a:moveTo>
                  <a:pt x="3968" y="0"/>
                </a:moveTo>
                <a:cubicBezTo>
                  <a:pt x="3959" y="0"/>
                  <a:pt x="3950" y="1"/>
                  <a:pt x="3940" y="1"/>
                </a:cubicBezTo>
                <a:cubicBezTo>
                  <a:pt x="3899" y="1"/>
                  <a:pt x="3867" y="1"/>
                  <a:pt x="3834" y="9"/>
                </a:cubicBezTo>
                <a:cubicBezTo>
                  <a:pt x="3745" y="17"/>
                  <a:pt x="3663" y="33"/>
                  <a:pt x="3582" y="58"/>
                </a:cubicBezTo>
                <a:cubicBezTo>
                  <a:pt x="3541" y="74"/>
                  <a:pt x="3501" y="90"/>
                  <a:pt x="3468" y="107"/>
                </a:cubicBezTo>
                <a:cubicBezTo>
                  <a:pt x="3305" y="180"/>
                  <a:pt x="3199" y="286"/>
                  <a:pt x="3208" y="400"/>
                </a:cubicBezTo>
                <a:cubicBezTo>
                  <a:pt x="3208" y="579"/>
                  <a:pt x="3427" y="717"/>
                  <a:pt x="3729" y="758"/>
                </a:cubicBezTo>
                <a:lnTo>
                  <a:pt x="3745" y="1523"/>
                </a:lnTo>
                <a:cubicBezTo>
                  <a:pt x="3668" y="1515"/>
                  <a:pt x="3590" y="1512"/>
                  <a:pt x="3514" y="1512"/>
                </a:cubicBezTo>
                <a:cubicBezTo>
                  <a:pt x="2925" y="1512"/>
                  <a:pt x="2351" y="1729"/>
                  <a:pt x="1905" y="2125"/>
                </a:cubicBezTo>
                <a:lnTo>
                  <a:pt x="1156" y="1645"/>
                </a:lnTo>
                <a:cubicBezTo>
                  <a:pt x="1246" y="1458"/>
                  <a:pt x="1238" y="1279"/>
                  <a:pt x="1140" y="1214"/>
                </a:cubicBezTo>
                <a:cubicBezTo>
                  <a:pt x="1110" y="1200"/>
                  <a:pt x="1078" y="1194"/>
                  <a:pt x="1047" y="1194"/>
                </a:cubicBezTo>
                <a:cubicBezTo>
                  <a:pt x="983" y="1194"/>
                  <a:pt x="920" y="1219"/>
                  <a:pt x="871" y="1263"/>
                </a:cubicBezTo>
                <a:cubicBezTo>
                  <a:pt x="855" y="1271"/>
                  <a:pt x="830" y="1295"/>
                  <a:pt x="806" y="1311"/>
                </a:cubicBezTo>
                <a:cubicBezTo>
                  <a:pt x="765" y="1352"/>
                  <a:pt x="725" y="1393"/>
                  <a:pt x="692" y="1442"/>
                </a:cubicBezTo>
                <a:cubicBezTo>
                  <a:pt x="676" y="1458"/>
                  <a:pt x="660" y="1482"/>
                  <a:pt x="651" y="1499"/>
                </a:cubicBezTo>
                <a:cubicBezTo>
                  <a:pt x="497" y="1735"/>
                  <a:pt x="472" y="1987"/>
                  <a:pt x="594" y="2068"/>
                </a:cubicBezTo>
                <a:cubicBezTo>
                  <a:pt x="621" y="2085"/>
                  <a:pt x="650" y="2092"/>
                  <a:pt x="681" y="2092"/>
                </a:cubicBezTo>
                <a:cubicBezTo>
                  <a:pt x="776" y="2092"/>
                  <a:pt x="891" y="2022"/>
                  <a:pt x="1001" y="1906"/>
                </a:cubicBezTo>
                <a:lnTo>
                  <a:pt x="1693" y="2345"/>
                </a:lnTo>
                <a:cubicBezTo>
                  <a:pt x="1156" y="2964"/>
                  <a:pt x="969" y="3811"/>
                  <a:pt x="1205" y="4600"/>
                </a:cubicBezTo>
                <a:cubicBezTo>
                  <a:pt x="1205" y="4608"/>
                  <a:pt x="1205" y="4616"/>
                  <a:pt x="1213" y="4625"/>
                </a:cubicBezTo>
                <a:cubicBezTo>
                  <a:pt x="1221" y="4673"/>
                  <a:pt x="1238" y="4722"/>
                  <a:pt x="1254" y="4763"/>
                </a:cubicBezTo>
                <a:lnTo>
                  <a:pt x="489" y="5113"/>
                </a:lnTo>
                <a:cubicBezTo>
                  <a:pt x="402" y="4973"/>
                  <a:pt x="289" y="4888"/>
                  <a:pt x="197" y="4888"/>
                </a:cubicBezTo>
                <a:cubicBezTo>
                  <a:pt x="176" y="4888"/>
                  <a:pt x="156" y="4892"/>
                  <a:pt x="139" y="4901"/>
                </a:cubicBezTo>
                <a:cubicBezTo>
                  <a:pt x="8" y="4958"/>
                  <a:pt x="0" y="5194"/>
                  <a:pt x="106" y="5439"/>
                </a:cubicBezTo>
                <a:cubicBezTo>
                  <a:pt x="114" y="5463"/>
                  <a:pt x="122" y="5479"/>
                  <a:pt x="139" y="5496"/>
                </a:cubicBezTo>
                <a:cubicBezTo>
                  <a:pt x="163" y="5544"/>
                  <a:pt x="196" y="5593"/>
                  <a:pt x="228" y="5642"/>
                </a:cubicBezTo>
                <a:cubicBezTo>
                  <a:pt x="244" y="5658"/>
                  <a:pt x="269" y="5675"/>
                  <a:pt x="285" y="5699"/>
                </a:cubicBezTo>
                <a:cubicBezTo>
                  <a:pt x="329" y="5750"/>
                  <a:pt x="398" y="5780"/>
                  <a:pt x="468" y="5780"/>
                </a:cubicBezTo>
                <a:cubicBezTo>
                  <a:pt x="489" y="5780"/>
                  <a:pt x="509" y="5778"/>
                  <a:pt x="529" y="5772"/>
                </a:cubicBezTo>
                <a:cubicBezTo>
                  <a:pt x="627" y="5732"/>
                  <a:pt x="660" y="5561"/>
                  <a:pt x="603" y="5365"/>
                </a:cubicBezTo>
                <a:lnTo>
                  <a:pt x="1376" y="5023"/>
                </a:lnTo>
                <a:lnTo>
                  <a:pt x="1376" y="5032"/>
                </a:lnTo>
                <a:cubicBezTo>
                  <a:pt x="1408" y="5089"/>
                  <a:pt x="1441" y="5146"/>
                  <a:pt x="1482" y="5203"/>
                </a:cubicBezTo>
                <a:cubicBezTo>
                  <a:pt x="1490" y="5219"/>
                  <a:pt x="1498" y="5235"/>
                  <a:pt x="1514" y="5251"/>
                </a:cubicBezTo>
                <a:cubicBezTo>
                  <a:pt x="1539" y="5300"/>
                  <a:pt x="1571" y="5349"/>
                  <a:pt x="1612" y="5390"/>
                </a:cubicBezTo>
                <a:lnTo>
                  <a:pt x="1636" y="5422"/>
                </a:lnTo>
                <a:cubicBezTo>
                  <a:pt x="1677" y="5479"/>
                  <a:pt x="1718" y="5528"/>
                  <a:pt x="1767" y="5577"/>
                </a:cubicBezTo>
                <a:lnTo>
                  <a:pt x="1807" y="5610"/>
                </a:lnTo>
                <a:cubicBezTo>
                  <a:pt x="1840" y="5650"/>
                  <a:pt x="1881" y="5691"/>
                  <a:pt x="1921" y="5724"/>
                </a:cubicBezTo>
                <a:cubicBezTo>
                  <a:pt x="1938" y="5740"/>
                  <a:pt x="1946" y="5748"/>
                  <a:pt x="1962" y="5756"/>
                </a:cubicBezTo>
                <a:cubicBezTo>
                  <a:pt x="2011" y="5805"/>
                  <a:pt x="2068" y="5846"/>
                  <a:pt x="2125" y="5886"/>
                </a:cubicBezTo>
                <a:lnTo>
                  <a:pt x="2157" y="5911"/>
                </a:lnTo>
                <a:cubicBezTo>
                  <a:pt x="2206" y="5943"/>
                  <a:pt x="2255" y="5968"/>
                  <a:pt x="2304" y="6000"/>
                </a:cubicBezTo>
                <a:lnTo>
                  <a:pt x="2353" y="6025"/>
                </a:lnTo>
                <a:lnTo>
                  <a:pt x="2450" y="6074"/>
                </a:lnTo>
                <a:lnTo>
                  <a:pt x="2231" y="6847"/>
                </a:lnTo>
                <a:cubicBezTo>
                  <a:pt x="2187" y="6842"/>
                  <a:pt x="2144" y="6840"/>
                  <a:pt x="2103" y="6840"/>
                </a:cubicBezTo>
                <a:cubicBezTo>
                  <a:pt x="1861" y="6840"/>
                  <a:pt x="1671" y="6921"/>
                  <a:pt x="1636" y="7067"/>
                </a:cubicBezTo>
                <a:cubicBezTo>
                  <a:pt x="1604" y="7181"/>
                  <a:pt x="1677" y="7311"/>
                  <a:pt x="1807" y="7417"/>
                </a:cubicBezTo>
                <a:cubicBezTo>
                  <a:pt x="1840" y="7441"/>
                  <a:pt x="1881" y="7466"/>
                  <a:pt x="1913" y="7490"/>
                </a:cubicBezTo>
                <a:cubicBezTo>
                  <a:pt x="1986" y="7531"/>
                  <a:pt x="2068" y="7571"/>
                  <a:pt x="2149" y="7604"/>
                </a:cubicBezTo>
                <a:cubicBezTo>
                  <a:pt x="2182" y="7612"/>
                  <a:pt x="2214" y="7620"/>
                  <a:pt x="2255" y="7637"/>
                </a:cubicBezTo>
                <a:cubicBezTo>
                  <a:pt x="2375" y="7669"/>
                  <a:pt x="2493" y="7685"/>
                  <a:pt x="2601" y="7685"/>
                </a:cubicBezTo>
                <a:cubicBezTo>
                  <a:pt x="2845" y="7685"/>
                  <a:pt x="3038" y="7604"/>
                  <a:pt x="3077" y="7457"/>
                </a:cubicBezTo>
                <a:cubicBezTo>
                  <a:pt x="3118" y="7295"/>
                  <a:pt x="2947" y="7091"/>
                  <a:pt x="2670" y="6969"/>
                </a:cubicBezTo>
                <a:lnTo>
                  <a:pt x="2874" y="6236"/>
                </a:lnTo>
                <a:cubicBezTo>
                  <a:pt x="2914" y="6245"/>
                  <a:pt x="2963" y="6261"/>
                  <a:pt x="3020" y="6269"/>
                </a:cubicBezTo>
                <a:cubicBezTo>
                  <a:pt x="3185" y="6304"/>
                  <a:pt x="3353" y="6322"/>
                  <a:pt x="3523" y="6322"/>
                </a:cubicBezTo>
                <a:cubicBezTo>
                  <a:pt x="3673" y="6322"/>
                  <a:pt x="3824" y="6308"/>
                  <a:pt x="3973" y="6277"/>
                </a:cubicBezTo>
                <a:cubicBezTo>
                  <a:pt x="4103" y="6253"/>
                  <a:pt x="4233" y="6220"/>
                  <a:pt x="4363" y="6171"/>
                </a:cubicBezTo>
                <a:cubicBezTo>
                  <a:pt x="4404" y="6155"/>
                  <a:pt x="4445" y="6139"/>
                  <a:pt x="4486" y="6114"/>
                </a:cubicBezTo>
                <a:cubicBezTo>
                  <a:pt x="4575" y="6082"/>
                  <a:pt x="4657" y="6041"/>
                  <a:pt x="4738" y="5992"/>
                </a:cubicBezTo>
                <a:lnTo>
                  <a:pt x="5332" y="6668"/>
                </a:lnTo>
                <a:cubicBezTo>
                  <a:pt x="5169" y="6863"/>
                  <a:pt x="5112" y="7067"/>
                  <a:pt x="5210" y="7173"/>
                </a:cubicBezTo>
                <a:cubicBezTo>
                  <a:pt x="5248" y="7216"/>
                  <a:pt x="5307" y="7237"/>
                  <a:pt x="5377" y="7237"/>
                </a:cubicBezTo>
                <a:cubicBezTo>
                  <a:pt x="5516" y="7237"/>
                  <a:pt x="5702" y="7156"/>
                  <a:pt x="5869" y="7010"/>
                </a:cubicBezTo>
                <a:lnTo>
                  <a:pt x="5935" y="6953"/>
                </a:lnTo>
                <a:cubicBezTo>
                  <a:pt x="5983" y="6896"/>
                  <a:pt x="6024" y="6847"/>
                  <a:pt x="6065" y="6782"/>
                </a:cubicBezTo>
                <a:cubicBezTo>
                  <a:pt x="6081" y="6757"/>
                  <a:pt x="6097" y="6725"/>
                  <a:pt x="6114" y="6700"/>
                </a:cubicBezTo>
                <a:cubicBezTo>
                  <a:pt x="6171" y="6570"/>
                  <a:pt x="6179" y="6448"/>
                  <a:pt x="6114" y="6375"/>
                </a:cubicBezTo>
                <a:cubicBezTo>
                  <a:pt x="6076" y="6331"/>
                  <a:pt x="6016" y="6309"/>
                  <a:pt x="5944" y="6309"/>
                </a:cubicBezTo>
                <a:cubicBezTo>
                  <a:pt x="5844" y="6309"/>
                  <a:pt x="5719" y="6351"/>
                  <a:pt x="5601" y="6432"/>
                </a:cubicBezTo>
                <a:lnTo>
                  <a:pt x="5031" y="5789"/>
                </a:lnTo>
                <a:cubicBezTo>
                  <a:pt x="5055" y="5772"/>
                  <a:pt x="5072" y="5748"/>
                  <a:pt x="5096" y="5732"/>
                </a:cubicBezTo>
                <a:cubicBezTo>
                  <a:pt x="5308" y="5553"/>
                  <a:pt x="5479" y="5333"/>
                  <a:pt x="5617" y="5097"/>
                </a:cubicBezTo>
                <a:cubicBezTo>
                  <a:pt x="5658" y="5032"/>
                  <a:pt x="5690" y="4958"/>
                  <a:pt x="5715" y="4885"/>
                </a:cubicBezTo>
                <a:lnTo>
                  <a:pt x="6260" y="5007"/>
                </a:lnTo>
                <a:cubicBezTo>
                  <a:pt x="6244" y="5162"/>
                  <a:pt x="6301" y="5284"/>
                  <a:pt x="6382" y="5308"/>
                </a:cubicBezTo>
                <a:cubicBezTo>
                  <a:pt x="6390" y="5310"/>
                  <a:pt x="6398" y="5311"/>
                  <a:pt x="6406" y="5311"/>
                </a:cubicBezTo>
                <a:cubicBezTo>
                  <a:pt x="6506" y="5311"/>
                  <a:pt x="6613" y="5171"/>
                  <a:pt x="6651" y="4983"/>
                </a:cubicBezTo>
                <a:cubicBezTo>
                  <a:pt x="6659" y="4958"/>
                  <a:pt x="6659" y="4942"/>
                  <a:pt x="6667" y="4926"/>
                </a:cubicBezTo>
                <a:cubicBezTo>
                  <a:pt x="6667" y="4885"/>
                  <a:pt x="6675" y="4836"/>
                  <a:pt x="6667" y="4796"/>
                </a:cubicBezTo>
                <a:cubicBezTo>
                  <a:pt x="6667" y="4771"/>
                  <a:pt x="6667" y="4747"/>
                  <a:pt x="6659" y="4730"/>
                </a:cubicBezTo>
                <a:cubicBezTo>
                  <a:pt x="6643" y="4641"/>
                  <a:pt x="6602" y="4576"/>
                  <a:pt x="6545" y="4568"/>
                </a:cubicBezTo>
                <a:cubicBezTo>
                  <a:pt x="6538" y="4566"/>
                  <a:pt x="6531" y="4566"/>
                  <a:pt x="6524" y="4566"/>
                </a:cubicBezTo>
                <a:cubicBezTo>
                  <a:pt x="6442" y="4566"/>
                  <a:pt x="6362" y="4652"/>
                  <a:pt x="6309" y="4787"/>
                </a:cubicBezTo>
                <a:lnTo>
                  <a:pt x="5804" y="4673"/>
                </a:lnTo>
                <a:cubicBezTo>
                  <a:pt x="5829" y="4592"/>
                  <a:pt x="5853" y="4511"/>
                  <a:pt x="5869" y="4421"/>
                </a:cubicBezTo>
                <a:cubicBezTo>
                  <a:pt x="5886" y="4340"/>
                  <a:pt x="5902" y="4250"/>
                  <a:pt x="5910" y="4169"/>
                </a:cubicBezTo>
                <a:lnTo>
                  <a:pt x="5910" y="4087"/>
                </a:lnTo>
                <a:cubicBezTo>
                  <a:pt x="5910" y="4030"/>
                  <a:pt x="5918" y="3965"/>
                  <a:pt x="5918" y="3908"/>
                </a:cubicBezTo>
                <a:lnTo>
                  <a:pt x="5918" y="3819"/>
                </a:lnTo>
                <a:cubicBezTo>
                  <a:pt x="5918" y="3770"/>
                  <a:pt x="5918" y="3721"/>
                  <a:pt x="5910" y="3664"/>
                </a:cubicBezTo>
                <a:cubicBezTo>
                  <a:pt x="5910" y="3631"/>
                  <a:pt x="5902" y="3599"/>
                  <a:pt x="5894" y="3566"/>
                </a:cubicBezTo>
                <a:cubicBezTo>
                  <a:pt x="5886" y="3534"/>
                  <a:pt x="5886" y="3509"/>
                  <a:pt x="5878" y="3485"/>
                </a:cubicBezTo>
                <a:lnTo>
                  <a:pt x="6724" y="3176"/>
                </a:lnTo>
                <a:cubicBezTo>
                  <a:pt x="6857" y="3407"/>
                  <a:pt x="7033" y="3554"/>
                  <a:pt x="7183" y="3554"/>
                </a:cubicBezTo>
                <a:cubicBezTo>
                  <a:pt x="7207" y="3554"/>
                  <a:pt x="7231" y="3550"/>
                  <a:pt x="7253" y="3542"/>
                </a:cubicBezTo>
                <a:cubicBezTo>
                  <a:pt x="7449" y="3485"/>
                  <a:pt x="7498" y="3110"/>
                  <a:pt x="7359" y="2728"/>
                </a:cubicBezTo>
                <a:cubicBezTo>
                  <a:pt x="7343" y="2695"/>
                  <a:pt x="7335" y="2655"/>
                  <a:pt x="7319" y="2622"/>
                </a:cubicBezTo>
                <a:cubicBezTo>
                  <a:pt x="7278" y="2541"/>
                  <a:pt x="7237" y="2467"/>
                  <a:pt x="7188" y="2394"/>
                </a:cubicBezTo>
                <a:cubicBezTo>
                  <a:pt x="7164" y="2361"/>
                  <a:pt x="7139" y="2329"/>
                  <a:pt x="7107" y="2305"/>
                </a:cubicBezTo>
                <a:cubicBezTo>
                  <a:pt x="7009" y="2200"/>
                  <a:pt x="6906" y="2138"/>
                  <a:pt x="6811" y="2138"/>
                </a:cubicBezTo>
                <a:cubicBezTo>
                  <a:pt x="6787" y="2138"/>
                  <a:pt x="6763" y="2142"/>
                  <a:pt x="6741" y="2150"/>
                </a:cubicBezTo>
                <a:cubicBezTo>
                  <a:pt x="6578" y="2215"/>
                  <a:pt x="6521" y="2467"/>
                  <a:pt x="6570" y="2760"/>
                </a:cubicBezTo>
                <a:lnTo>
                  <a:pt x="5756" y="3062"/>
                </a:lnTo>
                <a:cubicBezTo>
                  <a:pt x="5747" y="3021"/>
                  <a:pt x="5731" y="2980"/>
                  <a:pt x="5715" y="2948"/>
                </a:cubicBezTo>
                <a:lnTo>
                  <a:pt x="5674" y="2874"/>
                </a:lnTo>
                <a:cubicBezTo>
                  <a:pt x="5650" y="2817"/>
                  <a:pt x="5625" y="2769"/>
                  <a:pt x="5601" y="2720"/>
                </a:cubicBezTo>
                <a:lnTo>
                  <a:pt x="5560" y="2655"/>
                </a:lnTo>
                <a:cubicBezTo>
                  <a:pt x="5528" y="2606"/>
                  <a:pt x="5495" y="2557"/>
                  <a:pt x="5454" y="2508"/>
                </a:cubicBezTo>
                <a:cubicBezTo>
                  <a:pt x="5446" y="2500"/>
                  <a:pt x="5438" y="2484"/>
                  <a:pt x="5430" y="2467"/>
                </a:cubicBezTo>
                <a:cubicBezTo>
                  <a:pt x="5381" y="2402"/>
                  <a:pt x="5324" y="2337"/>
                  <a:pt x="5267" y="2272"/>
                </a:cubicBezTo>
                <a:lnTo>
                  <a:pt x="5650" y="1954"/>
                </a:lnTo>
                <a:cubicBezTo>
                  <a:pt x="5730" y="2024"/>
                  <a:pt x="5819" y="2068"/>
                  <a:pt x="5890" y="2068"/>
                </a:cubicBezTo>
                <a:cubicBezTo>
                  <a:pt x="5919" y="2068"/>
                  <a:pt x="5946" y="2061"/>
                  <a:pt x="5967" y="2044"/>
                </a:cubicBezTo>
                <a:cubicBezTo>
                  <a:pt x="6049" y="1971"/>
                  <a:pt x="6008" y="1784"/>
                  <a:pt x="5878" y="1621"/>
                </a:cubicBezTo>
                <a:cubicBezTo>
                  <a:pt x="5861" y="1613"/>
                  <a:pt x="5853" y="1596"/>
                  <a:pt x="5837" y="1580"/>
                </a:cubicBezTo>
                <a:cubicBezTo>
                  <a:pt x="5804" y="1547"/>
                  <a:pt x="5772" y="1523"/>
                  <a:pt x="5739" y="1499"/>
                </a:cubicBezTo>
                <a:cubicBezTo>
                  <a:pt x="5723" y="1482"/>
                  <a:pt x="5699" y="1474"/>
                  <a:pt x="5682" y="1466"/>
                </a:cubicBezTo>
                <a:cubicBezTo>
                  <a:pt x="5651" y="1444"/>
                  <a:pt x="5612" y="1431"/>
                  <a:pt x="5573" y="1431"/>
                </a:cubicBezTo>
                <a:cubicBezTo>
                  <a:pt x="5541" y="1431"/>
                  <a:pt x="5508" y="1440"/>
                  <a:pt x="5479" y="1458"/>
                </a:cubicBezTo>
                <a:cubicBezTo>
                  <a:pt x="5414" y="1515"/>
                  <a:pt x="5430" y="1645"/>
                  <a:pt x="5503" y="1784"/>
                </a:cubicBezTo>
                <a:lnTo>
                  <a:pt x="5096" y="2117"/>
                </a:lnTo>
                <a:cubicBezTo>
                  <a:pt x="4836" y="1881"/>
                  <a:pt x="4526" y="1710"/>
                  <a:pt x="4193" y="1613"/>
                </a:cubicBezTo>
                <a:lnTo>
                  <a:pt x="4176" y="750"/>
                </a:lnTo>
                <a:cubicBezTo>
                  <a:pt x="4477" y="701"/>
                  <a:pt x="4697" y="546"/>
                  <a:pt x="4689" y="375"/>
                </a:cubicBezTo>
                <a:cubicBezTo>
                  <a:pt x="4689" y="168"/>
                  <a:pt x="4363" y="0"/>
                  <a:pt x="39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7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/>
          <p:nvPr/>
        </p:nvSpPr>
        <p:spPr>
          <a:xfrm rot="-5400000">
            <a:off x="-666288" y="-188447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458179" y="346051"/>
            <a:ext cx="712907" cy="73067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281046" y="1250700"/>
            <a:ext cx="353321" cy="3621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2">
  <p:cSld name="TITLE_ONLY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3">
  <p:cSld name="TITLE_ONLY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4" name="Google Shape;284;p34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8168279" y="292503"/>
            <a:ext cx="412825" cy="42310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8581102" y="771181"/>
            <a:ext cx="241079" cy="247076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4">
  <p:cSld name="TITLE_ONLY_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35"/>
          <p:cNvSpPr/>
          <p:nvPr/>
        </p:nvSpPr>
        <p:spPr>
          <a:xfrm rot="5400000">
            <a:off x="5272412" y="1271825"/>
            <a:ext cx="3923738" cy="3819438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7594301" y="40719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>
            <a:off x="8024829" y="3907018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1699825" y="13390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5">
  <p:cSld name="TITLE_ONLY_4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36"/>
          <p:cNvSpPr/>
          <p:nvPr/>
        </p:nvSpPr>
        <p:spPr>
          <a:xfrm rot="-1799972">
            <a:off x="7107554" y="2597206"/>
            <a:ext cx="6240356" cy="3109502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6">
  <p:cSld name="TITLE_ONLY_4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37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CUSTOM_1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 flipH="1" rot="-5400000">
            <a:off x="-254813" y="1351053"/>
            <a:ext cx="3966072" cy="386064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1243175" y="1385164"/>
            <a:ext cx="3488700" cy="341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2" type="body"/>
          </p:nvPr>
        </p:nvSpPr>
        <p:spPr>
          <a:xfrm>
            <a:off x="4935300" y="1385177"/>
            <a:ext cx="34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unito Light"/>
              <a:buChar char="●"/>
              <a:defRPr sz="1000"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Nunito Light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"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sz="28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314" name="Google Shape;314;p41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41"/>
          <p:cNvSpPr/>
          <p:nvPr/>
        </p:nvSpPr>
        <p:spPr>
          <a:xfrm>
            <a:off x="3290900" y="3518900"/>
            <a:ext cx="2562300" cy="9717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"/>
          <p:cNvSpPr txBox="1"/>
          <p:nvPr>
            <p:ph type="ctrTitle"/>
          </p:nvPr>
        </p:nvSpPr>
        <p:spPr>
          <a:xfrm>
            <a:off x="2044050" y="999300"/>
            <a:ext cx="5055900" cy="24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YOUTUBE TRENDING :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CORONAVIRUS COMMENTS</a:t>
            </a:r>
            <a:endParaRPr sz="6000"/>
          </a:p>
        </p:txBody>
      </p:sp>
      <p:sp>
        <p:nvSpPr>
          <p:cNvPr id="354" name="Google Shape;354;p41"/>
          <p:cNvSpPr txBox="1"/>
          <p:nvPr>
            <p:ph idx="1" type="subTitle"/>
          </p:nvPr>
        </p:nvSpPr>
        <p:spPr>
          <a:xfrm>
            <a:off x="3171650" y="3621800"/>
            <a:ext cx="28008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Julianna Cole and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Rhea Pavithran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5" name="Google Shape;355;p4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356" name="Google Shape;356;p41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rgbClr val="AC7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rgbClr val="824D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rgbClr val="F2C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Instances of Top Words</a:t>
            </a:r>
            <a:endParaRPr/>
          </a:p>
        </p:txBody>
      </p:sp>
      <p:pic>
        <p:nvPicPr>
          <p:cNvPr id="457" name="Google Shape;457;p50"/>
          <p:cNvPicPr preferRelativeResize="0"/>
          <p:nvPr/>
        </p:nvPicPr>
        <p:blipFill rotWithShape="1">
          <a:blip r:embed="rId3">
            <a:alphaModFix/>
          </a:blip>
          <a:srcRect b="59" l="0" r="0" t="49"/>
          <a:stretch/>
        </p:blipFill>
        <p:spPr>
          <a:xfrm>
            <a:off x="1477450" y="1227300"/>
            <a:ext cx="1466850" cy="3600451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8" name="Google Shape;458;p50"/>
          <p:cNvSpPr txBox="1"/>
          <p:nvPr>
            <p:ph idx="4294967295" type="body"/>
          </p:nvPr>
        </p:nvSpPr>
        <p:spPr>
          <a:xfrm>
            <a:off x="4434350" y="1400325"/>
            <a:ext cx="41319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created a spreadsheet of the top words along with the number of times they appeared in the collected comments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“people” - 35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“virus” - 13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“stay” - 13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“coronavirus” - 13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“world” - 12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1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Graph of Top Words &amp; Instances</a:t>
            </a:r>
            <a:endParaRPr/>
          </a:p>
        </p:txBody>
      </p:sp>
      <p:sp>
        <p:nvSpPr>
          <p:cNvPr id="464" name="Google Shape;464;p51"/>
          <p:cNvSpPr txBox="1"/>
          <p:nvPr>
            <p:ph idx="4294967295" type="body"/>
          </p:nvPr>
        </p:nvSpPr>
        <p:spPr>
          <a:xfrm>
            <a:off x="6024150" y="1330350"/>
            <a:ext cx="29256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visual representation of our top words &amp; instances spreadsheet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“People” is used more than twice as frequently as any other word (excluding filler words)</a:t>
            </a:r>
            <a:endParaRPr/>
          </a:p>
        </p:txBody>
      </p:sp>
      <p:sp>
        <p:nvSpPr>
          <p:cNvPr id="465" name="Google Shape;465;p51"/>
          <p:cNvSpPr txBox="1"/>
          <p:nvPr>
            <p:ph idx="4294967295" type="body"/>
          </p:nvPr>
        </p:nvSpPr>
        <p:spPr>
          <a:xfrm>
            <a:off x="194250" y="4129500"/>
            <a:ext cx="8755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b="1" lang="en" sz="2400"/>
              <a:t>In what context is the word “people” being used?</a:t>
            </a:r>
            <a:endParaRPr b="1" sz="2400"/>
          </a:p>
        </p:txBody>
      </p:sp>
      <p:pic>
        <p:nvPicPr>
          <p:cNvPr id="466" name="Google Shape;4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00" y="1198301"/>
            <a:ext cx="5774925" cy="28346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“People” Comment Categorization</a:t>
            </a:r>
            <a:endParaRPr/>
          </a:p>
        </p:txBody>
      </p:sp>
      <p:pic>
        <p:nvPicPr>
          <p:cNvPr id="472" name="Google Shape;472;p52"/>
          <p:cNvPicPr preferRelativeResize="0"/>
          <p:nvPr/>
        </p:nvPicPr>
        <p:blipFill rotWithShape="1">
          <a:blip r:embed="rId3">
            <a:alphaModFix/>
          </a:blip>
          <a:srcRect b="0" l="327" r="327" t="0"/>
          <a:stretch/>
        </p:blipFill>
        <p:spPr>
          <a:xfrm>
            <a:off x="582150" y="1101750"/>
            <a:ext cx="3523105" cy="3736951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3" name="Google Shape;473;p52"/>
          <p:cNvSpPr txBox="1"/>
          <p:nvPr>
            <p:ph idx="4294967295" type="body"/>
          </p:nvPr>
        </p:nvSpPr>
        <p:spPr>
          <a:xfrm>
            <a:off x="4367050" y="1150725"/>
            <a:ext cx="46722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determine the context in which the word “people” was being used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35 instances of the “people”, </a:t>
            </a:r>
            <a:br>
              <a:rPr lang="en"/>
            </a:br>
            <a:r>
              <a:rPr lang="en"/>
              <a:t>28 comments containing “people”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ECABC3"/>
                </a:highlight>
              </a:rPr>
              <a:t>Pink highlighted comments:</a:t>
            </a:r>
            <a:r>
              <a:rPr lang="en">
                <a:solidFill>
                  <a:srgbClr val="000000"/>
                </a:solidFill>
              </a:rPr>
              <a:t> </a:t>
            </a:r>
            <a:br>
              <a:rPr lang="en"/>
            </a:br>
            <a:r>
              <a:rPr lang="en"/>
              <a:t>contain “people” and </a:t>
            </a:r>
            <a:r>
              <a:rPr b="1" lang="en"/>
              <a:t>related </a:t>
            </a:r>
            <a:r>
              <a:rPr lang="en"/>
              <a:t>to coronavirus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CFDC0"/>
                </a:highlight>
              </a:rPr>
              <a:t>Yellow highlighted comments:</a:t>
            </a:r>
            <a:r>
              <a:rPr lang="en"/>
              <a:t> </a:t>
            </a:r>
            <a:br>
              <a:rPr lang="en"/>
            </a:br>
            <a:r>
              <a:rPr lang="en"/>
              <a:t>contain “people” and </a:t>
            </a:r>
            <a:r>
              <a:rPr b="1" lang="en"/>
              <a:t>unrelated</a:t>
            </a:r>
            <a:r>
              <a:rPr lang="en"/>
              <a:t> to coronavirus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read through all comments to find common themes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themes determined our 7 categories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“People” Comment Categorization</a:t>
            </a:r>
            <a:endParaRPr/>
          </a:p>
        </p:txBody>
      </p:sp>
      <p:pic>
        <p:nvPicPr>
          <p:cNvPr id="479" name="Google Shape;479;p53"/>
          <p:cNvPicPr preferRelativeResize="0"/>
          <p:nvPr/>
        </p:nvPicPr>
        <p:blipFill rotWithShape="1">
          <a:blip r:embed="rId3">
            <a:alphaModFix/>
          </a:blip>
          <a:srcRect b="288" l="0" r="0" t="298"/>
          <a:stretch/>
        </p:blipFill>
        <p:spPr>
          <a:xfrm>
            <a:off x="1510338" y="1402575"/>
            <a:ext cx="6123324" cy="26663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0" name="Google Shape;480;p53"/>
          <p:cNvSpPr txBox="1"/>
          <p:nvPr>
            <p:ph idx="4294967295" type="body"/>
          </p:nvPr>
        </p:nvSpPr>
        <p:spPr>
          <a:xfrm>
            <a:off x="1273200" y="4268300"/>
            <a:ext cx="6891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b="1" lang="en"/>
              <a:t>25 of 28 comments are related to the coronavirus outbreak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“People” Comment Categories</a:t>
            </a:r>
            <a:endParaRPr/>
          </a:p>
        </p:txBody>
      </p:sp>
      <p:sp>
        <p:nvSpPr>
          <p:cNvPr id="486" name="Google Shape;486;p54"/>
          <p:cNvSpPr txBox="1"/>
          <p:nvPr>
            <p:ph idx="4294967295" type="body"/>
          </p:nvPr>
        </p:nvSpPr>
        <p:spPr>
          <a:xfrm>
            <a:off x="5605250" y="1330350"/>
            <a:ext cx="33999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visual representation of our “people” category spreadsheet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“Social awareness joke” category contains more than twice as many comments than any other category</a:t>
            </a:r>
            <a:endParaRPr/>
          </a:p>
        </p:txBody>
      </p:sp>
      <p:pic>
        <p:nvPicPr>
          <p:cNvPr id="487" name="Google Shape;4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5" y="1101750"/>
            <a:ext cx="5198398" cy="373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>
            <p:ph type="title"/>
          </p:nvPr>
        </p:nvSpPr>
        <p:spPr>
          <a:xfrm>
            <a:off x="470250" y="32450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1</a:t>
            </a:r>
            <a:endParaRPr/>
          </a:p>
        </p:txBody>
      </p:sp>
      <p:sp>
        <p:nvSpPr>
          <p:cNvPr id="493" name="Google Shape;493;p55"/>
          <p:cNvSpPr txBox="1"/>
          <p:nvPr>
            <p:ph idx="4294967295" type="body"/>
          </p:nvPr>
        </p:nvSpPr>
        <p:spPr>
          <a:xfrm>
            <a:off x="1129500" y="1080200"/>
            <a:ext cx="6885000" cy="1838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most commonly used words in the top comments on coronavirus-related videos featured on the YouTube Trending Page during the coronavirus outbreak?</a:t>
            </a:r>
            <a:endParaRPr b="1"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5"/>
          <p:cNvSpPr txBox="1"/>
          <p:nvPr>
            <p:ph idx="4294967295" type="body"/>
          </p:nvPr>
        </p:nvSpPr>
        <p:spPr>
          <a:xfrm>
            <a:off x="1129500" y="3055950"/>
            <a:ext cx="68850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hypothesized that the top word would be directly coronavirus related, like “COVID-19” and “quarantine”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that the top word was “people”, which appeared 35 times in our comments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was followed by “virus” (13 times), and “stay” (13 times)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/>
          <p:nvPr>
            <p:ph type="title"/>
          </p:nvPr>
        </p:nvSpPr>
        <p:spPr>
          <a:xfrm>
            <a:off x="470250" y="32450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Question 2</a:t>
            </a:r>
            <a:endParaRPr/>
          </a:p>
        </p:txBody>
      </p:sp>
      <p:sp>
        <p:nvSpPr>
          <p:cNvPr id="500" name="Google Shape;500;p56"/>
          <p:cNvSpPr txBox="1"/>
          <p:nvPr>
            <p:ph idx="4294967295" type="body"/>
          </p:nvPr>
        </p:nvSpPr>
        <p:spPr>
          <a:xfrm>
            <a:off x="1129500" y="1080200"/>
            <a:ext cx="6885000" cy="179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what context is the word ‘people’ used in the top comments on coronavirus-related videos featured on the YouTube Trending Page during the coronavirus outbreak?</a:t>
            </a:r>
            <a:endParaRPr b="1"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6"/>
          <p:cNvSpPr txBox="1"/>
          <p:nvPr>
            <p:ph idx="4294967295" type="body"/>
          </p:nvPr>
        </p:nvSpPr>
        <p:spPr>
          <a:xfrm>
            <a:off x="1129500" y="3005600"/>
            <a:ext cx="68850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 separate comments containing the word “people”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categorizing them, we found that the most popular categories were: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Social Awareness Joke (11 comments)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Political Statement (5 comments)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Anecdote (3 comments)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507" name="Google Shape;507;p57"/>
          <p:cNvSpPr txBox="1"/>
          <p:nvPr>
            <p:ph idx="4294967295" type="body"/>
          </p:nvPr>
        </p:nvSpPr>
        <p:spPr>
          <a:xfrm>
            <a:off x="1489050" y="1101750"/>
            <a:ext cx="61659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“YouTube Trending” (2020). Retrieved from </a:t>
            </a:r>
            <a:endParaRPr sz="1600"/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https://www.youtube.com/feed/trending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idx="2" type="body"/>
          </p:nvPr>
        </p:nvSpPr>
        <p:spPr>
          <a:xfrm>
            <a:off x="1158300" y="1038600"/>
            <a:ext cx="68274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are the most commonly used words in the top comments on coronavirus-related videos featured on the YouTube Trending Page during the coronavirus outbreak?</a:t>
            </a:r>
            <a:endParaRPr b="1" sz="18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/>
              <a:t>Gain insights into how people reacted to the coronavirus outbreak by identifying most popular words.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 txBox="1"/>
          <p:nvPr>
            <p:ph type="title"/>
          </p:nvPr>
        </p:nvSpPr>
        <p:spPr>
          <a:xfrm>
            <a:off x="349050" y="28290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pic>
        <p:nvPicPr>
          <p:cNvPr id="400" name="Google Shape;4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2" y="3648300"/>
            <a:ext cx="2765649" cy="11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02" y="3648300"/>
            <a:ext cx="2098735" cy="1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idx="2" type="body"/>
          </p:nvPr>
        </p:nvSpPr>
        <p:spPr>
          <a:xfrm>
            <a:off x="1234500" y="1038600"/>
            <a:ext cx="68274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what context is the word “people” used in the top comments on coronavirus-related videos featured on the YouTube Trending Page during the coronavirus outbreak?</a:t>
            </a:r>
            <a:endParaRPr b="1"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/>
              <a:t>Determine the context “people” was used to understand users’ feelings toward the outbreak.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962" y="3724500"/>
            <a:ext cx="2765649" cy="11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302" y="3724500"/>
            <a:ext cx="2098735" cy="11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>
            <p:ph idx="2" type="body"/>
          </p:nvPr>
        </p:nvSpPr>
        <p:spPr>
          <a:xfrm>
            <a:off x="5273850" y="1433850"/>
            <a:ext cx="3399900" cy="28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day for 14 days between March 6 - March 22 at 8:00 PM, we recorded information about the top 15 videos on YouTube Trending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 on trending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Views</a:t>
            </a:r>
            <a:endParaRPr/>
          </a:p>
        </p:txBody>
      </p:sp>
      <p:sp>
        <p:nvSpPr>
          <p:cNvPr id="415" name="Google Shape;415;p4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gather our data?</a:t>
            </a:r>
            <a:endParaRPr/>
          </a:p>
        </p:txBody>
      </p:sp>
      <p:pic>
        <p:nvPicPr>
          <p:cNvPr id="416" name="Google Shape;416;p44"/>
          <p:cNvPicPr preferRelativeResize="0"/>
          <p:nvPr/>
        </p:nvPicPr>
        <p:blipFill rotWithShape="1">
          <a:blip r:embed="rId3">
            <a:alphaModFix/>
          </a:blip>
          <a:srcRect b="0" l="0" r="18267" t="0"/>
          <a:stretch/>
        </p:blipFill>
        <p:spPr>
          <a:xfrm>
            <a:off x="300200" y="1328275"/>
            <a:ext cx="4777752" cy="30517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Data Collection</a:t>
            </a:r>
            <a:endParaRPr/>
          </a:p>
        </p:txBody>
      </p:sp>
      <p:pic>
        <p:nvPicPr>
          <p:cNvPr id="422" name="Google Shape;422;p45"/>
          <p:cNvPicPr preferRelativeResize="0"/>
          <p:nvPr/>
        </p:nvPicPr>
        <p:blipFill rotWithShape="1">
          <a:blip r:embed="rId3">
            <a:alphaModFix/>
          </a:blip>
          <a:srcRect b="0" l="5011" r="5020" t="0"/>
          <a:stretch/>
        </p:blipFill>
        <p:spPr>
          <a:xfrm>
            <a:off x="722775" y="1101750"/>
            <a:ext cx="2945794" cy="373694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45"/>
          <p:cNvSpPr txBox="1"/>
          <p:nvPr>
            <p:ph idx="4294967295" type="body"/>
          </p:nvPr>
        </p:nvSpPr>
        <p:spPr>
          <a:xfrm>
            <a:off x="3985625" y="1880775"/>
            <a:ext cx="48132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collecting the video data, we identified the coronavirus-related 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00"/>
                </a:highlight>
              </a:rPr>
              <a:t>Yellow highlighted titles:</a:t>
            </a:r>
            <a:r>
              <a:rPr lang="en"/>
              <a:t> contain the word “coronavirus”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</a:rPr>
              <a:t>Green highlighted titles:</a:t>
            </a:r>
            <a:r>
              <a:rPr lang="en"/>
              <a:t> contain words related to coronavirus (“COVID-19”, “quarantine”, etc.)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Data Collection</a:t>
            </a:r>
            <a:endParaRPr/>
          </a:p>
        </p:txBody>
      </p:sp>
      <p:pic>
        <p:nvPicPr>
          <p:cNvPr id="429" name="Google Shape;4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1" y="1281025"/>
            <a:ext cx="4816549" cy="33387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46"/>
          <p:cNvSpPr txBox="1"/>
          <p:nvPr>
            <p:ph idx="4294967295" type="body"/>
          </p:nvPr>
        </p:nvSpPr>
        <p:spPr>
          <a:xfrm>
            <a:off x="5408125" y="1281025"/>
            <a:ext cx="33999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comments are sorted by the number of “upvotes” they receive from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 with the most upvotes are displayed at the top of the comment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Descending order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Data Collection</a:t>
            </a:r>
            <a:endParaRPr/>
          </a:p>
        </p:txBody>
      </p:sp>
      <p:pic>
        <p:nvPicPr>
          <p:cNvPr id="436" name="Google Shape;4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450" y="1101750"/>
            <a:ext cx="2900001" cy="373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7" name="Google Shape;437;p47"/>
          <p:cNvSpPr txBox="1"/>
          <p:nvPr>
            <p:ph idx="4294967295" type="body"/>
          </p:nvPr>
        </p:nvSpPr>
        <p:spPr>
          <a:xfrm>
            <a:off x="4355550" y="1584675"/>
            <a:ext cx="4318200" cy="26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collected the top three comments from each coronavirus-related video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 videos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180 total comments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stored in a table with the title of the associated video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File of All Comments</a:t>
            </a:r>
            <a:endParaRPr/>
          </a:p>
        </p:txBody>
      </p:sp>
      <p:pic>
        <p:nvPicPr>
          <p:cNvPr id="443" name="Google Shape;443;p48"/>
          <p:cNvPicPr preferRelativeResize="0"/>
          <p:nvPr/>
        </p:nvPicPr>
        <p:blipFill rotWithShape="1">
          <a:blip r:embed="rId3">
            <a:alphaModFix/>
          </a:blip>
          <a:srcRect b="0" l="0" r="0" t="2381"/>
          <a:stretch/>
        </p:blipFill>
        <p:spPr>
          <a:xfrm>
            <a:off x="470250" y="1536200"/>
            <a:ext cx="5099826" cy="26806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4" name="Google Shape;444;p48"/>
          <p:cNvSpPr txBox="1"/>
          <p:nvPr>
            <p:ph idx="4294967295" type="body"/>
          </p:nvPr>
        </p:nvSpPr>
        <p:spPr>
          <a:xfrm>
            <a:off x="5570075" y="1575438"/>
            <a:ext cx="3399900" cy="26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file containing the text from each of the 180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Eliminated all punctuation to reduce redundancy of words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file used to generate word cloud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 Word Cloud</a:t>
            </a:r>
            <a:endParaRPr/>
          </a:p>
        </p:txBody>
      </p:sp>
      <p:pic>
        <p:nvPicPr>
          <p:cNvPr id="450" name="Google Shape;4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1101750"/>
            <a:ext cx="4982599" cy="37369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1" name="Google Shape;451;p49"/>
          <p:cNvSpPr txBox="1"/>
          <p:nvPr>
            <p:ph idx="4294967295" type="body"/>
          </p:nvPr>
        </p:nvSpPr>
        <p:spPr>
          <a:xfrm>
            <a:off x="5529050" y="1101750"/>
            <a:ext cx="33999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of the most common words in collected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Words scaled based on instances of that word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Top word: “people”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words: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“virus”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“coronavirus”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“stay”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“world”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onavirus Disease by Slidesgo">
  <a:themeElements>
    <a:clrScheme name="Simple Light">
      <a:dk1>
        <a:srgbClr val="F2C5F5"/>
      </a:dk1>
      <a:lt1>
        <a:srgbClr val="6F41A7"/>
      </a:lt1>
      <a:dk2>
        <a:srgbClr val="4A1D7A"/>
      </a:dk2>
      <a:lt2>
        <a:srgbClr val="F1EFFF"/>
      </a:lt2>
      <a:accent1>
        <a:srgbClr val="AC71EC"/>
      </a:accent1>
      <a:accent2>
        <a:srgbClr val="824DB6"/>
      </a:accent2>
      <a:accent3>
        <a:srgbClr val="B684E0"/>
      </a:accent3>
      <a:accent4>
        <a:srgbClr val="873CCC"/>
      </a:accent4>
      <a:accent5>
        <a:srgbClr val="D996DD"/>
      </a:accent5>
      <a:accent6>
        <a:srgbClr val="B354B9"/>
      </a:accent6>
      <a:hlink>
        <a:srgbClr val="F1E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