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ind"/>
      <p:regular r:id="rId30"/>
      <p:bold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Pathway Gothic On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ind-bold.fntdata"/><Relationship Id="rId30" Type="http://schemas.openxmlformats.org/officeDocument/2006/relationships/font" Target="fonts/Hind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PathwayGothicOn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33c4e21e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33c4e21e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6debc30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6debc30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6debc30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6debc30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6debc308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6debc30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Going into this research project, </a:t>
            </a:r>
            <a:r>
              <a:rPr b="1" lang="en" sz="1200"/>
              <a:t>we had hypothesized that the word “coronavirus” would be the most popular word</a:t>
            </a:r>
            <a:r>
              <a:rPr lang="en" sz="1200"/>
              <a:t>. However, “people” is the most popular word, even when </a:t>
            </a:r>
            <a:r>
              <a:rPr b="1" lang="en" sz="1200"/>
              <a:t>adding up the instances of the words “coronavirus”, “corona”, and “virus”</a:t>
            </a:r>
            <a:r>
              <a:rPr lang="en" sz="1200"/>
              <a:t>. We found this interesting, so we decided to look deeper into the context in which the word “people” was being used.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6debc30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6debc30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6debc30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6debc30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Social awareness jokes: </a:t>
            </a:r>
            <a:r>
              <a:rPr lang="en" sz="1200"/>
              <a:t>social distancing, quarantine rules, supply shortages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Political statement: </a:t>
            </a:r>
            <a:r>
              <a:rPr lang="en" sz="1200"/>
              <a:t>closing country borders, the economy, President Trump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Anecdote: </a:t>
            </a:r>
            <a:r>
              <a:rPr lang="en" sz="1200"/>
              <a:t>essential workers sharing information about supply shortages, teenager from Italy sharing his experience during the coronavirus outbreak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Social awareness statement: </a:t>
            </a:r>
            <a:r>
              <a:rPr lang="en" sz="1200"/>
              <a:t>washing hands, spreading the virus, and preparing for the pandemic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Comment on video: </a:t>
            </a:r>
            <a:r>
              <a:rPr lang="en" sz="1200"/>
              <a:t>unrelated to coronavirus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Joke:</a:t>
            </a:r>
            <a:r>
              <a:rPr lang="en" sz="1200"/>
              <a:t> the irony of staying away from “positive” people instead of “negative” people, everyone’s expectations for 2020 to be a better year than 2019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Positivity: </a:t>
            </a:r>
            <a:r>
              <a:rPr lang="en" sz="1200"/>
              <a:t>we will get through the pandemic, praying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6debc30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6debc30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7aa1b16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7aa1b16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7aa1b16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77aa1b16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7aa1b16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7aa1b16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7aa1b16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7aa1b16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340ad7d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340ad7d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33c4e21ea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33c4e21ea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6debc3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76debc3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7aa1b16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7aa1b16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33c4e21ea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33c4e21ea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73edf0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73edf0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7aa1b1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7aa1b1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33c4e21ea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33c4e21ea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33c4e21ea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33c4e21ea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33c4e21ea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33c4e21ea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6debc30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6debc30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6debc30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6debc30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000950" y="-247650"/>
            <a:ext cx="2849429" cy="277368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-417975" y="3172675"/>
            <a:ext cx="4528136" cy="234624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57" name="Google Shape;57;p14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66" name="Google Shape;66;p14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4"/>
          <p:cNvSpPr/>
          <p:nvPr/>
        </p:nvSpPr>
        <p:spPr>
          <a:xfrm>
            <a:off x="1676503" y="1276348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74403" y="-2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206129" y="2908331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5400000">
            <a:off x="5473768" y="-470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 flipH="1" rot="-6299885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79" name="Google Shape;79;p15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88" name="Google Shape;88;p15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idx="1" type="subTitle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2" type="subTitle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flipH="1" rot="-5400000">
            <a:off x="-446057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99" name="Google Shape;99;p16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112" name="Google Shape;112;p17"/>
          <p:cNvSpPr txBox="1"/>
          <p:nvPr>
            <p:ph idx="2" type="ctrTitle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7"/>
          <p:cNvSpPr txBox="1"/>
          <p:nvPr>
            <p:ph idx="3" type="subTitle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114" name="Google Shape;114;p17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flipH="1">
            <a:off x="-741332" y="-7132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166049" y="476298"/>
            <a:ext cx="304208" cy="31008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899477" y="-215697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462202" y="4507253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126" name="Google Shape;126;p20"/>
            <p:cNvSpPr/>
            <p:nvPr/>
          </p:nvSpPr>
          <p:spPr>
            <a:xfrm>
              <a:off x="2588500" y="2494825"/>
              <a:ext cx="1618150" cy="2508325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3479675" y="3291600"/>
              <a:ext cx="402175" cy="497400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397737" y="2595675"/>
              <a:ext cx="1399375" cy="2407275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588500" y="2924525"/>
              <a:ext cx="360850" cy="448075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251150" y="2735850"/>
              <a:ext cx="480725" cy="39350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702250" y="4516700"/>
              <a:ext cx="565000" cy="367425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471550" y="4318275"/>
              <a:ext cx="210050" cy="317525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683950" y="3624150"/>
              <a:ext cx="613625" cy="725100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/>
          <p:nvPr/>
        </p:nvSpPr>
        <p:spPr>
          <a:xfrm rot="10800000">
            <a:off x="-343975" y="1842925"/>
            <a:ext cx="4344379" cy="4229085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-1893416">
            <a:off x="611114" y="3819618"/>
            <a:ext cx="647272" cy="6599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-1893416">
            <a:off x="1456235" y="4261915"/>
            <a:ext cx="385362" cy="394973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 flipH="1" rot="-5400000">
            <a:off x="-7882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 flipH="1" rot="-6322941">
            <a:off x="7395333" y="-77944"/>
            <a:ext cx="1861284" cy="2199417"/>
          </a:xfrm>
          <a:custGeom>
            <a:rect b="b" l="l" r="r" t="t"/>
            <a:pathLst>
              <a:path extrusionOk="0" h="29004" w="24545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hasCustomPrompt="1" type="title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hasCustomPrompt="1" idx="2" type="title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 flipH="1" rot="5400000">
            <a:off x="5766962" y="-544422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3"/>
          <p:cNvGrpSpPr/>
          <p:nvPr/>
        </p:nvGrpSpPr>
        <p:grpSpPr>
          <a:xfrm flipH="1" rot="685957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53" name="Google Shape;153;p23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23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62" name="Google Shape;162;p23"/>
            <p:cNvSpPr/>
            <p:nvPr/>
          </p:nvSpPr>
          <p:spPr>
            <a:xfrm>
              <a:off x="374425" y="237975"/>
              <a:ext cx="4197075" cy="5218300"/>
            </a:xfrm>
            <a:custGeom>
              <a:rect b="b" l="l" r="r" t="t"/>
              <a:pathLst>
                <a:path extrusionOk="0" h="208732" w="167883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562200" y="370825"/>
              <a:ext cx="3586425" cy="4947375"/>
            </a:xfrm>
            <a:custGeom>
              <a:rect b="b" l="l" r="r" t="t"/>
              <a:pathLst>
                <a:path extrusionOk="0" h="197895" w="143457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524050" y="838275"/>
              <a:ext cx="1187350" cy="527800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29275" y="1578900"/>
              <a:ext cx="971475" cy="730575"/>
            </a:xfrm>
            <a:custGeom>
              <a:rect b="b" l="l" r="r" t="t"/>
              <a:pathLst>
                <a:path extrusionOk="0" h="29223" w="38859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5175" y="1847600"/>
              <a:ext cx="487950" cy="1146975"/>
            </a:xfrm>
            <a:custGeom>
              <a:rect b="b" l="l" r="r" t="t"/>
              <a:pathLst>
                <a:path extrusionOk="0" h="45879" w="19518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3"/>
          <p:cNvSpPr/>
          <p:nvPr/>
        </p:nvSpPr>
        <p:spPr>
          <a:xfrm>
            <a:off x="7794735" y="2094848"/>
            <a:ext cx="629274" cy="644951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57195" y="1545690"/>
            <a:ext cx="367483" cy="376620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9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 rot="5400000">
            <a:off x="5468968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7974354" y="2157706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8040018" y="3210327"/>
            <a:ext cx="953208" cy="971699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-419885" y="820373"/>
            <a:ext cx="916686" cy="93443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36849" y="346049"/>
            <a:ext cx="419412" cy="427572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hasCustomPrompt="1"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3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4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hasCustomPrompt="1" idx="8" type="title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4"/>
          <p:cNvSpPr txBox="1"/>
          <p:nvPr>
            <p:ph hasCustomPrompt="1" idx="9" type="title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 rot="5400000">
            <a:off x="5413687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9" name="Google Shape;189;p25"/>
          <p:cNvSpPr txBox="1"/>
          <p:nvPr>
            <p:ph idx="2" type="ctrTitle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3" type="subTitle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1" name="Google Shape;191;p25"/>
          <p:cNvSpPr txBox="1"/>
          <p:nvPr>
            <p:ph idx="4" type="ctrTitle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5" type="subTitle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3" name="Google Shape;193;p25"/>
          <p:cNvSpPr txBox="1"/>
          <p:nvPr>
            <p:ph idx="6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25"/>
          <p:cNvSpPr/>
          <p:nvPr/>
        </p:nvSpPr>
        <p:spPr>
          <a:xfrm flipH="1" rot="-5400000">
            <a:off x="-3020038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8" name="Google Shape;198;p26"/>
          <p:cNvSpPr txBox="1"/>
          <p:nvPr>
            <p:ph idx="2" type="ctrTitle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3" type="subTitle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">
  <p:cSld name="CUSTOM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 flipH="1" rot="5400000">
            <a:off x="6518816" y="-160911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 flipH="1" rot="-5400000">
            <a:off x="-586834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096125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09550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609600" y="3013675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8238275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" name="Google Shape;210;p27"/>
          <p:cNvSpPr txBox="1"/>
          <p:nvPr>
            <p:ph idx="2" type="ctrTitle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3" type="subTitle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2" name="Google Shape;212;p27"/>
          <p:cNvSpPr txBox="1"/>
          <p:nvPr>
            <p:ph idx="4" type="ctrTitle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5" type="subTitle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4" name="Google Shape;214;p27"/>
          <p:cNvSpPr txBox="1"/>
          <p:nvPr>
            <p:ph idx="6" type="ctrTitle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7"/>
          <p:cNvSpPr txBox="1"/>
          <p:nvPr>
            <p:ph idx="7" type="subTitle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7"/>
          <p:cNvSpPr txBox="1"/>
          <p:nvPr>
            <p:ph idx="8" type="title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 flipH="1" rot="-5400000">
            <a:off x="-211588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8"/>
          <p:cNvSpPr txBox="1"/>
          <p:nvPr>
            <p:ph idx="2" type="ctrTitle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2" name="Google Shape;222;p28"/>
          <p:cNvSpPr txBox="1"/>
          <p:nvPr>
            <p:ph idx="3" type="subTitle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3" name="Google Shape;223;p28"/>
          <p:cNvSpPr txBox="1"/>
          <p:nvPr>
            <p:ph idx="4" type="ctrTitle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4" name="Google Shape;224;p28"/>
          <p:cNvSpPr txBox="1"/>
          <p:nvPr>
            <p:ph idx="5" type="subTitle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8"/>
          <p:cNvSpPr txBox="1"/>
          <p:nvPr>
            <p:ph idx="6" type="ctrTitle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6" name="Google Shape;226;p28"/>
          <p:cNvSpPr txBox="1"/>
          <p:nvPr>
            <p:ph idx="7" type="subTitle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7" name="Google Shape;227;p28"/>
          <p:cNvSpPr txBox="1"/>
          <p:nvPr>
            <p:ph idx="8" type="ctrTitle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28"/>
          <p:cNvSpPr txBox="1"/>
          <p:nvPr>
            <p:ph idx="9" type="subTitle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9" name="Google Shape;229;p28"/>
          <p:cNvSpPr txBox="1"/>
          <p:nvPr>
            <p:ph idx="13" type="ctrTitle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0" name="Google Shape;230;p28"/>
          <p:cNvSpPr txBox="1"/>
          <p:nvPr>
            <p:ph idx="14" type="subTitle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1" name="Google Shape;231;p28"/>
          <p:cNvSpPr txBox="1"/>
          <p:nvPr>
            <p:ph idx="15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5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 flipH="1" rot="-1256097">
            <a:off x="246414" y="654727"/>
            <a:ext cx="3034839" cy="2199547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rot="5400000">
            <a:off x="5272412" y="1830000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29"/>
          <p:cNvSpPr/>
          <p:nvPr/>
        </p:nvSpPr>
        <p:spPr>
          <a:xfrm>
            <a:off x="8068951" y="141522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8511773" y="2032679"/>
            <a:ext cx="960476" cy="98437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357125" y="9294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8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 rot="-5400000">
            <a:off x="-283022" y="-743135"/>
            <a:ext cx="6088519" cy="592667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243" name="Google Shape;243;p30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30"/>
          <p:cNvSpPr txBox="1"/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 flipH="1" rot="-194">
            <a:off x="2266875" y="1736675"/>
            <a:ext cx="53214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30"/>
          <p:cNvSpPr/>
          <p:nvPr/>
        </p:nvSpPr>
        <p:spPr>
          <a:xfrm flipH="1" rot="-1256095">
            <a:off x="3977005" y="-884325"/>
            <a:ext cx="1786840" cy="1295050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ONLY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 rot="954221">
            <a:off x="-1260687" y="2820017"/>
            <a:ext cx="5561610" cy="277117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8" name="Google Shape;258;p31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b="1" sz="100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9" name="Google Shape;259;p31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60" name="Google Shape;260;p31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61" name="Google Shape;261;p31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rect b="b" l="l" r="r" t="t"/>
                <a:pathLst>
                  <a:path extrusionOk="0" h="208732" w="167883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rect b="b" l="l" r="r" t="t"/>
                <a:pathLst>
                  <a:path extrusionOk="0" h="197895" w="143457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rect b="b" l="l" r="r" t="t"/>
                <a:pathLst>
                  <a:path extrusionOk="0" h="21112" w="47494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rect b="b" l="l" r="r" t="t"/>
                <a:pathLst>
                  <a:path extrusionOk="0" h="29223" w="38859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rect b="b" l="l" r="r" t="t"/>
                <a:pathLst>
                  <a:path extrusionOk="0" h="45879" w="19518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6" name="Google Shape;266;p31"/>
            <p:cNvSpPr/>
            <p:nvPr/>
          </p:nvSpPr>
          <p:spPr>
            <a:xfrm flipH="1" rot="7625530">
              <a:off x="6865436" y="3769068"/>
              <a:ext cx="1769117" cy="786365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31"/>
          <p:cNvGrpSpPr/>
          <p:nvPr/>
        </p:nvGrpSpPr>
        <p:grpSpPr>
          <a:xfrm flipH="1" rot="2700000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68" name="Google Shape;268;p31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1"/>
          <p:cNvSpPr/>
          <p:nvPr/>
        </p:nvSpPr>
        <p:spPr>
          <a:xfrm>
            <a:off x="1443525" y="2561550"/>
            <a:ext cx="384329" cy="393895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7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 rot="-5400000">
            <a:off x="-666288" y="-188447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458179" y="346051"/>
            <a:ext cx="712907" cy="730677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281046" y="1250700"/>
            <a:ext cx="353321" cy="3621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_ONLY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 rot="4185495">
            <a:off x="6761352" y="1351062"/>
            <a:ext cx="3966053" cy="3860629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3">
  <p:cSld name="TITLE_ONLY_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4" name="Google Shape;284;p34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8168279" y="292503"/>
            <a:ext cx="412825" cy="42310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8581102" y="771181"/>
            <a:ext cx="241079" cy="247076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4">
  <p:cSld name="TITLE_ONLY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35"/>
          <p:cNvSpPr/>
          <p:nvPr/>
        </p:nvSpPr>
        <p:spPr>
          <a:xfrm rot="5400000">
            <a:off x="5272412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7594301" y="40719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8024829" y="3907018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1699825" y="13390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5">
  <p:cSld name="TITLE_ONLY_4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36"/>
          <p:cNvSpPr/>
          <p:nvPr/>
        </p:nvSpPr>
        <p:spPr>
          <a:xfrm rot="-1799972">
            <a:off x="7107554" y="2597206"/>
            <a:ext cx="6240356" cy="3109502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6">
  <p:cSld name="TITLE_ONLY_4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37"/>
          <p:cNvSpPr/>
          <p:nvPr/>
        </p:nvSpPr>
        <p:spPr>
          <a:xfrm rot="1014904">
            <a:off x="-1318421" y="2597169"/>
            <a:ext cx="6240387" cy="3109518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8571976" y="10680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7975229" y="45379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14025" y="41813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CUSTOM_1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1243175" y="1385164"/>
            <a:ext cx="3488700" cy="341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2" type="body"/>
          </p:nvPr>
        </p:nvSpPr>
        <p:spPr>
          <a:xfrm>
            <a:off x="4935300" y="1385177"/>
            <a:ext cx="34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314" name="Google Shape;314;p41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41"/>
          <p:cNvSpPr/>
          <p:nvPr/>
        </p:nvSpPr>
        <p:spPr>
          <a:xfrm>
            <a:off x="3290900" y="3518900"/>
            <a:ext cx="2562300" cy="971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1"/>
          <p:cNvSpPr txBox="1"/>
          <p:nvPr>
            <p:ph type="ctrTitle"/>
          </p:nvPr>
        </p:nvSpPr>
        <p:spPr>
          <a:xfrm>
            <a:off x="2044050" y="999300"/>
            <a:ext cx="5055900" cy="24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YOUTUBE TRENDING :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CORONAVIRUS COMMENTS</a:t>
            </a:r>
            <a:endParaRPr sz="6000"/>
          </a:p>
        </p:txBody>
      </p:sp>
      <p:sp>
        <p:nvSpPr>
          <p:cNvPr id="354" name="Google Shape;354;p41"/>
          <p:cNvSpPr txBox="1"/>
          <p:nvPr>
            <p:ph idx="1" type="subTitle"/>
          </p:nvPr>
        </p:nvSpPr>
        <p:spPr>
          <a:xfrm>
            <a:off x="3171650" y="3621800"/>
            <a:ext cx="28008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 Julianna Cole and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Rhea Pavithran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5" name="Google Shape;355;p4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56" name="Google Shape;356;p41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Word Cloud</a:t>
            </a:r>
            <a:endParaRPr/>
          </a:p>
        </p:txBody>
      </p:sp>
      <p:pic>
        <p:nvPicPr>
          <p:cNvPr id="458" name="Google Shape;4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1101750"/>
            <a:ext cx="4982599" cy="3736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9" name="Google Shape;459;p50"/>
          <p:cNvSpPr txBox="1"/>
          <p:nvPr>
            <p:ph idx="4294967295" type="body"/>
          </p:nvPr>
        </p:nvSpPr>
        <p:spPr>
          <a:xfrm>
            <a:off x="5529050" y="1101750"/>
            <a:ext cx="33999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of the most common words in collected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Words scaled based on instances of that word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Top word: “people”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words: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“virus”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“coronavirus”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“stay”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“world”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Instances of Top Words</a:t>
            </a:r>
            <a:endParaRPr/>
          </a:p>
        </p:txBody>
      </p:sp>
      <p:pic>
        <p:nvPicPr>
          <p:cNvPr id="465" name="Google Shape;465;p51"/>
          <p:cNvPicPr preferRelativeResize="0"/>
          <p:nvPr/>
        </p:nvPicPr>
        <p:blipFill rotWithShape="1">
          <a:blip r:embed="rId3">
            <a:alphaModFix/>
          </a:blip>
          <a:srcRect b="59" l="0" r="0" t="49"/>
          <a:stretch/>
        </p:blipFill>
        <p:spPr>
          <a:xfrm>
            <a:off x="1477450" y="1227300"/>
            <a:ext cx="1466850" cy="3600451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6" name="Google Shape;466;p51"/>
          <p:cNvSpPr txBox="1"/>
          <p:nvPr>
            <p:ph idx="4294967295" type="body"/>
          </p:nvPr>
        </p:nvSpPr>
        <p:spPr>
          <a:xfrm>
            <a:off x="4434350" y="1400325"/>
            <a:ext cx="41319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created a spreadsheet of the top words along with the number of times they appeared in the collected comments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“people” - 35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“virus” - 13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“stay” - 13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“coronavirus” - 13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“world” - 12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 of Top Words &amp; Instances</a:t>
            </a:r>
            <a:endParaRPr/>
          </a:p>
        </p:txBody>
      </p:sp>
      <p:sp>
        <p:nvSpPr>
          <p:cNvPr id="472" name="Google Shape;472;p52"/>
          <p:cNvSpPr txBox="1"/>
          <p:nvPr>
            <p:ph idx="4294967295" type="body"/>
          </p:nvPr>
        </p:nvSpPr>
        <p:spPr>
          <a:xfrm>
            <a:off x="6024150" y="1330350"/>
            <a:ext cx="29256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visual representation of our top words &amp; instances spreadsheet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“People” is used more than twice as frequently as any other word (excluding filler words)</a:t>
            </a:r>
            <a:endParaRPr/>
          </a:p>
        </p:txBody>
      </p:sp>
      <p:sp>
        <p:nvSpPr>
          <p:cNvPr id="473" name="Google Shape;473;p52"/>
          <p:cNvSpPr txBox="1"/>
          <p:nvPr>
            <p:ph idx="4294967295" type="body"/>
          </p:nvPr>
        </p:nvSpPr>
        <p:spPr>
          <a:xfrm>
            <a:off x="194250" y="4129500"/>
            <a:ext cx="87555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b="1" lang="en" sz="2400"/>
              <a:t>In what context is the word “people” being used?</a:t>
            </a:r>
            <a:endParaRPr b="1" sz="2400"/>
          </a:p>
        </p:txBody>
      </p:sp>
      <p:pic>
        <p:nvPicPr>
          <p:cNvPr id="474" name="Google Shape;4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00" y="1198301"/>
            <a:ext cx="5774925" cy="28346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“People” Comment Categorization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 rotWithShape="1">
          <a:blip r:embed="rId3">
            <a:alphaModFix/>
          </a:blip>
          <a:srcRect b="0" l="327" r="327" t="0"/>
          <a:stretch/>
        </p:blipFill>
        <p:spPr>
          <a:xfrm>
            <a:off x="582150" y="1101750"/>
            <a:ext cx="3523105" cy="3736951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1" name="Google Shape;481;p53"/>
          <p:cNvSpPr txBox="1"/>
          <p:nvPr>
            <p:ph idx="4294967295" type="body"/>
          </p:nvPr>
        </p:nvSpPr>
        <p:spPr>
          <a:xfrm>
            <a:off x="4367050" y="1150725"/>
            <a:ext cx="46722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determine the context in which the word “people” was being used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 instances of the “people”, </a:t>
            </a:r>
            <a:br>
              <a:rPr lang="en"/>
            </a:br>
            <a:r>
              <a:rPr lang="en"/>
              <a:t>28 comments containing “people”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ECABC3"/>
                </a:highlight>
              </a:rPr>
              <a:t>Pink highlighted comments: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/>
            </a:br>
            <a:r>
              <a:rPr lang="en"/>
              <a:t>contain “people” and </a:t>
            </a:r>
            <a:r>
              <a:rPr b="1" lang="en"/>
              <a:t>related </a:t>
            </a:r>
            <a:r>
              <a:rPr lang="en"/>
              <a:t>to coronavirus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CFDC0"/>
                </a:highlight>
              </a:rPr>
              <a:t>Yellow highlighted comments:</a:t>
            </a:r>
            <a:r>
              <a:rPr lang="en"/>
              <a:t> </a:t>
            </a:r>
            <a:br>
              <a:rPr lang="en"/>
            </a:br>
            <a:r>
              <a:rPr lang="en"/>
              <a:t>contain “people” and </a:t>
            </a:r>
            <a:r>
              <a:rPr b="1" lang="en"/>
              <a:t>unrelated</a:t>
            </a:r>
            <a:r>
              <a:rPr lang="en"/>
              <a:t> to coronavirus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read through all comments to find common themes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themes determined our 7 categories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“People” Comment Categorization</a:t>
            </a:r>
            <a:endParaRPr/>
          </a:p>
        </p:txBody>
      </p:sp>
      <p:pic>
        <p:nvPicPr>
          <p:cNvPr id="487" name="Google Shape;487;p54"/>
          <p:cNvPicPr preferRelativeResize="0"/>
          <p:nvPr/>
        </p:nvPicPr>
        <p:blipFill rotWithShape="1">
          <a:blip r:embed="rId3">
            <a:alphaModFix/>
          </a:blip>
          <a:srcRect b="288" l="0" r="0" t="298"/>
          <a:stretch/>
        </p:blipFill>
        <p:spPr>
          <a:xfrm>
            <a:off x="1510338" y="1402575"/>
            <a:ext cx="6123324" cy="26663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8" name="Google Shape;488;p54"/>
          <p:cNvSpPr txBox="1"/>
          <p:nvPr>
            <p:ph idx="4294967295" type="body"/>
          </p:nvPr>
        </p:nvSpPr>
        <p:spPr>
          <a:xfrm>
            <a:off x="1273200" y="4268300"/>
            <a:ext cx="6891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lang="en"/>
              <a:t>25 of 28 comments are related to the coronavirus outbreak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“People” Comment Categories</a:t>
            </a:r>
            <a:endParaRPr/>
          </a:p>
        </p:txBody>
      </p:sp>
      <p:sp>
        <p:nvSpPr>
          <p:cNvPr id="494" name="Google Shape;494;p55"/>
          <p:cNvSpPr txBox="1"/>
          <p:nvPr>
            <p:ph idx="4294967295" type="body"/>
          </p:nvPr>
        </p:nvSpPr>
        <p:spPr>
          <a:xfrm>
            <a:off x="5605250" y="1330350"/>
            <a:ext cx="33999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visual representation of our “people” category spreadsheet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“Social awareness joke” category contains more than twice as many comments than any other category</a:t>
            </a:r>
            <a:endParaRPr/>
          </a:p>
        </p:txBody>
      </p:sp>
      <p:pic>
        <p:nvPicPr>
          <p:cNvPr id="495" name="Google Shape;4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5" y="1101750"/>
            <a:ext cx="5198398" cy="3736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Upvote Data &amp; Comment Categorization</a:t>
            </a:r>
            <a:endParaRPr/>
          </a:p>
        </p:txBody>
      </p:sp>
      <p:sp>
        <p:nvSpPr>
          <p:cNvPr id="501" name="Google Shape;501;p56"/>
          <p:cNvSpPr txBox="1"/>
          <p:nvPr>
            <p:ph idx="4294967295" type="body"/>
          </p:nvPr>
        </p:nvSpPr>
        <p:spPr>
          <a:xfrm>
            <a:off x="4909450" y="1330350"/>
            <a:ext cx="33999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upvote data from each comments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through comments and categorized them using same process as categorizing “people” comments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category - Religious</a:t>
            </a:r>
            <a:endParaRPr/>
          </a:p>
        </p:txBody>
      </p:sp>
      <p:pic>
        <p:nvPicPr>
          <p:cNvPr id="502" name="Google Shape;5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00" y="1101750"/>
            <a:ext cx="2757689" cy="3736951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Upvote Data &amp; Comment Categorization</a:t>
            </a:r>
            <a:endParaRPr/>
          </a:p>
        </p:txBody>
      </p:sp>
      <p:sp>
        <p:nvSpPr>
          <p:cNvPr id="508" name="Google Shape;508;p57"/>
          <p:cNvSpPr txBox="1"/>
          <p:nvPr>
            <p:ph idx="4294967295" type="body"/>
          </p:nvPr>
        </p:nvSpPr>
        <p:spPr>
          <a:xfrm>
            <a:off x="850425" y="4434050"/>
            <a:ext cx="75720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total upvotes (likes) for each of the 8 comment categories</a:t>
            </a:r>
            <a:endParaRPr/>
          </a:p>
        </p:txBody>
      </p:sp>
      <p:pic>
        <p:nvPicPr>
          <p:cNvPr id="509" name="Google Shape;5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88" y="1101550"/>
            <a:ext cx="6668427" cy="30928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Totals</a:t>
            </a:r>
            <a:endParaRPr/>
          </a:p>
        </p:txBody>
      </p:sp>
      <p:sp>
        <p:nvSpPr>
          <p:cNvPr id="515" name="Google Shape;515;p58"/>
          <p:cNvSpPr txBox="1"/>
          <p:nvPr>
            <p:ph idx="4294967295" type="body"/>
          </p:nvPr>
        </p:nvSpPr>
        <p:spPr>
          <a:xfrm>
            <a:off x="1530675" y="4194075"/>
            <a:ext cx="61686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upvoted category - “Comment on Video”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number of comments - “Comment on Video”</a:t>
            </a:r>
            <a:endParaRPr/>
          </a:p>
        </p:txBody>
      </p:sp>
      <p:pic>
        <p:nvPicPr>
          <p:cNvPr id="516" name="Google Shape;51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675" y="1101750"/>
            <a:ext cx="6082662" cy="28002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</a:t>
            </a:r>
            <a:r>
              <a:rPr lang="en"/>
              <a:t>Category Totals</a:t>
            </a:r>
            <a:endParaRPr/>
          </a:p>
        </p:txBody>
      </p:sp>
      <p:sp>
        <p:nvSpPr>
          <p:cNvPr id="522" name="Google Shape;522;p59"/>
          <p:cNvSpPr txBox="1"/>
          <p:nvPr>
            <p:ph idx="4294967295" type="body"/>
          </p:nvPr>
        </p:nvSpPr>
        <p:spPr>
          <a:xfrm>
            <a:off x="710700" y="4067800"/>
            <a:ext cx="77226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representation of Category spreadsheet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“Comment on Video” - most comments AND most upvotes</a:t>
            </a:r>
            <a:endParaRPr/>
          </a:p>
        </p:txBody>
      </p:sp>
      <p:pic>
        <p:nvPicPr>
          <p:cNvPr id="523" name="Google Shape;5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50" y="1101750"/>
            <a:ext cx="7722702" cy="28002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idx="2" type="body"/>
          </p:nvPr>
        </p:nvSpPr>
        <p:spPr>
          <a:xfrm>
            <a:off x="1158300" y="1038600"/>
            <a:ext cx="68274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are the most commonly used words in the top comments on coronavirus-related videos featured on the YouTube Trending Page during the coronavirus outbreak?</a:t>
            </a:r>
            <a:endParaRPr b="1" sz="18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/>
              <a:t>Gain insights into how people reacted to the coronavirus outbreak by identifying most popular words.</a:t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 txBox="1"/>
          <p:nvPr>
            <p:ph type="title"/>
          </p:nvPr>
        </p:nvSpPr>
        <p:spPr>
          <a:xfrm>
            <a:off x="425250" y="35910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400" name="Google Shape;4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2" y="3724500"/>
            <a:ext cx="2765649" cy="11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02" y="3724500"/>
            <a:ext cx="2098735" cy="11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0"/>
          <p:cNvSpPr txBox="1"/>
          <p:nvPr>
            <p:ph type="title"/>
          </p:nvPr>
        </p:nvSpPr>
        <p:spPr>
          <a:xfrm>
            <a:off x="470250" y="32450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1</a:t>
            </a:r>
            <a:endParaRPr/>
          </a:p>
        </p:txBody>
      </p:sp>
      <p:sp>
        <p:nvSpPr>
          <p:cNvPr id="529" name="Google Shape;529;p60"/>
          <p:cNvSpPr txBox="1"/>
          <p:nvPr>
            <p:ph idx="4294967295" type="body"/>
          </p:nvPr>
        </p:nvSpPr>
        <p:spPr>
          <a:xfrm>
            <a:off x="1129500" y="1080200"/>
            <a:ext cx="6885000" cy="1838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commonly used words in the top comments on coronavirus-related videos featured on the YouTube Trending Page during the coronavirus outbreak?</a:t>
            </a:r>
            <a:endParaRPr b="1" sz="2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0"/>
          <p:cNvSpPr txBox="1"/>
          <p:nvPr>
            <p:ph idx="4294967295" type="body"/>
          </p:nvPr>
        </p:nvSpPr>
        <p:spPr>
          <a:xfrm>
            <a:off x="1129500" y="3055950"/>
            <a:ext cx="68850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hypothesized that the top word would be directly coronavirus related, like “COVID-19” and “quarantine”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that the top word was “people”, which appeared 35 times in our comments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followed by “virus” (13 times), and “stay” (13 times)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 txBox="1"/>
          <p:nvPr>
            <p:ph type="title"/>
          </p:nvPr>
        </p:nvSpPr>
        <p:spPr>
          <a:xfrm>
            <a:off x="470250" y="32450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</a:t>
            </a:r>
            <a:endParaRPr/>
          </a:p>
        </p:txBody>
      </p:sp>
      <p:sp>
        <p:nvSpPr>
          <p:cNvPr id="536" name="Google Shape;536;p61"/>
          <p:cNvSpPr txBox="1"/>
          <p:nvPr>
            <p:ph idx="4294967295" type="body"/>
          </p:nvPr>
        </p:nvSpPr>
        <p:spPr>
          <a:xfrm>
            <a:off x="1129500" y="1080200"/>
            <a:ext cx="6885000" cy="179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what context is the word ‘people’ used in the top comments on coronavirus-related videos featured on the YouTube Trending Page during the coronavirus outbreak?</a:t>
            </a:r>
            <a:endParaRPr b="1" sz="2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1"/>
          <p:cNvSpPr txBox="1"/>
          <p:nvPr>
            <p:ph idx="4294967295" type="body"/>
          </p:nvPr>
        </p:nvSpPr>
        <p:spPr>
          <a:xfrm>
            <a:off x="1129500" y="3005600"/>
            <a:ext cx="68850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 separate comments containing the word “people”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categorizing them, we found that the most popular categories were: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Awareness Joke (11 comments)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Political Statement (5 comments)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Anecdote (3 comments)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2"/>
          <p:cNvSpPr txBox="1"/>
          <p:nvPr>
            <p:ph type="title"/>
          </p:nvPr>
        </p:nvSpPr>
        <p:spPr>
          <a:xfrm>
            <a:off x="470250" y="32450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3</a:t>
            </a:r>
            <a:endParaRPr/>
          </a:p>
        </p:txBody>
      </p:sp>
      <p:sp>
        <p:nvSpPr>
          <p:cNvPr id="543" name="Google Shape;543;p62"/>
          <p:cNvSpPr txBox="1"/>
          <p:nvPr>
            <p:ph idx="4294967295" type="body"/>
          </p:nvPr>
        </p:nvSpPr>
        <p:spPr>
          <a:xfrm>
            <a:off x="1129500" y="1080200"/>
            <a:ext cx="6885000" cy="179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most upvoted type of comment on coronavirus-related videos featured on the YouTube Trending Page during the coronavirus outbreak?</a:t>
            </a:r>
            <a:endParaRPr b="1" sz="2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2"/>
          <p:cNvSpPr txBox="1"/>
          <p:nvPr>
            <p:ph idx="4294967295" type="body"/>
          </p:nvPr>
        </p:nvSpPr>
        <p:spPr>
          <a:xfrm>
            <a:off x="223350" y="2941800"/>
            <a:ext cx="86973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Most comments and most total likes: </a:t>
            </a:r>
            <a:r>
              <a:rPr lang="en"/>
              <a:t>Comment on Video </a:t>
            </a:r>
            <a:br>
              <a:rPr lang="en"/>
            </a:br>
            <a:r>
              <a:rPr lang="en"/>
              <a:t>(</a:t>
            </a:r>
            <a:r>
              <a:rPr b="1" lang="en"/>
              <a:t>55</a:t>
            </a:r>
            <a:r>
              <a:rPr lang="en"/>
              <a:t> videos, </a:t>
            </a:r>
            <a:r>
              <a:rPr b="1" lang="en"/>
              <a:t>75,114 </a:t>
            </a:r>
            <a:r>
              <a:rPr lang="en"/>
              <a:t>total likes)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us that many people are paying attention to what is being said in the video, regardless of relation to the coronavirus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Second most popular in terms of likes: </a:t>
            </a:r>
            <a:r>
              <a:rPr lang="en"/>
              <a:t>Social Awareness Statement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Second most popular in terms of number of comments:</a:t>
            </a:r>
            <a:r>
              <a:rPr lang="en"/>
              <a:t> Social Awareness Joke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50" name="Google Shape;550;p63"/>
          <p:cNvSpPr txBox="1"/>
          <p:nvPr>
            <p:ph idx="4294967295" type="body"/>
          </p:nvPr>
        </p:nvSpPr>
        <p:spPr>
          <a:xfrm>
            <a:off x="1489050" y="1101750"/>
            <a:ext cx="61659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“YouTube Trending” (2020). Retrieved from </a:t>
            </a:r>
            <a:endParaRPr sz="1600"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https://www.youtube.com/feed/trending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idx="2" type="body"/>
          </p:nvPr>
        </p:nvSpPr>
        <p:spPr>
          <a:xfrm>
            <a:off x="1234500" y="1038600"/>
            <a:ext cx="68274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what context is the word “people” used in the top comments on coronavirus-related videos featured on the YouTube Trending Page during the coronavirus outbreak?</a:t>
            </a:r>
            <a:endParaRPr b="1"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/>
              <a:t>Determine the context “people” was used to understand users’ feelings toward the outbreak.</a:t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pic>
        <p:nvPicPr>
          <p:cNvPr id="408" name="Google Shape;4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2" y="3724500"/>
            <a:ext cx="2765649" cy="11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02" y="3724500"/>
            <a:ext cx="2098735" cy="11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>
            <p:ph idx="2" type="body"/>
          </p:nvPr>
        </p:nvSpPr>
        <p:spPr>
          <a:xfrm>
            <a:off x="1234500" y="1038600"/>
            <a:ext cx="68274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the most upvoted type of comment on </a:t>
            </a:r>
            <a:r>
              <a:rPr b="1" lang="en" sz="1800"/>
              <a:t>coronavirus-related videos featured on the YouTube Trending Page during the coronavirus outbreak?</a:t>
            </a:r>
            <a:endParaRPr b="1"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/>
              <a:t>Determine which category of comments is most popular among users</a:t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416" name="Google Shape;4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2" y="3724500"/>
            <a:ext cx="2765649" cy="11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02" y="3724500"/>
            <a:ext cx="2098735" cy="11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idx="2" type="body"/>
          </p:nvPr>
        </p:nvSpPr>
        <p:spPr>
          <a:xfrm>
            <a:off x="5273850" y="1433850"/>
            <a:ext cx="33999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day for 14 days between March 6 - March 22 at 8:00 PM, we recorded information about the top 15 videos on YouTube Trending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Ranking on trending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Views</a:t>
            </a:r>
            <a:endParaRPr/>
          </a:p>
        </p:txBody>
      </p:sp>
      <p:sp>
        <p:nvSpPr>
          <p:cNvPr id="423" name="Google Shape;423;p4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gather our data?</a:t>
            </a:r>
            <a:endParaRPr/>
          </a:p>
        </p:txBody>
      </p:sp>
      <p:pic>
        <p:nvPicPr>
          <p:cNvPr id="424" name="Google Shape;424;p45"/>
          <p:cNvPicPr preferRelativeResize="0"/>
          <p:nvPr/>
        </p:nvPicPr>
        <p:blipFill rotWithShape="1">
          <a:blip r:embed="rId3">
            <a:alphaModFix/>
          </a:blip>
          <a:srcRect b="0" l="0" r="18267" t="0"/>
          <a:stretch/>
        </p:blipFill>
        <p:spPr>
          <a:xfrm>
            <a:off x="300200" y="1328275"/>
            <a:ext cx="4777752" cy="30517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Data Collection</a:t>
            </a:r>
            <a:endParaRPr/>
          </a:p>
        </p:txBody>
      </p:sp>
      <p:pic>
        <p:nvPicPr>
          <p:cNvPr id="430" name="Google Shape;430;p46"/>
          <p:cNvPicPr preferRelativeResize="0"/>
          <p:nvPr/>
        </p:nvPicPr>
        <p:blipFill rotWithShape="1">
          <a:blip r:embed="rId3">
            <a:alphaModFix/>
          </a:blip>
          <a:srcRect b="0" l="5011" r="5020" t="0"/>
          <a:stretch/>
        </p:blipFill>
        <p:spPr>
          <a:xfrm>
            <a:off x="722775" y="1101750"/>
            <a:ext cx="2945794" cy="373694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1" name="Google Shape;431;p46"/>
          <p:cNvSpPr txBox="1"/>
          <p:nvPr>
            <p:ph idx="4294967295" type="body"/>
          </p:nvPr>
        </p:nvSpPr>
        <p:spPr>
          <a:xfrm>
            <a:off x="3985625" y="1880775"/>
            <a:ext cx="48132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collecting the video data, we identified the coronavirus-related 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Yellow highlighted titles:</a:t>
            </a:r>
            <a:r>
              <a:rPr lang="en"/>
              <a:t> contain the word “coronavirus”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Green highlighted titles:</a:t>
            </a:r>
            <a:r>
              <a:rPr lang="en"/>
              <a:t> contain words related to coronavirus (“COVID-19”, “quarantine”, etc.)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Data Collection</a:t>
            </a:r>
            <a:endParaRPr/>
          </a:p>
        </p:txBody>
      </p:sp>
      <p:pic>
        <p:nvPicPr>
          <p:cNvPr id="437" name="Google Shape;4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1" y="1281025"/>
            <a:ext cx="4816549" cy="33387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8" name="Google Shape;438;p47"/>
          <p:cNvSpPr txBox="1"/>
          <p:nvPr>
            <p:ph idx="4294967295" type="body"/>
          </p:nvPr>
        </p:nvSpPr>
        <p:spPr>
          <a:xfrm>
            <a:off x="5408125" y="1281025"/>
            <a:ext cx="33999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comments are sorted by the number of “upvotes” they receive from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Comments with the most upvotes are displayed at the top of the comment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Descending order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Data Collection</a:t>
            </a:r>
            <a:endParaRPr/>
          </a:p>
        </p:txBody>
      </p:sp>
      <p:pic>
        <p:nvPicPr>
          <p:cNvPr id="444" name="Google Shape;4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50" y="1101750"/>
            <a:ext cx="2900001" cy="3736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5" name="Google Shape;445;p48"/>
          <p:cNvSpPr txBox="1"/>
          <p:nvPr>
            <p:ph idx="4294967295" type="body"/>
          </p:nvPr>
        </p:nvSpPr>
        <p:spPr>
          <a:xfrm>
            <a:off x="4355550" y="1584675"/>
            <a:ext cx="43182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collected the top three comments from each coronavirus-related video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 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180 total comments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stored in a table with the title of the associated video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 of All Comments</a:t>
            </a:r>
            <a:endParaRPr/>
          </a:p>
        </p:txBody>
      </p:sp>
      <p:pic>
        <p:nvPicPr>
          <p:cNvPr id="451" name="Google Shape;451;p49"/>
          <p:cNvPicPr preferRelativeResize="0"/>
          <p:nvPr/>
        </p:nvPicPr>
        <p:blipFill rotWithShape="1">
          <a:blip r:embed="rId3">
            <a:alphaModFix/>
          </a:blip>
          <a:srcRect b="0" l="0" r="0" t="2381"/>
          <a:stretch/>
        </p:blipFill>
        <p:spPr>
          <a:xfrm>
            <a:off x="470250" y="1536200"/>
            <a:ext cx="5099826" cy="26806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2" name="Google Shape;452;p49"/>
          <p:cNvSpPr txBox="1"/>
          <p:nvPr>
            <p:ph idx="4294967295" type="body"/>
          </p:nvPr>
        </p:nvSpPr>
        <p:spPr>
          <a:xfrm>
            <a:off x="5570075" y="1575438"/>
            <a:ext cx="3399900" cy="26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file containing the text from each of the 180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Eliminated all punctuation to reduce redundancy of words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file used to generate word cloud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onavirus Disease by Slidesgo">
  <a:themeElements>
    <a:clrScheme name="Simple Light">
      <a:dk1>
        <a:srgbClr val="F2C5F5"/>
      </a:dk1>
      <a:lt1>
        <a:srgbClr val="6F41A7"/>
      </a:lt1>
      <a:dk2>
        <a:srgbClr val="4A1D7A"/>
      </a:dk2>
      <a:lt2>
        <a:srgbClr val="F1EFFF"/>
      </a:lt2>
      <a:accent1>
        <a:srgbClr val="AC71EC"/>
      </a:accent1>
      <a:accent2>
        <a:srgbClr val="824DB6"/>
      </a:accent2>
      <a:accent3>
        <a:srgbClr val="B684E0"/>
      </a:accent3>
      <a:accent4>
        <a:srgbClr val="873CCC"/>
      </a:accent4>
      <a:accent5>
        <a:srgbClr val="D996DD"/>
      </a:accent5>
      <a:accent6>
        <a:srgbClr val="B354B9"/>
      </a:accent6>
      <a:hlink>
        <a:srgbClr val="F1E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