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1" r:id="rId1"/>
  </p:sldMasterIdLst>
  <p:notesMasterIdLst>
    <p:notesMasterId r:id="rId16"/>
  </p:notesMasterIdLst>
  <p:sldIdLst>
    <p:sldId id="338" r:id="rId2"/>
    <p:sldId id="398" r:id="rId3"/>
    <p:sldId id="401" r:id="rId4"/>
    <p:sldId id="415" r:id="rId5"/>
    <p:sldId id="417" r:id="rId6"/>
    <p:sldId id="418" r:id="rId7"/>
    <p:sldId id="416" r:id="rId8"/>
    <p:sldId id="414" r:id="rId9"/>
    <p:sldId id="419" r:id="rId10"/>
    <p:sldId id="420" r:id="rId11"/>
    <p:sldId id="423" r:id="rId12"/>
    <p:sldId id="424" r:id="rId13"/>
    <p:sldId id="426" r:id="rId14"/>
    <p:sldId id="427" r:id="rId15"/>
  </p:sldIdLst>
  <p:sldSz cx="9144000" cy="6858000" type="screen4x3"/>
  <p:notesSz cx="6858000" cy="9144000"/>
  <p:embeddedFontLst>
    <p:embeddedFont>
      <p:font typeface="함초롬돋움" panose="020B0604000101010101" pitchFamily="50" charset="-127"/>
      <p:regular r:id="rId17"/>
      <p:bold r:id="rId18"/>
    </p:embeddedFont>
    <p:embeddedFont>
      <p:font typeface="HY헤드라인M" panose="02030600000101010101" pitchFamily="18" charset="-127"/>
      <p:regular r:id="rId19"/>
    </p:embeddedFont>
    <p:embeddedFont>
      <p:font typeface="나눔바른고딕" panose="020B0600000101010101" charset="-127"/>
      <p:regular r:id="rId20"/>
      <p:bold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나눔명조 ExtraBold" panose="020B0600000101010101" charset="-127"/>
      <p:bold r:id="rId24"/>
    </p:embeddedFont>
    <p:embeddedFont>
      <p:font typeface="Leelawadee UI" panose="020B0502040204020203" pitchFamily="34" charset="-34"/>
      <p:regular r:id="rId25"/>
      <p:bold r:id="rId26"/>
    </p:embeddedFont>
    <p:embeddedFont>
      <p:font typeface="Cambria Math" panose="02040503050406030204" pitchFamily="18" charset="0"/>
      <p:regular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  <p:embeddedFont>
      <p:font typeface="Copperplate Gothic Bold" panose="020E0705020206020404" pitchFamily="34" charset="0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B90"/>
    <a:srgbClr val="E5F608"/>
    <a:srgbClr val="EEECE1"/>
    <a:srgbClr val="50577A"/>
    <a:srgbClr val="2B5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7" autoAdjust="0"/>
    <p:restoredTop sz="95046" autoAdjust="0"/>
  </p:normalViewPr>
  <p:slideViewPr>
    <p:cSldViewPr snapToObjects="1">
      <p:cViewPr varScale="1">
        <p:scale>
          <a:sx n="66" d="100"/>
          <a:sy n="66" d="100"/>
        </p:scale>
        <p:origin x="1252" y="48"/>
      </p:cViewPr>
      <p:guideLst>
        <p:guide orient="horz" pos="2156"/>
        <p:guide pos="2876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03793-EC17-4F72-AB60-8AC8950ABBFD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3E168-B25B-4C9C-88C0-319DBFA47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114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831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차원의 저주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(Curse of Dimensionality)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-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Rechard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 E Bellman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909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차원의 저주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(Curse of Dimensionality)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-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Rechard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 E Bellman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23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차원의 저주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(Curse of Dimensionality)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-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Rechard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 E Bellman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026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차원의 저주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(Curse of Dimensionality)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-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Rechard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 E Bellman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345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341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600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77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차원의 저주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(Curse of Dimensionality)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-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Rechard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 E Bellman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118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차원의 저주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(Curse of Dimensionality)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-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Rechard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 E Bellman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53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차원의 저주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(Curse of Dimensionality)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-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Rechard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 E Bellman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41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45523-7726-4B63-B30B-297575111E08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77090" y="4137862"/>
            <a:ext cx="3789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Team_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김기석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윤성원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손원희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심규민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조연진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 descr="로고1.png"/>
          <p:cNvPicPr>
            <a:picLocks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5400" t="8379" r="5041" b="5041"/>
          <a:stretch>
            <a:fillRect/>
          </a:stretch>
        </p:blipFill>
        <p:spPr>
          <a:xfrm>
            <a:off x="3636000" y="1383159"/>
            <a:ext cx="1872000" cy="1800000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</p:pic>
      <p:cxnSp>
        <p:nvCxnSpPr>
          <p:cNvPr id="15" name="직선 연결선 14"/>
          <p:cNvCxnSpPr>
            <a:endCxn id="4" idx="1"/>
          </p:cNvCxnSpPr>
          <p:nvPr/>
        </p:nvCxnSpPr>
        <p:spPr>
          <a:xfrm>
            <a:off x="0" y="2283159"/>
            <a:ext cx="3636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4" idx="3"/>
          </p:cNvCxnSpPr>
          <p:nvPr/>
        </p:nvCxnSpPr>
        <p:spPr>
          <a:xfrm>
            <a:off x="5508000" y="2283159"/>
            <a:ext cx="3636000" cy="493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91780" y="6520988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0" y="5733256"/>
            <a:ext cx="9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0" y="5805264"/>
            <a:ext cx="91440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15699" y="3543399"/>
            <a:ext cx="271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1</a:t>
            </a:r>
            <a:r>
              <a:rPr lang="ko-KR" alt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차 내부 프로젝트</a:t>
            </a:r>
            <a:endParaRPr lang="en-US" altLang="ko-KR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74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405" y="1124585"/>
            <a:ext cx="144145" cy="504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411797" y="282134"/>
            <a:ext cx="3624699" cy="338554"/>
            <a:chOff x="5724128" y="188640"/>
            <a:chExt cx="362469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6791717" y="188640"/>
              <a:ext cx="2557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&lt;</a:t>
              </a:r>
              <a:r>
                <a:rPr lang="ko-KR" altLang="en-US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내부 프로젝트 </a:t>
              </a:r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_ team 1&gt;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24128" y="204028"/>
              <a:ext cx="1187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2017.2</a:t>
              </a:r>
              <a:r>
                <a:rPr lang="ko-KR" altLang="en-US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학기</a:t>
              </a:r>
              <a:endPara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550" y="1028611"/>
            <a:ext cx="44598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SVC 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Support Vector Classification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endParaRPr lang="en-US" altLang="ko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330" y="198755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02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565" y="230505"/>
            <a:ext cx="2417650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활용 알고리즘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1275" y="2142658"/>
            <a:ext cx="7081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7405" y="1959096"/>
            <a:ext cx="4464675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ko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차원의 공간에서 경계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초평면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그을 때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경계와 점 간의 간격을 최대화하는 경계를 구한다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때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초평면과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가장 가까운 거리에 있어 간격의 기준이 되는 점을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Support Vector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부른다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때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Support Vector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간격을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라그랑주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승수법을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구한다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2576648"/>
            <a:ext cx="3816360" cy="305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8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405" y="1124585"/>
            <a:ext cx="144145" cy="504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411797" y="282134"/>
            <a:ext cx="3624699" cy="338554"/>
            <a:chOff x="5724128" y="188640"/>
            <a:chExt cx="3624699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6791717" y="188640"/>
              <a:ext cx="2557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&lt;</a:t>
              </a:r>
              <a:r>
                <a:rPr lang="ko-KR" altLang="en-US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내부 프로젝트 </a:t>
              </a:r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_ team 1&gt;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24128" y="204028"/>
              <a:ext cx="1187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2017.2</a:t>
              </a:r>
              <a:r>
                <a:rPr lang="ko-KR" altLang="en-US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학기</a:t>
              </a:r>
              <a:endPara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971550" y="1028611"/>
            <a:ext cx="44598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SVC 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Support Vector Classification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endParaRPr lang="en-US" altLang="ko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330" y="198755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02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4565" y="230505"/>
            <a:ext cx="2417650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활용 알고리즘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9" y="2533651"/>
            <a:ext cx="5313555" cy="278586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503" y="1972675"/>
            <a:ext cx="3593970" cy="2458375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5621919" y="4385052"/>
            <a:ext cx="3028157" cy="2065549"/>
            <a:chOff x="3558608" y="2279625"/>
            <a:chExt cx="5194071" cy="3542950"/>
          </a:xfrm>
        </p:grpSpPr>
        <p:grpSp>
          <p:nvGrpSpPr>
            <p:cNvPr id="16" name="그룹 15"/>
            <p:cNvGrpSpPr/>
            <p:nvPr/>
          </p:nvGrpSpPr>
          <p:grpSpPr>
            <a:xfrm>
              <a:off x="3558608" y="2279625"/>
              <a:ext cx="5194071" cy="3542950"/>
              <a:chOff x="3396977" y="2492896"/>
              <a:chExt cx="5194071" cy="3542950"/>
            </a:xfrm>
          </p:grpSpPr>
          <p:pic>
            <p:nvPicPr>
              <p:cNvPr id="20" name="Picture 2" descr="enter image description here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873" r="20164"/>
              <a:stretch/>
            </p:blipFill>
            <p:spPr bwMode="auto">
              <a:xfrm>
                <a:off x="4860032" y="2492896"/>
                <a:ext cx="3731016" cy="3542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enter image description here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80788"/>
              <a:stretch/>
            </p:blipFill>
            <p:spPr bwMode="auto">
              <a:xfrm>
                <a:off x="3396977" y="2492896"/>
                <a:ext cx="1594160" cy="3542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직사각형 16"/>
            <p:cNvSpPr/>
            <p:nvPr/>
          </p:nvSpPr>
          <p:spPr>
            <a:xfrm>
              <a:off x="6156176" y="4581128"/>
              <a:ext cx="2376264" cy="360040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102793" y="4989825"/>
              <a:ext cx="2376264" cy="360040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920836" y="5422426"/>
              <a:ext cx="1459476" cy="360040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792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405" y="1124585"/>
            <a:ext cx="144145" cy="504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411797" y="282134"/>
            <a:ext cx="3624699" cy="338554"/>
            <a:chOff x="5724128" y="188640"/>
            <a:chExt cx="362469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6791717" y="188640"/>
              <a:ext cx="2557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&lt;</a:t>
              </a:r>
              <a:r>
                <a:rPr lang="ko-KR" altLang="en-US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내부 프로젝트 </a:t>
              </a:r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_ team 1&gt;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24128" y="204028"/>
              <a:ext cx="1187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2017.2</a:t>
              </a:r>
              <a:r>
                <a:rPr lang="ko-KR" altLang="en-US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학기</a:t>
              </a:r>
              <a:endPara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550" y="1028611"/>
            <a:ext cx="44598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SVC 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Support Vector Classification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endParaRPr lang="en-US" altLang="ko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330" y="198755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02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565" y="230505"/>
            <a:ext cx="2417650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활용 알고리즘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1275" y="2142658"/>
            <a:ext cx="7081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7405" y="1959096"/>
            <a:ext cx="7195003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ko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SVC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장점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Kernel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활용하여 선형이 아닌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초평면으로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경계를 구분할 수 있다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Kernel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활용에 따라 다양한 분석이 가능하다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감마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Gaussian Kernel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활용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C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등의 값을 조절하여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특이값에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대한 조정이 가능하다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라그랑주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승수법으로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최적화를 하게 되므로 최적의 평면을 결정할 수 있다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무엇보다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정확성이 높다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825" y="4566773"/>
            <a:ext cx="4478349" cy="169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3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405" y="1124585"/>
            <a:ext cx="144145" cy="504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411797" y="282134"/>
            <a:ext cx="3624699" cy="338554"/>
            <a:chOff x="5724128" y="188640"/>
            <a:chExt cx="362469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6791717" y="188640"/>
              <a:ext cx="2557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&lt;</a:t>
              </a:r>
              <a:r>
                <a:rPr lang="ko-KR" altLang="en-US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내부 프로젝트 </a:t>
              </a:r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_ team 1&gt;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24128" y="204028"/>
              <a:ext cx="1187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2017.2</a:t>
              </a:r>
              <a:r>
                <a:rPr lang="ko-KR" altLang="en-US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학기</a:t>
              </a:r>
              <a:endPara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550" y="1028611"/>
            <a:ext cx="44598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SVC 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Support Vector Classification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endParaRPr lang="en-US" altLang="ko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330" y="198755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02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565" y="230505"/>
            <a:ext cx="2417650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활용 알고리즘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1275" y="2142658"/>
            <a:ext cx="7081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7405" y="1959096"/>
            <a:ext cx="7195003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ko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SVC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Python,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Scikit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-Learn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활용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PCA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축소한 차원의 데이터를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Scaling(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평균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분산을 일정하게 균등화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Gaussian Kernel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활용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gamma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변수값을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0.1, 1, 10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변화해 가며 변수에 따른 경계선의 변화에 주목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Scikit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-Learn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내에 있는 변수 최적화 모듈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GridSearchCV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사용하여 최적의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gamma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도출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40" y="4549228"/>
            <a:ext cx="4478349" cy="169080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5167975"/>
            <a:ext cx="23336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6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99592" y="260648"/>
            <a:ext cx="7056785" cy="6309320"/>
            <a:chOff x="251520" y="260648"/>
            <a:chExt cx="7056785" cy="6309320"/>
          </a:xfrm>
        </p:grpSpPr>
        <p:grpSp>
          <p:nvGrpSpPr>
            <p:cNvPr id="4" name="그룹 3"/>
            <p:cNvGrpSpPr/>
            <p:nvPr/>
          </p:nvGrpSpPr>
          <p:grpSpPr>
            <a:xfrm>
              <a:off x="251520" y="260648"/>
              <a:ext cx="7056784" cy="6309320"/>
              <a:chOff x="323528" y="548680"/>
              <a:chExt cx="7776865" cy="6982031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 rotWithShape="1">
              <a:blip r:embed="rId2"/>
              <a:srcRect r="2026"/>
              <a:stretch/>
            </p:blipFill>
            <p:spPr>
              <a:xfrm>
                <a:off x="323529" y="548680"/>
                <a:ext cx="7776864" cy="4248472"/>
              </a:xfrm>
              <a:prstGeom prst="rect">
                <a:avLst/>
              </a:prstGeom>
            </p:spPr>
          </p:pic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528" y="4797153"/>
                <a:ext cx="7776865" cy="2733558"/>
              </a:xfrm>
              <a:prstGeom prst="rect">
                <a:avLst/>
              </a:prstGeom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4029842" y="1860096"/>
              <a:ext cx="30444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  <a:cs typeface="나눔바른고딕" panose="020B0600000101010101" charset="-127"/>
                </a:rPr>
                <a:t>#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  <a:cs typeface="나눔바른고딕" panose="020B0600000101010101" charset="-127"/>
                </a:rPr>
                <a:t>각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  <a:cs typeface="나눔바른고딕" panose="020B0600000101010101" charset="-127"/>
                </a:rPr>
                <a:t>C, gamma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  <a:cs typeface="나눔바른고딕" panose="020B0600000101010101" charset="-127"/>
                </a:rPr>
                <a:t>별로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  <a:cs typeface="나눔바른고딕" panose="020B0600000101010101" charset="-127"/>
                </a:rPr>
                <a:t>SVM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  <a:cs typeface="나눔바른고딕" panose="020B0600000101010101" charset="-127"/>
                </a:rPr>
                <a:t>을 시행</a:t>
              </a:r>
              <a:endParaRPr lang="ko-KR" altLang="en-US" sz="1600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  <a:cs typeface="나눔바른고딕" panose="020B0600000101010101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01895" y="3582863"/>
              <a:ext cx="33073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  <a:cs typeface="나눔바른고딕" panose="020B0600000101010101" charset="-127"/>
                </a:rPr>
                <a:t># </a:t>
              </a:r>
              <a:r>
                <a:rPr lang="en-US" altLang="ko-KR" sz="1600" dirty="0" err="1" smtClean="0"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  <a:cs typeface="나눔바른고딕" panose="020B0600000101010101" charset="-127"/>
                </a:rPr>
                <a:t>GridSearchCV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  <a:cs typeface="나눔바른고딕" panose="020B0600000101010101" charset="-127"/>
                </a:rPr>
                <a:t>로 최적의 변수 추출</a:t>
              </a:r>
              <a:endParaRPr lang="ko-KR" altLang="en-US" sz="1600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  <a:cs typeface="나눔바른고딕" panose="020B0600000101010101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29843" y="4207115"/>
              <a:ext cx="32784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  <a:cs typeface="나눔바른고딕" panose="020B0600000101010101" charset="-127"/>
                </a:rPr>
                <a:t># </a:t>
              </a:r>
              <a:r>
                <a:rPr lang="ko-KR" altLang="en-US" sz="1600" dirty="0" err="1" smtClean="0"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  <a:cs typeface="나눔바른고딕" panose="020B0600000101010101" charset="-127"/>
                </a:rPr>
                <a:t>입력값이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  <a:cs typeface="나눔바른고딕" panose="020B0600000101010101" charset="-127"/>
                </a:rPr>
                <a:t> </a:t>
              </a:r>
              <a:r>
                <a:rPr lang="en-US" altLang="ko-KR" sz="1600" dirty="0" err="1" smtClean="0"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  <a:cs typeface="나눔바른고딕" panose="020B0600000101010101" charset="-127"/>
                </a:rPr>
                <a:t>scikit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  <a:cs typeface="나눔바른고딕" panose="020B0600000101010101" charset="-127"/>
                </a:rPr>
                <a:t>-learn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  <a:cs typeface="나눔바른고딕" panose="020B0600000101010101" charset="-127"/>
                </a:rPr>
                <a:t>의 최적 변수인 경우의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  <a:cs typeface="나눔바른고딕" panose="020B0600000101010101" charset="-127"/>
                </a:rPr>
                <a:t>SVC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  <a:cs typeface="나눔바른고딕" panose="020B0600000101010101" charset="-127"/>
                </a:rPr>
                <a:t>구현</a:t>
              </a:r>
              <a:endParaRPr lang="ko-KR" altLang="en-US" sz="1600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  <a:cs typeface="나눔바른고딕" panose="020B0600000101010101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29842" y="5520865"/>
              <a:ext cx="3275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  <a:cs typeface="나눔바른고딕" panose="020B0600000101010101" charset="-127"/>
                </a:rPr>
                <a:t>#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  <a:cs typeface="나눔바른고딕" panose="020B0600000101010101" charset="-127"/>
                </a:rPr>
                <a:t>별도로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  <a:cs typeface="나눔바른고딕" panose="020B0600000101010101" charset="-127"/>
                </a:rPr>
                <a:t>C, gamma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  <a:cs typeface="나눔바른고딕" panose="020B0600000101010101" charset="-127"/>
                </a:rPr>
                <a:t>를 설정한 경우의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  <a:cs typeface="나눔바른고딕" panose="020B0600000101010101" charset="-127"/>
                </a:rPr>
                <a:t>SVC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  <a:cs typeface="나눔바른고딕" panose="020B0600000101010101" charset="-127"/>
                </a:rPr>
                <a:t>구현</a:t>
              </a:r>
              <a:endParaRPr lang="ko-KR" altLang="en-US" sz="1600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  <a:cs typeface="나눔바른고딕" panose="020B0600000101010101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229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460" y="186372"/>
            <a:ext cx="1066318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INDEX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411797" y="282134"/>
            <a:ext cx="3624699" cy="338554"/>
            <a:chOff x="5724128" y="188640"/>
            <a:chExt cx="3624699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6791717" y="188640"/>
              <a:ext cx="2557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&lt;</a:t>
              </a:r>
              <a:r>
                <a:rPr lang="ko-KR" altLang="en-US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내부 프로젝트 </a:t>
              </a:r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_ team 1&gt;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24128" y="204028"/>
              <a:ext cx="1187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2017.2</a:t>
              </a:r>
              <a:r>
                <a:rPr lang="ko-KR" altLang="en-US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학기</a:t>
              </a:r>
              <a:endPara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555776" y="2052242"/>
            <a:ext cx="43613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소개</a:t>
            </a:r>
            <a:r>
              <a:rPr lang="ko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  <a:r>
              <a:rPr lang="ko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알고리즘</a:t>
            </a:r>
            <a:endParaRPr lang="en-US" altLang="ko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실행 및 결과 공유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인사이트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확장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후기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ko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377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405" y="1124585"/>
            <a:ext cx="144145" cy="504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411797" y="282134"/>
            <a:ext cx="3624699" cy="338554"/>
            <a:chOff x="5724128" y="188640"/>
            <a:chExt cx="362469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6791717" y="188640"/>
              <a:ext cx="2557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&lt;</a:t>
              </a:r>
              <a:r>
                <a:rPr lang="ko-KR" altLang="en-US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내부 프로젝트 </a:t>
              </a:r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_ team 1&gt;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24128" y="204028"/>
              <a:ext cx="1187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2017.2</a:t>
              </a:r>
              <a:r>
                <a:rPr lang="ko-KR" altLang="en-US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학기</a:t>
              </a:r>
              <a:endPara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550" y="1028611"/>
            <a:ext cx="4541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PCA </a:t>
            </a:r>
            <a:r>
              <a:rPr lang="ko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Princip</a:t>
            </a:r>
            <a:r>
              <a:rPr lang="en-US" altLang="ko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 Analysis) </a:t>
            </a:r>
            <a:endParaRPr lang="en-US" altLang="ko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330" y="198755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02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565" y="230505"/>
            <a:ext cx="2417650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활용 알고리즘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6417" y="2758212"/>
            <a:ext cx="75911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buNone/>
            </a:pPr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altLang="ko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[Goal]      </a:t>
            </a:r>
          </a:p>
          <a:p>
            <a:pPr lvl="0" algn="ctr">
              <a:spcBef>
                <a:spcPts val="0"/>
              </a:spcBef>
              <a:buNone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축소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Dimension reduction): numerical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변수들의 수를 줄임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많은 정보를 내포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</a:t>
            </a:r>
            <a:r>
              <a:rPr lang="ko-KR" altLang="en-US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적은 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변수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주성분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도출함 </a:t>
            </a:r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algn="ctr">
              <a:spcBef>
                <a:spcPts val="0"/>
              </a:spcBef>
              <a:buNone/>
            </a:pPr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주성분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찾는 방법은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21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405" y="1124585"/>
            <a:ext cx="144145" cy="504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411797" y="282134"/>
            <a:ext cx="3624699" cy="338554"/>
            <a:chOff x="5724128" y="188640"/>
            <a:chExt cx="362469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6791717" y="188640"/>
              <a:ext cx="2557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&lt;</a:t>
              </a:r>
              <a:r>
                <a:rPr lang="ko-KR" altLang="en-US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내부 프로젝트 </a:t>
              </a:r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_ team 1&gt;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24128" y="204028"/>
              <a:ext cx="1187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2017.2</a:t>
              </a:r>
              <a:r>
                <a:rPr lang="ko-KR" altLang="en-US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학기</a:t>
              </a:r>
              <a:endPara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550" y="1028611"/>
            <a:ext cx="4541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PCA </a:t>
            </a:r>
            <a:r>
              <a:rPr lang="ko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Princip</a:t>
            </a:r>
            <a:r>
              <a:rPr lang="en-US" altLang="ko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 Analysis) </a:t>
            </a:r>
            <a:endParaRPr lang="en-US" altLang="ko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330" y="198755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02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565" y="230505"/>
            <a:ext cx="2417650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활용 알고리즘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827405" y="1959096"/>
                <a:ext cx="8064946" cy="32624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lang="en-US" altLang="ko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endParaRPr lang="en-US" altLang="ko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변수 간 선형결합을 도출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하여 </a:t>
                </a:r>
                <a:r>
                  <a:rPr lang="ko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종속변수를 가장 잘 설명하는 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새로운 변수를 만든다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/>
                </a:r>
                <a:b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ea typeface="나눔바른고딕" panose="020B060302010102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중의 택일 보다는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+</m:t>
                    </m:r>
                  </m:oMath>
                </a14:m>
                <a:r>
                  <a:rPr lang="en-US" altLang="ko-KR" dirty="0">
                    <a:ea typeface="나눔바른고딕" panose="020B0603020101020101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라는 선형 조합이 더욱 유용하다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/>
                </a:r>
                <a:b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WHY?</a:t>
                </a:r>
                <a:b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 분산이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ea typeface="나눔바른고딕" panose="020B060302010102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 분산보다 크다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따라서 선형 결합들은 서로 비상관성을 가진다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 </a:t>
                </a:r>
                <a:b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ko-KR" altLang="en-US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오버랩되는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정보의 양은 변수들의 분산을 비교함으로써 파악한다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/>
                </a:r>
                <a:b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  <a:sym typeface="Wingdings" panose="05000000000000000000" pitchFamily="2" charset="2"/>
                  </a:rPr>
                  <a:t> 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  <a:sym typeface="Wingdings" panose="05000000000000000000" pitchFamily="2" charset="2"/>
                  </a:rPr>
                  <a:t>오버랩 되는 성분들은 웨이트로 차등을 둬서 결합시킨다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이렇게 만들어진 변수들을 </a:t>
                </a:r>
                <a:r>
                  <a:rPr lang="ko-KR" altLang="en-US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주성분</a:t>
                </a:r>
                <a:r>
                  <a:rPr lang="en-US" altLang="ko-KR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en-US" altLang="ko-KR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Principal </a:t>
                </a:r>
                <a:r>
                  <a:rPr lang="en-US" altLang="ko-KR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Component)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이라고 부른다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  <a:endParaRPr lang="en-US" altLang="ko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05" y="1959096"/>
                <a:ext cx="8064946" cy="3262432"/>
              </a:xfrm>
              <a:prstGeom prst="rect">
                <a:avLst/>
              </a:prstGeom>
              <a:blipFill rotWithShape="0">
                <a:blip r:embed="rId3"/>
                <a:stretch>
                  <a:fillRect l="-529" b="-18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19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405" y="1124585"/>
            <a:ext cx="144145" cy="504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411797" y="282134"/>
            <a:ext cx="3624699" cy="338554"/>
            <a:chOff x="5724128" y="188640"/>
            <a:chExt cx="362469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6791717" y="188640"/>
              <a:ext cx="2557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&lt;</a:t>
              </a:r>
              <a:r>
                <a:rPr lang="ko-KR" altLang="en-US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내부 프로젝트 </a:t>
              </a:r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_ team 1&gt;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24128" y="204028"/>
              <a:ext cx="1187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2017.2</a:t>
              </a:r>
              <a:r>
                <a:rPr lang="ko-KR" altLang="en-US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학기</a:t>
              </a:r>
              <a:endPara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550" y="1028611"/>
            <a:ext cx="4541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PCA </a:t>
            </a:r>
            <a:r>
              <a:rPr lang="ko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Princip</a:t>
            </a:r>
            <a:r>
              <a:rPr lang="en-US" altLang="ko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 Analysis) </a:t>
            </a:r>
            <a:endParaRPr lang="en-US" altLang="ko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330" y="198755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02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565" y="230505"/>
            <a:ext cx="2417650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활용 알고리즘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B5A311-8559-4A05-BA5C-A664DE1F85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50" t="29001" r="43701" b="20600"/>
          <a:stretch/>
        </p:blipFill>
        <p:spPr>
          <a:xfrm>
            <a:off x="381751" y="2132856"/>
            <a:ext cx="6206473" cy="42968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65B64FF-A87C-4635-948D-6C6AFF6533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01" t="83197" r="61812" b="9401"/>
          <a:stretch/>
        </p:blipFill>
        <p:spPr>
          <a:xfrm>
            <a:off x="4979381" y="5576125"/>
            <a:ext cx="2757773" cy="85769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084168" y="3140968"/>
            <a:ext cx="2881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-KR" sz="1600" dirty="0" smtClean="0">
                <a:solidFill>
                  <a:srgbClr val="3A5B9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First Principal Component</a:t>
            </a:r>
            <a:endParaRPr lang="en-US" altLang="ko" sz="1600" dirty="0">
              <a:solidFill>
                <a:srgbClr val="3A5B9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96342" y="4592856"/>
            <a:ext cx="2881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-KR" sz="1600" dirty="0" smtClean="0">
                <a:solidFill>
                  <a:srgbClr val="3A5B9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Second Principal Component</a:t>
            </a:r>
            <a:endParaRPr lang="en-US" altLang="ko" sz="1600" dirty="0">
              <a:solidFill>
                <a:srgbClr val="3A5B9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92930" y="1926937"/>
            <a:ext cx="62993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1)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주성분을 찾는다</a:t>
            </a:r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48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405" y="1124585"/>
            <a:ext cx="144145" cy="504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411797" y="282134"/>
            <a:ext cx="3624699" cy="338554"/>
            <a:chOff x="5724128" y="188640"/>
            <a:chExt cx="362469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6791717" y="188640"/>
              <a:ext cx="2557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&lt;</a:t>
              </a:r>
              <a:r>
                <a:rPr lang="ko-KR" altLang="en-US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내부 프로젝트 </a:t>
              </a:r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_ team 1&gt;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24128" y="204028"/>
              <a:ext cx="1187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2017.2</a:t>
              </a:r>
              <a:r>
                <a:rPr lang="ko-KR" altLang="en-US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학기</a:t>
              </a:r>
              <a:endPara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550" y="1028611"/>
            <a:ext cx="4541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PCA </a:t>
            </a:r>
            <a:r>
              <a:rPr lang="ko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Princip</a:t>
            </a:r>
            <a:r>
              <a:rPr lang="en-US" altLang="ko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 Analysis) </a:t>
            </a:r>
            <a:endParaRPr lang="en-US" altLang="ko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330" y="198755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02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565" y="230505"/>
            <a:ext cx="2417650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활용 알고리즘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pic>
        <p:nvPicPr>
          <p:cNvPr id="14" name="Picture 2" descr="Image result for PC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683" y="2437772"/>
            <a:ext cx="3701781" cy="370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792931" y="2820434"/>
            <a:ext cx="40693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각 성분에 원본 데이터를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사영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(projection)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시킨다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각 성분들을 새로운 축으로 하는 데이터 공간이 만들어진다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n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개 성분을 선택한다면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n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차원 데이터 공간이 만들어진다</a:t>
            </a:r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lvl="0">
              <a:spcBef>
                <a:spcPts val="0"/>
              </a:spcBef>
              <a:buNone/>
            </a:pPr>
            <a:endParaRPr lang="en-US" altLang="ko" dirty="0" smtClean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lvl="0">
              <a:spcBef>
                <a:spcPts val="0"/>
              </a:spcBef>
              <a:buNone/>
            </a:pPr>
            <a:endParaRPr lang="en-US" altLang="ko" dirty="0" smtClean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lvl="0">
              <a:spcBef>
                <a:spcPts val="0"/>
              </a:spcBef>
              <a:buNone/>
            </a:pP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사영이란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?</a:t>
            </a:r>
          </a:p>
          <a:p>
            <a:pPr lvl="0">
              <a:spcBef>
                <a:spcPts val="0"/>
              </a:spcBef>
              <a:buNone/>
            </a:pPr>
            <a:endParaRPr lang="en-US" altLang="ko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lvl="0">
              <a:spcBef>
                <a:spcPts val="0"/>
              </a:spcBef>
              <a:buNone/>
            </a:pPr>
            <a:r>
              <a:rPr lang="en-US" altLang="ko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이거 설명 넣어주세요</a:t>
            </a:r>
            <a:endParaRPr lang="en-US" altLang="ko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92930" y="1926937"/>
            <a:ext cx="62993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데이터를 변환한다</a:t>
            </a:r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708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405" y="1124585"/>
            <a:ext cx="144145" cy="504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411797" y="282134"/>
            <a:ext cx="3624699" cy="338554"/>
            <a:chOff x="5724128" y="188640"/>
            <a:chExt cx="362469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6791717" y="188640"/>
              <a:ext cx="2557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&lt;</a:t>
              </a:r>
              <a:r>
                <a:rPr lang="ko-KR" altLang="en-US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내부 프로젝트 </a:t>
              </a:r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_ team 1&gt;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24128" y="204028"/>
              <a:ext cx="1187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2017.2</a:t>
              </a:r>
              <a:r>
                <a:rPr lang="ko-KR" altLang="en-US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학기</a:t>
              </a:r>
              <a:endPara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550" y="1028611"/>
            <a:ext cx="4541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PCA </a:t>
            </a:r>
            <a:r>
              <a:rPr lang="ko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Princip</a:t>
            </a:r>
            <a:r>
              <a:rPr lang="en-US" altLang="ko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 Analysis) </a:t>
            </a:r>
            <a:endParaRPr lang="en-US" altLang="ko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330" y="198755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02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565" y="230505"/>
            <a:ext cx="2417650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활용 알고리즘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pic>
        <p:nvPicPr>
          <p:cNvPr id="1028" name="Picture 4" descr="Image result for P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53" y="2648919"/>
            <a:ext cx="7231095" cy="28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93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405" y="1124585"/>
            <a:ext cx="144145" cy="504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411797" y="282134"/>
            <a:ext cx="3624699" cy="338554"/>
            <a:chOff x="5724128" y="188640"/>
            <a:chExt cx="362469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6791717" y="188640"/>
              <a:ext cx="2557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&lt;</a:t>
              </a:r>
              <a:r>
                <a:rPr lang="ko-KR" altLang="en-US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내부 프로젝트 </a:t>
              </a:r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_ team 1&gt;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24128" y="204028"/>
              <a:ext cx="1187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2017.2</a:t>
              </a:r>
              <a:r>
                <a:rPr lang="ko-KR" altLang="en-US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학기</a:t>
              </a:r>
              <a:endPara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550" y="1028611"/>
            <a:ext cx="4541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PCA </a:t>
            </a:r>
            <a:r>
              <a:rPr lang="ko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Princip</a:t>
            </a:r>
            <a:r>
              <a:rPr lang="en-US" altLang="ko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 Analysis) </a:t>
            </a:r>
            <a:endParaRPr lang="en-US" altLang="ko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330" y="198755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02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565" y="230505"/>
            <a:ext cx="2417650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활용 알고리즘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1275" y="2142658"/>
            <a:ext cx="7081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C27E05-4C13-43C5-AFF2-34E9EA0A83FC}"/>
              </a:ext>
            </a:extLst>
          </p:cNvPr>
          <p:cNvSpPr/>
          <p:nvPr/>
        </p:nvSpPr>
        <p:spPr>
          <a:xfrm>
            <a:off x="1241013" y="2065714"/>
            <a:ext cx="719500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코드소개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ko-KR" altLang="en-US" dirty="0" err="1"/>
              <a:t>pca</a:t>
            </a:r>
            <a:r>
              <a:rPr lang="ko-KR" altLang="en-US" dirty="0"/>
              <a:t> = PCA(</a:t>
            </a:r>
            <a:r>
              <a:rPr lang="ko-KR" altLang="en-US" dirty="0" err="1"/>
              <a:t>n_components</a:t>
            </a:r>
            <a:r>
              <a:rPr lang="ko-KR" altLang="en-US" dirty="0"/>
              <a:t>=2)</a:t>
            </a:r>
          </a:p>
          <a:p>
            <a:r>
              <a:rPr lang="ko-KR" altLang="en-US" dirty="0" err="1"/>
              <a:t>pca.fit</a:t>
            </a:r>
            <a:r>
              <a:rPr lang="ko-KR" altLang="en-US" dirty="0"/>
              <a:t>(</a:t>
            </a:r>
            <a:r>
              <a:rPr lang="ko-KR" altLang="en-US" dirty="0" err="1"/>
              <a:t>X_train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var</a:t>
            </a:r>
            <a:r>
              <a:rPr lang="ko-KR" altLang="en-US" dirty="0"/>
              <a:t> = </a:t>
            </a:r>
            <a:r>
              <a:rPr lang="ko-KR" altLang="en-US" dirty="0" err="1"/>
              <a:t>pca.explained_variance_ratio</a:t>
            </a:r>
            <a:r>
              <a:rPr lang="ko-KR" altLang="en-US" dirty="0"/>
              <a:t>_</a:t>
            </a:r>
          </a:p>
          <a:p>
            <a:r>
              <a:rPr lang="ko-KR" altLang="en-US" dirty="0" err="1"/>
              <a:t>var_cum</a:t>
            </a:r>
            <a:r>
              <a:rPr lang="ko-KR" altLang="en-US" dirty="0"/>
              <a:t>=</a:t>
            </a:r>
            <a:r>
              <a:rPr lang="ko-KR" altLang="en-US" dirty="0" err="1"/>
              <a:t>np.cumsum</a:t>
            </a:r>
            <a:r>
              <a:rPr lang="ko-KR" altLang="en-US" dirty="0"/>
              <a:t>(</a:t>
            </a:r>
            <a:r>
              <a:rPr lang="ko-KR" altLang="en-US" dirty="0" err="1"/>
              <a:t>np.round</a:t>
            </a:r>
            <a:r>
              <a:rPr lang="ko-KR" altLang="en-US" dirty="0"/>
              <a:t>(</a:t>
            </a:r>
            <a:r>
              <a:rPr lang="ko-KR" altLang="en-US" dirty="0" err="1"/>
              <a:t>var</a:t>
            </a:r>
            <a:r>
              <a:rPr lang="ko-KR" altLang="en-US" dirty="0"/>
              <a:t>, </a:t>
            </a:r>
            <a:r>
              <a:rPr lang="ko-KR" altLang="en-US" dirty="0" err="1"/>
              <a:t>decimals</a:t>
            </a:r>
            <a:r>
              <a:rPr lang="ko-KR" altLang="en-US" dirty="0"/>
              <a:t>=4)*100)</a:t>
            </a:r>
          </a:p>
          <a:p>
            <a:r>
              <a:rPr lang="ko-KR" altLang="en-US" dirty="0" err="1"/>
              <a:t>var</a:t>
            </a:r>
            <a:endParaRPr lang="ko-KR" altLang="en-US" dirty="0"/>
          </a:p>
          <a:p>
            <a:r>
              <a:rPr lang="ko-KR" altLang="en-US" dirty="0"/>
              <a:t>#</a:t>
            </a:r>
            <a:r>
              <a:rPr lang="ko-KR" altLang="en-US" dirty="0" err="1"/>
              <a:t>var_cum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transformed_data</a:t>
            </a:r>
            <a:r>
              <a:rPr lang="ko-KR" altLang="en-US" dirty="0"/>
              <a:t> = </a:t>
            </a:r>
            <a:r>
              <a:rPr lang="ko-KR" altLang="en-US" dirty="0" err="1"/>
              <a:t>pca.transform</a:t>
            </a:r>
            <a:r>
              <a:rPr lang="ko-KR" altLang="en-US" dirty="0"/>
              <a:t>(</a:t>
            </a:r>
            <a:r>
              <a:rPr lang="ko-KR" altLang="en-US" dirty="0" err="1"/>
              <a:t>X_train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transformed_data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28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405" y="1124585"/>
            <a:ext cx="144145" cy="504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411797" y="282134"/>
            <a:ext cx="3624699" cy="338554"/>
            <a:chOff x="5724128" y="188640"/>
            <a:chExt cx="362469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6791717" y="188640"/>
              <a:ext cx="2557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&lt;</a:t>
              </a:r>
              <a:r>
                <a:rPr lang="ko-KR" altLang="en-US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내부 프로젝트 </a:t>
              </a:r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_ team 1&gt;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24128" y="204028"/>
              <a:ext cx="1187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2017.2</a:t>
              </a:r>
              <a:r>
                <a:rPr lang="ko-KR" altLang="en-US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</a:rPr>
                <a:t>학기</a:t>
              </a:r>
              <a:endPara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550" y="1028611"/>
            <a:ext cx="44598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SVC 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Support Vector Classification</a:t>
            </a:r>
            <a:r>
              <a:rPr lang="ko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endParaRPr lang="en-US" altLang="ko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330" y="198755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02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565" y="230505"/>
            <a:ext cx="2417650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활용 알고리즘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1275" y="2142658"/>
            <a:ext cx="7081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9552" y="2758212"/>
            <a:ext cx="81369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buNone/>
            </a:pPr>
            <a:endParaRPr lang="en-US" altLang="ko" sz="200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ko-KR" altLang="en-US" sz="2000" b="1" dirty="0" smtClean="0">
                <a:latin typeface="나눔바른고딕" panose="020B0600000101010101" charset="-127"/>
                <a:ea typeface="나눔바른고딕" panose="020B0600000101010101" charset="-127"/>
              </a:rPr>
              <a:t>차원은 충분히 줄어들었다</a:t>
            </a:r>
            <a:r>
              <a:rPr lang="en-US" altLang="ko-KR" sz="2000" b="1" dirty="0" smtClean="0"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</a:p>
          <a:p>
            <a:pPr lvl="0" algn="ctr">
              <a:spcBef>
                <a:spcPts val="0"/>
              </a:spcBef>
              <a:buNone/>
            </a:pPr>
            <a:r>
              <a:rPr lang="ko-KR" altLang="en-US" sz="2000" b="1" dirty="0" smtClean="0">
                <a:latin typeface="나눔바른고딕" panose="020B0600000101010101" charset="-127"/>
                <a:ea typeface="나눔바른고딕" panose="020B0600000101010101" charset="-127"/>
              </a:rPr>
              <a:t>그렇다면 어떻게 퇴직자와 퇴직하지 않은 구성원을 구분해낼 수 있을까</a:t>
            </a:r>
            <a:r>
              <a:rPr lang="en-US" altLang="ko-KR" sz="2000" b="1" dirty="0" smtClean="0">
                <a:latin typeface="나눔바른고딕" panose="020B0600000101010101" charset="-127"/>
                <a:ea typeface="나눔바른고딕" panose="020B0600000101010101" charset="-127"/>
              </a:rPr>
              <a:t>?</a:t>
            </a:r>
          </a:p>
          <a:p>
            <a:pPr lvl="0" algn="ctr">
              <a:spcBef>
                <a:spcPts val="0"/>
              </a:spcBef>
              <a:buNone/>
            </a:pPr>
            <a:endParaRPr lang="en-US" altLang="ko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altLang="ko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Decision Tree, Naïve Bayes, K-NN method, SVC, else…</a:t>
            </a:r>
            <a:endParaRPr lang="en-US" altLang="ko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67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Pages>9</Pages>
  <Words>783</Words>
  <Characters>0</Characters>
  <Application>Microsoft Office PowerPoint</Application>
  <DocSecurity>0</DocSecurity>
  <PresentationFormat>화면 슬라이드 쇼(4:3)</PresentationFormat>
  <Lines>0</Lines>
  <Paragraphs>158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함초롬돋움</vt:lpstr>
      <vt:lpstr>Wingdings</vt:lpstr>
      <vt:lpstr>HY헤드라인M</vt:lpstr>
      <vt:lpstr>나눔바른고딕</vt:lpstr>
      <vt:lpstr>맑은 고딕</vt:lpstr>
      <vt:lpstr>나눔명조 ExtraBold</vt:lpstr>
      <vt:lpstr>Leelawadee UI</vt:lpstr>
      <vt:lpstr>Cambria Math</vt:lpstr>
      <vt:lpstr>Century Gothic</vt:lpstr>
      <vt:lpstr>Arial</vt:lpstr>
      <vt:lpstr>Copperplate Gothic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Suji Jeong</dc:creator>
  <cp:lastModifiedBy>Gyumin Sim</cp:lastModifiedBy>
  <cp:revision>105</cp:revision>
  <dcterms:modified xsi:type="dcterms:W3CDTF">2017-11-24T12:48:46Z</dcterms:modified>
</cp:coreProperties>
</file>