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16"/>
  </p:notesMasterIdLst>
  <p:sldIdLst>
    <p:sldId id="338" r:id="rId2"/>
    <p:sldId id="398" r:id="rId3"/>
    <p:sldId id="401" r:id="rId4"/>
    <p:sldId id="415" r:id="rId5"/>
    <p:sldId id="417" r:id="rId6"/>
    <p:sldId id="418" r:id="rId7"/>
    <p:sldId id="416" r:id="rId8"/>
    <p:sldId id="414" r:id="rId9"/>
    <p:sldId id="419" r:id="rId10"/>
    <p:sldId id="420" r:id="rId11"/>
    <p:sldId id="423" r:id="rId12"/>
    <p:sldId id="424" r:id="rId13"/>
    <p:sldId id="426" r:id="rId14"/>
    <p:sldId id="427" r:id="rId15"/>
  </p:sldIdLst>
  <p:sldSz cx="9144000" cy="6858000" type="screen4x3"/>
  <p:notesSz cx="6858000" cy="9144000"/>
  <p:embeddedFontLst>
    <p:embeddedFont>
      <p:font typeface="함초롬돋움" panose="020B0604000101010101" pitchFamily="50" charset="-127"/>
      <p:regular r:id="rId17"/>
      <p:bold r:id="rId18"/>
    </p:embeddedFont>
    <p:embeddedFont>
      <p:font typeface="HY헤드라인M" panose="02030600000101010101" pitchFamily="18" charset="-127"/>
      <p:regular r:id="rId19"/>
    </p:embeddedFont>
    <p:embeddedFont>
      <p:font typeface="나눔바른고딕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명조 ExtraBold" panose="020B0600000101010101" charset="-127"/>
      <p:bold r:id="rId24"/>
    </p:embeddedFont>
    <p:embeddedFont>
      <p:font typeface="Leelawadee UI" panose="020B0502040204020203" pitchFamily="34" charset="-34"/>
      <p:regular r:id="rId25"/>
      <p:bold r:id="rId26"/>
    </p:embeddedFon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opperplate Gothic Bold" panose="020E0705020206020404" pitchFamily="34" charset="0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90"/>
    <a:srgbClr val="E5F608"/>
    <a:srgbClr val="EEECE1"/>
    <a:srgbClr val="50577A"/>
    <a:srgbClr val="2B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5046" autoAdjust="0"/>
  </p:normalViewPr>
  <p:slideViewPr>
    <p:cSldViewPr snapToObjects="1">
      <p:cViewPr varScale="1">
        <p:scale>
          <a:sx n="52" d="100"/>
          <a:sy n="52" d="100"/>
        </p:scale>
        <p:origin x="52" y="316"/>
      </p:cViewPr>
      <p:guideLst>
        <p:guide orient="horz" pos="2156"/>
        <p:guide pos="28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3793-EC17-4F72-AB60-8AC8950ABBF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E168-B25B-4C9C-88C0-319DBFA47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3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2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2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4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4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0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18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53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7090" y="4137862"/>
            <a:ext cx="3789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Team_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김기석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윤성원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손원희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심규민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조연진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로고1.png"/>
          <p:cNvPicPr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00" t="8379" r="5041" b="5041"/>
          <a:stretch>
            <a:fillRect/>
          </a:stretch>
        </p:blipFill>
        <p:spPr>
          <a:xfrm>
            <a:off x="3636000" y="1383159"/>
            <a:ext cx="1872000" cy="18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0" y="2283159"/>
            <a:ext cx="3636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3"/>
          </p:cNvCxnSpPr>
          <p:nvPr/>
        </p:nvCxnSpPr>
        <p:spPr>
          <a:xfrm>
            <a:off x="5508000" y="2283159"/>
            <a:ext cx="3636000" cy="493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1780" y="6520988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5805264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5699" y="3543399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차 내부 프로젝트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4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446467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차원의 공간에서 경계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초평면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그을 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경계와 점 간의 간격을 최대화하는 경계를 구한다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초평면과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가장 가까운 거리에 있어 간격의 기준이 되는 점을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부른다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간격을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라그랑주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승수법을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구한다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576648"/>
            <a:ext cx="3816360" cy="30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8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" y="2533651"/>
            <a:ext cx="5313555" cy="27858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03" y="1972675"/>
            <a:ext cx="3593970" cy="245837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621919" y="4385052"/>
            <a:ext cx="3028157" cy="2065549"/>
            <a:chOff x="3558608" y="2279625"/>
            <a:chExt cx="5194071" cy="3542950"/>
          </a:xfrm>
        </p:grpSpPr>
        <p:grpSp>
          <p:nvGrpSpPr>
            <p:cNvPr id="16" name="그룹 15"/>
            <p:cNvGrpSpPr/>
            <p:nvPr/>
          </p:nvGrpSpPr>
          <p:grpSpPr>
            <a:xfrm>
              <a:off x="3558608" y="2279625"/>
              <a:ext cx="5194071" cy="3542950"/>
              <a:chOff x="3396977" y="2492896"/>
              <a:chExt cx="5194071" cy="3542950"/>
            </a:xfrm>
          </p:grpSpPr>
          <p:pic>
            <p:nvPicPr>
              <p:cNvPr id="20" name="Picture 2" descr="enter image description here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73" r="20164"/>
              <a:stretch/>
            </p:blipFill>
            <p:spPr bwMode="auto">
              <a:xfrm>
                <a:off x="4860032" y="2492896"/>
                <a:ext cx="3731016" cy="3542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enter image description here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80788"/>
              <a:stretch/>
            </p:blipFill>
            <p:spPr bwMode="auto">
              <a:xfrm>
                <a:off x="3396977" y="2492896"/>
                <a:ext cx="1594160" cy="3542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6156176" y="4581128"/>
              <a:ext cx="2376264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102793" y="4989825"/>
              <a:ext cx="2376264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20836" y="5422426"/>
              <a:ext cx="1459476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92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719500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장점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활용하여 선형이 아닌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초평면으로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경계를 구분할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활용에 따라 다양한 분석이 가능하다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감마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Gaussian Kernel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활용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C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값을 조절하여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특이값에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조정이 가능하다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라그랑주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승수법으로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최적화를 하게 되므로 최적의 평면을 결정할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정확성이 높다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25" y="4566773"/>
            <a:ext cx="4478349" cy="16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719500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Scikit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-Learn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축소한 차원의 데이터를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Scaling(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분산을 일정하게 균등화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Gaussian Kernel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활용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gamma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변수값을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0.1, 1, 10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변화해 가며 변수에 따른 경계선의 변화에 주목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Scikit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-Learn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 있는 변수 최적화 모듈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GridSearchCV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최적의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gamma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도출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40" y="4549228"/>
            <a:ext cx="4478349" cy="16908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5167975"/>
            <a:ext cx="23336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99592" y="260648"/>
            <a:ext cx="7056785" cy="6309320"/>
            <a:chOff x="251520" y="260648"/>
            <a:chExt cx="7056785" cy="6309320"/>
          </a:xfrm>
        </p:grpSpPr>
        <p:grpSp>
          <p:nvGrpSpPr>
            <p:cNvPr id="4" name="그룹 3"/>
            <p:cNvGrpSpPr/>
            <p:nvPr/>
          </p:nvGrpSpPr>
          <p:grpSpPr>
            <a:xfrm>
              <a:off x="251520" y="260648"/>
              <a:ext cx="7056784" cy="6309320"/>
              <a:chOff x="323528" y="548680"/>
              <a:chExt cx="7776865" cy="698203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r="2026"/>
              <a:stretch/>
            </p:blipFill>
            <p:spPr>
              <a:xfrm>
                <a:off x="323529" y="548680"/>
                <a:ext cx="7776864" cy="4248472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28" y="4797153"/>
                <a:ext cx="7776865" cy="2733558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029842" y="1860096"/>
              <a:ext cx="3278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#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각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C, gamma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별로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SVM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을 시행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01895" y="3582863"/>
              <a:ext cx="3506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# </a:t>
              </a:r>
              <a:r>
                <a:rPr lang="en-US" altLang="ko-KR" sz="1600" dirty="0" err="1" smtClean="0">
                  <a:solidFill>
                    <a:schemeClr val="bg1"/>
                  </a:solidFill>
                </a:rPr>
                <a:t>GridSearchCV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로 최적의 변수 추출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9843" y="4207115"/>
              <a:ext cx="3278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# </a:t>
              </a:r>
              <a:r>
                <a:rPr lang="ko-KR" altLang="en-US" sz="1600" dirty="0" err="1" smtClean="0">
                  <a:solidFill>
                    <a:schemeClr val="bg1"/>
                  </a:solidFill>
                </a:rPr>
                <a:t>입력값이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</a:rPr>
                <a:t>scikit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-learn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의 최적 변수인 경우의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SVC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구현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9842" y="5520865"/>
              <a:ext cx="327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#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별도로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C, gamma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를 설정한 경우의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SVC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구현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" y="186372"/>
            <a:ext cx="1066318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INDEX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55776" y="2052242"/>
            <a:ext cx="4361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  <a:r>
              <a:rPr lang="ko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ko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  <a:endParaRPr lang="en-US" altLang="ko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실행 및 결과 공유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후기</a:t>
            </a:r>
            <a:endParaRPr lang="ko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6377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6417" y="2758212"/>
            <a:ext cx="7591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[Goal]      </a:t>
            </a:r>
          </a:p>
          <a:p>
            <a:pPr lvl="0" algn="ctr">
              <a:spcBef>
                <a:spcPts val="0"/>
              </a:spcBef>
              <a:buNone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축소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reduction): numerical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변수들의 수를 줄임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많은 정보를 내포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ko-KR" altLang="en-US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적은 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변수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주성분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도출함 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주성분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찾는 방법은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1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27405" y="1959096"/>
                <a:ext cx="8064946" cy="326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lang="en-US" altLang="ko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변수 간 선형결합을 도출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하여 </a:t>
                </a:r>
                <a:r>
                  <a:rPr lang="ko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종속변수를 가장 잘 설명하는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새로운 변수를 만든다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ea typeface="나눔바른고딕" panose="020B060302010102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중의 택일 보다는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</m:oMath>
                </a14:m>
                <a:r>
                  <a:rPr lang="en-US" altLang="ko-KR" dirty="0"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라는 선형 조합이 더욱 유용하다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WHY?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분산이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ea typeface="나눔바른고딕" panose="020B060302010102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분산보다 크다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따라서 선형 결합들은 서로 비상관성을 가진다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오버랩되는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정보의 양은 변수들의 분산을 비교함으로써 파악한다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오버랩 되는 성분들은 웨이트로 차등을 둬서 결합시킨다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이렇게 만들어진 변수들을 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주성분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Principal 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Component)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이라고 부른다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en-US" altLang="ko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5" y="1959096"/>
                <a:ext cx="8064946" cy="3262432"/>
              </a:xfrm>
              <a:prstGeom prst="rect">
                <a:avLst/>
              </a:prstGeom>
              <a:blipFill rotWithShape="0">
                <a:blip r:embed="rId3"/>
                <a:stretch>
                  <a:fillRect l="-529" b="-1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B5A311-8559-4A05-BA5C-A664DE1F8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29001" r="43701" b="20600"/>
          <a:stretch/>
        </p:blipFill>
        <p:spPr>
          <a:xfrm>
            <a:off x="381751" y="2132856"/>
            <a:ext cx="6206473" cy="4296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5B64FF-A87C-4635-948D-6C6AFF653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01" t="83197" r="61812" b="9401"/>
          <a:stretch/>
        </p:blipFill>
        <p:spPr>
          <a:xfrm>
            <a:off x="4979381" y="5576125"/>
            <a:ext cx="2757773" cy="85769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84168" y="3140968"/>
            <a:ext cx="2881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A5B9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First Principal Component</a:t>
            </a:r>
            <a:endParaRPr lang="en-US" altLang="ko" sz="1600" dirty="0">
              <a:solidFill>
                <a:srgbClr val="3A5B9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96342" y="4592856"/>
            <a:ext cx="2881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A5B9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Second Principal Component</a:t>
            </a:r>
            <a:endParaRPr lang="en-US" altLang="ko" sz="1600" dirty="0">
              <a:solidFill>
                <a:srgbClr val="3A5B9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930" y="1926937"/>
            <a:ext cx="6299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주성분을 찾는다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48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4" name="Picture 2" descr="Image result for P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83" y="2437772"/>
            <a:ext cx="3701781" cy="37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92931" y="2820434"/>
            <a:ext cx="40693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각 성분에 원본 데이터를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사영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(projection)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시킨다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각 성분들을 새로운 축으로 하는 데이터 공간이 만들어진다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개 성분을 선택한다면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차원 데이터 공간이 만들어진다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사영이란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?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930" y="1926937"/>
            <a:ext cx="6299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데이터를 변환한다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08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028" name="Picture 4" descr="Image result for P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53" y="2648919"/>
            <a:ext cx="7231095" cy="28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C27E05-4C13-43C5-AFF2-34E9EA0A83FC}"/>
              </a:ext>
            </a:extLst>
          </p:cNvPr>
          <p:cNvSpPr/>
          <p:nvPr/>
        </p:nvSpPr>
        <p:spPr>
          <a:xfrm>
            <a:off x="1241013" y="2065714"/>
            <a:ext cx="71950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코드소개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 err="1"/>
              <a:t>pca</a:t>
            </a:r>
            <a:r>
              <a:rPr lang="ko-KR" altLang="en-US" dirty="0"/>
              <a:t> = PCA(</a:t>
            </a:r>
            <a:r>
              <a:rPr lang="ko-KR" altLang="en-US" dirty="0" err="1"/>
              <a:t>n_components</a:t>
            </a:r>
            <a:r>
              <a:rPr lang="ko-KR" altLang="en-US" dirty="0"/>
              <a:t>=2)</a:t>
            </a:r>
          </a:p>
          <a:p>
            <a:r>
              <a:rPr lang="ko-KR" altLang="en-US" dirty="0" err="1"/>
              <a:t>pca.fit</a:t>
            </a:r>
            <a:r>
              <a:rPr lang="ko-KR" altLang="en-US" dirty="0"/>
              <a:t>(</a:t>
            </a:r>
            <a:r>
              <a:rPr lang="ko-KR" altLang="en-US" dirty="0" err="1"/>
              <a:t>X_train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var</a:t>
            </a:r>
            <a:r>
              <a:rPr lang="ko-KR" altLang="en-US" dirty="0"/>
              <a:t> = </a:t>
            </a:r>
            <a:r>
              <a:rPr lang="ko-KR" altLang="en-US" dirty="0" err="1"/>
              <a:t>pca.explained_variance_ratio</a:t>
            </a:r>
            <a:r>
              <a:rPr lang="ko-KR" altLang="en-US" dirty="0"/>
              <a:t>_</a:t>
            </a:r>
          </a:p>
          <a:p>
            <a:r>
              <a:rPr lang="ko-KR" altLang="en-US" dirty="0" err="1"/>
              <a:t>var_cum</a:t>
            </a:r>
            <a:r>
              <a:rPr lang="ko-KR" altLang="en-US" dirty="0"/>
              <a:t>=</a:t>
            </a:r>
            <a:r>
              <a:rPr lang="ko-KR" altLang="en-US" dirty="0" err="1"/>
              <a:t>np.cumsum</a:t>
            </a:r>
            <a:r>
              <a:rPr lang="ko-KR" altLang="en-US" dirty="0"/>
              <a:t>(</a:t>
            </a:r>
            <a:r>
              <a:rPr lang="ko-KR" altLang="en-US" dirty="0" err="1"/>
              <a:t>np.round</a:t>
            </a:r>
            <a:r>
              <a:rPr lang="ko-KR" altLang="en-US" dirty="0"/>
              <a:t>(</a:t>
            </a:r>
            <a:r>
              <a:rPr lang="ko-KR" altLang="en-US" dirty="0" err="1"/>
              <a:t>var</a:t>
            </a:r>
            <a:r>
              <a:rPr lang="ko-KR" altLang="en-US" dirty="0"/>
              <a:t>, </a:t>
            </a:r>
            <a:r>
              <a:rPr lang="ko-KR" altLang="en-US" dirty="0" err="1"/>
              <a:t>decimals</a:t>
            </a:r>
            <a:r>
              <a:rPr lang="ko-KR" altLang="en-US" dirty="0"/>
              <a:t>=4)*100)</a:t>
            </a:r>
          </a:p>
          <a:p>
            <a:r>
              <a:rPr lang="ko-KR" altLang="en-US" dirty="0" err="1"/>
              <a:t>var</a:t>
            </a:r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var_cum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transformed_data</a:t>
            </a:r>
            <a:r>
              <a:rPr lang="ko-KR" altLang="en-US" dirty="0"/>
              <a:t> = </a:t>
            </a:r>
            <a:r>
              <a:rPr lang="ko-KR" altLang="en-US" dirty="0" err="1"/>
              <a:t>pca.transform</a:t>
            </a:r>
            <a:r>
              <a:rPr lang="ko-KR" altLang="en-US" dirty="0"/>
              <a:t>(</a:t>
            </a:r>
            <a:r>
              <a:rPr lang="ko-KR" altLang="en-US" dirty="0" err="1"/>
              <a:t>X_train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transformed_data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28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2758212"/>
            <a:ext cx="81369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altLang="ko" sz="2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ko-KR" altLang="en-US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차원은 충분히 줄어들었다</a:t>
            </a:r>
            <a:r>
              <a:rPr lang="en-US" altLang="ko-KR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rPr lang="ko-KR" altLang="en-US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그렇다면 어떻게 퇴직자와 퇴직하지 않은 구성원을 구분해낼 수 있을까</a:t>
            </a:r>
            <a:r>
              <a:rPr lang="en-US" altLang="ko-KR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</a:p>
          <a:p>
            <a:pPr lvl="0" algn="ctr">
              <a:spcBef>
                <a:spcPts val="0"/>
              </a:spcBef>
              <a:buNone/>
            </a:pP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Tree, Naïve Bayes, K-NN method, SVC, else…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7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Pages>9</Pages>
  <Words>779</Words>
  <Characters>0</Characters>
  <Application>Microsoft Office PowerPoint</Application>
  <DocSecurity>0</DocSecurity>
  <PresentationFormat>화면 슬라이드 쇼(4:3)</PresentationFormat>
  <Lines>0</Lines>
  <Paragraphs>156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함초롬돋움</vt:lpstr>
      <vt:lpstr>Wingdings</vt:lpstr>
      <vt:lpstr>HY헤드라인M</vt:lpstr>
      <vt:lpstr>나눔바른고딕</vt:lpstr>
      <vt:lpstr>맑은 고딕</vt:lpstr>
      <vt:lpstr>나눔명조 ExtraBold</vt:lpstr>
      <vt:lpstr>Leelawadee UI</vt:lpstr>
      <vt:lpstr>Cambria Math</vt:lpstr>
      <vt:lpstr>Century Gothic</vt:lpstr>
      <vt:lpstr>Arial</vt:lpstr>
      <vt:lpstr>Copperplate Gothic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Suji Jeong</dc:creator>
  <cp:lastModifiedBy>Gyumin Sim</cp:lastModifiedBy>
  <cp:revision>103</cp:revision>
  <dcterms:modified xsi:type="dcterms:W3CDTF">2017-11-24T11:24:47Z</dcterms:modified>
</cp:coreProperties>
</file>