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5"/>
  </p:notesMasterIdLst>
  <p:sldIdLst>
    <p:sldId id="257" r:id="rId3"/>
    <p:sldId id="260" r:id="rId4"/>
    <p:sldId id="341" r:id="rId5"/>
    <p:sldId id="333" r:id="rId6"/>
    <p:sldId id="334" r:id="rId7"/>
    <p:sldId id="335" r:id="rId8"/>
    <p:sldId id="336" r:id="rId9"/>
    <p:sldId id="342" r:id="rId10"/>
    <p:sldId id="343" r:id="rId11"/>
    <p:sldId id="340" r:id="rId12"/>
    <p:sldId id="338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290" r:id="rId51"/>
    <p:sldId id="291" r:id="rId52"/>
    <p:sldId id="292" r:id="rId53"/>
    <p:sldId id="259" r:id="rId54"/>
    <p:sldId id="262" r:id="rId55"/>
    <p:sldId id="268" r:id="rId56"/>
    <p:sldId id="273" r:id="rId57"/>
    <p:sldId id="272" r:id="rId58"/>
    <p:sldId id="267" r:id="rId59"/>
    <p:sldId id="274" r:id="rId60"/>
    <p:sldId id="277" r:id="rId61"/>
    <p:sldId id="282" r:id="rId62"/>
    <p:sldId id="281" r:id="rId63"/>
    <p:sldId id="280" r:id="rId64"/>
    <p:sldId id="283" r:id="rId65"/>
    <p:sldId id="285" r:id="rId66"/>
    <p:sldId id="286" r:id="rId67"/>
    <p:sldId id="287" r:id="rId68"/>
    <p:sldId id="288" r:id="rId69"/>
    <p:sldId id="294" r:id="rId70"/>
    <p:sldId id="293" r:id="rId71"/>
    <p:sldId id="295" r:id="rId72"/>
    <p:sldId id="263" r:id="rId73"/>
    <p:sldId id="261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9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>
        <p:scale>
          <a:sx n="80" d="100"/>
          <a:sy n="80" d="100"/>
        </p:scale>
        <p:origin x="-4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70A8-C861-4130-A842-CEB503C342B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F3423-B631-44C2-AF7E-FE669A46D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retail.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등등이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7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retail.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등등이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5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9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0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3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8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9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3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7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83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4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95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6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7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4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7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B4DF-052F-4828-AA2D-8175440B7EC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0FA9-2D4E-49DF-BC06-FE4B838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s://datascienceschool.net/view-notebook/293ece8b0d124fbaa4d4d52bb8f1cb42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s://datascienceschool.net/view-notebook/293ece8b0d124fbaa4d4d52bb8f1cb42/" TargetMode="Externa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3" y="4818639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entury Gothic" pitchFamily="34" charset="0"/>
              </a:rPr>
              <a:t>Date _ 2017.08.19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596" y="3327378"/>
            <a:ext cx="2671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78012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2421542" y="4221091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entury Gothic" pitchFamily="34" charset="0"/>
              </a:rPr>
              <a:t>By  Team 2</a:t>
            </a:r>
          </a:p>
          <a:p>
            <a:pPr algn="ctr"/>
            <a:r>
              <a:rPr lang="en-US" altLang="ko-KR">
                <a:latin typeface="Century Gothic" pitchFamily="34" charset="0"/>
              </a:rPr>
              <a:t>@ Mia, Diana, Marco, Santiago, Susanna</a:t>
            </a:r>
          </a:p>
          <a:p>
            <a:pPr algn="ctr"/>
            <a:endParaRPr lang="en-US" altLang="ko-KR">
              <a:latin typeface="Century Gothic" pitchFamily="34" charset="0"/>
            </a:endParaRPr>
          </a:p>
        </p:txBody>
      </p:sp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78012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652120" y="2288094"/>
            <a:ext cx="3491880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6520989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21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 txBox="1">
            <a:spLocks/>
          </p:cNvSpPr>
          <p:nvPr/>
        </p:nvSpPr>
        <p:spPr>
          <a:xfrm>
            <a:off x="499849" y="1113185"/>
            <a:ext cx="11870574" cy="5108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dirty="0" smtClean="0"/>
              <a:t>학습 데이터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입력 데이터 </a:t>
            </a:r>
            <a:r>
              <a:rPr lang="en-US" altLang="ko-KR" sz="1800" dirty="0"/>
              <a:t>: {fast, furious, fun} = </a:t>
            </a:r>
            <a:r>
              <a:rPr lang="ko-KR" altLang="en-US" sz="1800" dirty="0"/>
              <a:t>사건 </a:t>
            </a:r>
            <a:r>
              <a:rPr lang="en-US" altLang="ko-KR" sz="1800" dirty="0"/>
              <a:t>D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Q. </a:t>
            </a:r>
            <a:r>
              <a:rPr lang="en-US" altLang="ko-KR" sz="1800" dirty="0" err="1">
                <a:solidFill>
                  <a:srgbClr val="FF0000"/>
                </a:solidFill>
              </a:rPr>
              <a:t>laplace</a:t>
            </a:r>
            <a:r>
              <a:rPr lang="en-US" altLang="ko-KR" sz="1800" dirty="0">
                <a:solidFill>
                  <a:srgbClr val="FF0000"/>
                </a:solidFill>
              </a:rPr>
              <a:t> smoothing</a:t>
            </a:r>
            <a:r>
              <a:rPr lang="ko-KR" altLang="en-US" sz="1800" dirty="0">
                <a:solidFill>
                  <a:srgbClr val="FF0000"/>
                </a:solidFill>
              </a:rPr>
              <a:t>을 적용한 </a:t>
            </a:r>
            <a:r>
              <a:rPr lang="ko-KR" altLang="en-US" sz="1800" dirty="0" err="1">
                <a:solidFill>
                  <a:srgbClr val="FF0000"/>
                </a:solidFill>
              </a:rPr>
              <a:t>나이브베이즈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분류기에서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</a:t>
            </a:r>
            <a:r>
              <a:rPr lang="ko-KR" altLang="en-US" sz="1800" dirty="0">
                <a:solidFill>
                  <a:srgbClr val="FF0000"/>
                </a:solidFill>
              </a:rPr>
              <a:t>입력 데이터는 어떤 </a:t>
            </a:r>
            <a:r>
              <a:rPr lang="en-US" altLang="ko-KR" sz="1800" dirty="0">
                <a:solidFill>
                  <a:srgbClr val="FF0000"/>
                </a:solidFill>
              </a:rPr>
              <a:t>Class</a:t>
            </a:r>
            <a:r>
              <a:rPr lang="ko-KR" altLang="en-US" sz="1800" dirty="0">
                <a:solidFill>
                  <a:srgbClr val="FF0000"/>
                </a:solidFill>
              </a:rPr>
              <a:t>로 분류될까요</a:t>
            </a:r>
            <a:r>
              <a:rPr lang="en-US" altLang="ko-KR" sz="1800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69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aphicFrame>
        <p:nvGraphicFramePr>
          <p:cNvPr id="18" name="내용 개체 틀 5"/>
          <p:cNvGraphicFramePr>
            <a:graphicFrameLocks/>
          </p:cNvGraphicFramePr>
          <p:nvPr>
            <p:extLst/>
          </p:nvPr>
        </p:nvGraphicFramePr>
        <p:xfrm>
          <a:off x="723913" y="1590644"/>
          <a:ext cx="6896101" cy="1645920"/>
        </p:xfrm>
        <a:graphic>
          <a:graphicData uri="http://schemas.openxmlformats.org/drawingml/2006/table">
            <a:tbl>
              <a:tblPr/>
              <a:tblGrid>
                <a:gridCol w="534878">
                  <a:extLst>
                    <a:ext uri="{9D8B030D-6E8A-4147-A177-3AD203B41FA5}">
                      <a16:colId xmlns:a16="http://schemas.microsoft.com/office/drawing/2014/main" val="1196107853"/>
                    </a:ext>
                  </a:extLst>
                </a:gridCol>
                <a:gridCol w="4059339">
                  <a:extLst>
                    <a:ext uri="{9D8B030D-6E8A-4147-A177-3AD203B41FA5}">
                      <a16:colId xmlns:a16="http://schemas.microsoft.com/office/drawing/2014/main" val="152427219"/>
                    </a:ext>
                  </a:extLst>
                </a:gridCol>
                <a:gridCol w="2301884">
                  <a:extLst>
                    <a:ext uri="{9D8B030D-6E8A-4147-A177-3AD203B41FA5}">
                      <a16:colId xmlns:a16="http://schemas.microsoft.com/office/drawing/2014/main" val="1932262516"/>
                    </a:ext>
                  </a:extLst>
                </a:gridCol>
              </a:tblGrid>
              <a:tr h="231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 Words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Class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75180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fun, couple, love,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703251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2  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fast, furious, shoot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36377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3 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couple, fly, fast, fun,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84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4 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furious, shoot, shoot,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07506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5 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fly, fast, shoot,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4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err="1" smtClean="0">
                <a:solidFill>
                  <a:schemeClr val="tx1"/>
                </a:solidFill>
              </a:rPr>
              <a:t>나이브베이즈</a:t>
            </a:r>
            <a:r>
              <a:rPr lang="ko-KR" altLang="en-US" sz="2500" dirty="0" smtClean="0">
                <a:solidFill>
                  <a:schemeClr val="tx1"/>
                </a:solidFill>
              </a:rPr>
              <a:t> 분류 이벤트 모델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37205-4D9A-4CC7-97C4-F69CE20719D2}"/>
              </a:ext>
            </a:extLst>
          </p:cNvPr>
          <p:cNvSpPr txBox="1"/>
          <p:nvPr/>
        </p:nvSpPr>
        <p:spPr>
          <a:xfrm flipH="1">
            <a:off x="911966" y="2189589"/>
            <a:ext cx="9309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베르누이 분포 </a:t>
            </a:r>
            <a:r>
              <a:rPr lang="en-US" altLang="ko-KR" dirty="0"/>
              <a:t>(</a:t>
            </a:r>
            <a:r>
              <a:rPr lang="ko-KR" altLang="en-US" dirty="0" err="1"/>
              <a:t>이항분포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1, </a:t>
            </a:r>
            <a:r>
              <a:rPr lang="ko-KR" altLang="en-US" dirty="0"/>
              <a:t>각 확률은 고정</a:t>
            </a:r>
            <a:r>
              <a:rPr lang="en-US" altLang="ko-KR" dirty="0"/>
              <a:t> [</a:t>
            </a:r>
            <a:r>
              <a:rPr lang="en-US" altLang="ko-KR" dirty="0" smtClean="0"/>
              <a:t>Ex- </a:t>
            </a:r>
            <a:r>
              <a:rPr lang="ko-KR" altLang="en-US" dirty="0" smtClean="0"/>
              <a:t>스팸메일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분류기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다항분포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(x1,…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r>
              <a:rPr lang="en-US" altLang="ko-KR" dirty="0"/>
              <a:t> 0 </a:t>
            </a:r>
            <a:r>
              <a:rPr lang="ko-KR" altLang="en-US" dirty="0"/>
              <a:t>또는 양의 정수 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Ex- </a:t>
            </a:r>
            <a:r>
              <a:rPr lang="ko-KR" altLang="en-US" dirty="0"/>
              <a:t> 주사위를 던진 결과로 어느 주사위를 </a:t>
            </a:r>
            <a:r>
              <a:rPr lang="ko-KR" altLang="en-US" dirty="0" err="1"/>
              <a:t>던졌는지를</a:t>
            </a:r>
            <a:r>
              <a:rPr lang="ko-KR" altLang="en-US" dirty="0"/>
              <a:t> 찾아내는 모형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가우시안</a:t>
            </a:r>
            <a:r>
              <a:rPr lang="ko-KR" altLang="en-US" dirty="0"/>
              <a:t> 정규분포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/>
              <a:t>는 실수</a:t>
            </a:r>
            <a:r>
              <a:rPr lang="en-US" altLang="ko-KR" dirty="0"/>
              <a:t>, </a:t>
            </a:r>
            <a:r>
              <a:rPr lang="ko-KR" altLang="en-US" dirty="0"/>
              <a:t>특정한 값 근처 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Ex- </a:t>
            </a:r>
            <a:r>
              <a:rPr lang="ko-KR" altLang="en-US" dirty="0"/>
              <a:t>시험 점수로 </a:t>
            </a:r>
            <a:r>
              <a:rPr lang="ko-KR" altLang="en-US" dirty="0" smtClean="0"/>
              <a:t>학생을 찾아내는 모형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61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chemeClr val="tx1"/>
                </a:solidFill>
              </a:rPr>
              <a:t>책 코드 살펴보기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37205-4D9A-4CC7-97C4-F69CE20719D2}"/>
              </a:ext>
            </a:extLst>
          </p:cNvPr>
          <p:cNvSpPr txBox="1"/>
          <p:nvPr/>
        </p:nvSpPr>
        <p:spPr>
          <a:xfrm flipH="1">
            <a:off x="100191" y="2928123"/>
            <a:ext cx="93096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메일 제목에 등장하는 단어들로 </a:t>
            </a:r>
            <a:r>
              <a:rPr lang="en-US" altLang="ko-KR" sz="1500" dirty="0"/>
              <a:t>Spam </a:t>
            </a:r>
            <a:r>
              <a:rPr lang="ko-KR" altLang="en-US" sz="1500" dirty="0"/>
              <a:t>여부를 판단하는 </a:t>
            </a:r>
            <a:r>
              <a:rPr lang="ko-KR" altLang="en-US" sz="1500" dirty="0" err="1"/>
              <a:t>나이브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베이즈</a:t>
            </a:r>
            <a:r>
              <a:rPr lang="ko-KR" altLang="en-US" sz="1500" dirty="0"/>
              <a:t> 분류기를 만들어 본다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각 특성</a:t>
            </a:r>
            <a:r>
              <a:rPr lang="en-US" altLang="ko-KR" sz="1500" dirty="0"/>
              <a:t>(</a:t>
            </a:r>
            <a:r>
              <a:rPr lang="ko-KR" altLang="en-US" sz="1500" dirty="0"/>
              <a:t>단어</a:t>
            </a:r>
            <a:r>
              <a:rPr lang="en-US" altLang="ko-KR" sz="1500" dirty="0"/>
              <a:t>)</a:t>
            </a:r>
            <a:r>
              <a:rPr lang="ko-KR" altLang="en-US" sz="1500" dirty="0"/>
              <a:t>는 등장하거나</a:t>
            </a:r>
            <a:r>
              <a:rPr lang="en-US" altLang="ko-KR" sz="1500" dirty="0"/>
              <a:t>,</a:t>
            </a:r>
            <a:r>
              <a:rPr lang="ko-KR" altLang="en-US" sz="1500" dirty="0"/>
              <a:t> 등장하지 않거나 두가 지 경우 이므로 베르누이 분포 모형을 따른다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7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01CA0C-C14A-4335-B98F-0671FBC8A392}"/>
              </a:ext>
            </a:extLst>
          </p:cNvPr>
          <p:cNvCxnSpPr/>
          <p:nvPr/>
        </p:nvCxnSpPr>
        <p:spPr>
          <a:xfrm>
            <a:off x="2989651" y="3311849"/>
            <a:ext cx="1728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A289C-1464-44F2-8336-6E12E42A557E}"/>
              </a:ext>
            </a:extLst>
          </p:cNvPr>
          <p:cNvSpPr/>
          <p:nvPr/>
        </p:nvSpPr>
        <p:spPr>
          <a:xfrm>
            <a:off x="4802243" y="2451042"/>
            <a:ext cx="5214086" cy="159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P(S|X) = P(X|S)P(S)/P(X|S)P(S)+P(X|~S)P(~S)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P(S),P(~S)=0.5</a:t>
            </a:r>
            <a:r>
              <a:rPr lang="ko-KR" altLang="en-US" sz="1000" b="1" dirty="0">
                <a:solidFill>
                  <a:schemeClr val="tx1"/>
                </a:solidFill>
              </a:rPr>
              <a:t>로 정한다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Train set</a:t>
            </a:r>
            <a:r>
              <a:rPr lang="ko-KR" altLang="en-US" sz="1000" b="1" dirty="0">
                <a:solidFill>
                  <a:schemeClr val="tx1"/>
                </a:solidFill>
              </a:rPr>
              <a:t>에 등장한 각 단어</a:t>
            </a:r>
            <a:r>
              <a:rPr lang="en-US" altLang="ko-KR" sz="1000" b="1" dirty="0">
                <a:solidFill>
                  <a:schemeClr val="tx1"/>
                </a:solidFill>
              </a:rPr>
              <a:t>(w)</a:t>
            </a:r>
            <a:r>
              <a:rPr lang="ko-KR" altLang="en-US" sz="1000" b="1" dirty="0">
                <a:solidFill>
                  <a:schemeClr val="tx1"/>
                </a:solidFill>
              </a:rPr>
              <a:t>별로 </a:t>
            </a:r>
            <a:r>
              <a:rPr lang="en-US" altLang="ko-KR" sz="1000" b="1" dirty="0">
                <a:solidFill>
                  <a:schemeClr val="tx1"/>
                </a:solidFill>
              </a:rPr>
              <a:t>P(</a:t>
            </a:r>
            <a:r>
              <a:rPr lang="en-US" altLang="ko-KR" sz="1000" b="1" dirty="0" err="1">
                <a:solidFill>
                  <a:schemeClr val="tx1"/>
                </a:solidFill>
              </a:rPr>
              <a:t>Xw|S</a:t>
            </a:r>
            <a:r>
              <a:rPr lang="en-US" altLang="ko-KR" sz="1000" b="1" dirty="0">
                <a:solidFill>
                  <a:schemeClr val="tx1"/>
                </a:solidFill>
              </a:rPr>
              <a:t>), P(</a:t>
            </a:r>
            <a:r>
              <a:rPr lang="en-US" altLang="ko-KR" sz="1000" b="1" dirty="0" err="1">
                <a:solidFill>
                  <a:schemeClr val="tx1"/>
                </a:solidFill>
              </a:rPr>
              <a:t>Xw</a:t>
            </a:r>
            <a:r>
              <a:rPr lang="en-US" altLang="ko-KR" sz="1000" b="1" dirty="0">
                <a:solidFill>
                  <a:schemeClr val="tx1"/>
                </a:solidFill>
              </a:rPr>
              <a:t>|~S)</a:t>
            </a:r>
            <a:r>
              <a:rPr lang="ko-KR" altLang="en-US" sz="1000" b="1" dirty="0">
                <a:solidFill>
                  <a:schemeClr val="tx1"/>
                </a:solidFill>
              </a:rPr>
              <a:t>를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구해준다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 ( ex)</a:t>
            </a:r>
            <a:r>
              <a:rPr lang="ko-KR" altLang="en-US" sz="1000" b="1" dirty="0">
                <a:solidFill>
                  <a:schemeClr val="tx1"/>
                </a:solidFill>
              </a:rPr>
              <a:t>스팸일때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단어가 등장할 확률 </a:t>
            </a:r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</a:rPr>
              <a:t> 단어가 등장한 스팸 수 </a:t>
            </a:r>
            <a:r>
              <a:rPr lang="en-US" altLang="ko-KR" sz="1000" b="1" dirty="0">
                <a:solidFill>
                  <a:schemeClr val="tx1"/>
                </a:solidFill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</a:rPr>
              <a:t>총 스팸 수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FC1BCA-77F0-4684-BE8C-E1A15DF2B074}"/>
              </a:ext>
            </a:extLst>
          </p:cNvPr>
          <p:cNvCxnSpPr/>
          <p:nvPr/>
        </p:nvCxnSpPr>
        <p:spPr>
          <a:xfrm>
            <a:off x="2985649" y="5201264"/>
            <a:ext cx="1728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E03317-61AA-4E17-9432-21C6B485801A}"/>
              </a:ext>
            </a:extLst>
          </p:cNvPr>
          <p:cNvSpPr/>
          <p:nvPr/>
        </p:nvSpPr>
        <p:spPr>
          <a:xfrm>
            <a:off x="4802243" y="4815988"/>
            <a:ext cx="4150519" cy="842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test set(X)</a:t>
            </a:r>
            <a:r>
              <a:rPr lang="ko-KR" altLang="en-US" sz="1000" b="1" dirty="0">
                <a:solidFill>
                  <a:schemeClr val="tx1"/>
                </a:solidFill>
              </a:rPr>
              <a:t> 가 스팸일 확률</a:t>
            </a:r>
            <a:r>
              <a:rPr lang="en-US" altLang="ko-KR" sz="1000" b="1" dirty="0">
                <a:solidFill>
                  <a:schemeClr val="tx1"/>
                </a:solidFill>
              </a:rPr>
              <a:t>(P(S|X)</a:t>
            </a:r>
            <a:r>
              <a:rPr lang="ko-KR" altLang="en-US" sz="1000" b="1" dirty="0">
                <a:solidFill>
                  <a:schemeClr val="tx1"/>
                </a:solidFill>
              </a:rPr>
              <a:t>을 계산해준다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F536B-F1C8-4BF4-80B0-577BD0CA3E99}"/>
              </a:ext>
            </a:extLst>
          </p:cNvPr>
          <p:cNvGrpSpPr/>
          <p:nvPr/>
        </p:nvGrpSpPr>
        <p:grpSpPr>
          <a:xfrm>
            <a:off x="251520" y="1124672"/>
            <a:ext cx="3912676" cy="5020958"/>
            <a:chOff x="437382" y="793916"/>
            <a:chExt cx="4893468" cy="6000749"/>
          </a:xfrm>
        </p:grpSpPr>
        <p:sp>
          <p:nvSpPr>
            <p:cNvPr id="10" name="직사각형 9"/>
            <p:cNvSpPr/>
            <p:nvPr/>
          </p:nvSpPr>
          <p:spPr>
            <a:xfrm>
              <a:off x="822053" y="1525753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8C8513-2600-4F4C-A50D-364F2D1EC249}"/>
                </a:ext>
              </a:extLst>
            </p:cNvPr>
            <p:cNvSpPr/>
            <p:nvPr/>
          </p:nvSpPr>
          <p:spPr>
            <a:xfrm>
              <a:off x="437382" y="1215397"/>
              <a:ext cx="4893468" cy="5579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8EF710-7FAC-4390-87B4-D350DEA177BA}"/>
                </a:ext>
              </a:extLst>
            </p:cNvPr>
            <p:cNvSpPr/>
            <p:nvPr/>
          </p:nvSpPr>
          <p:spPr>
            <a:xfrm>
              <a:off x="808859" y="2751302"/>
              <a:ext cx="4143375" cy="1464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522E71-2E13-435C-ADA4-1C788454BF0C}"/>
                </a:ext>
              </a:extLst>
            </p:cNvPr>
            <p:cNvSpPr/>
            <p:nvPr/>
          </p:nvSpPr>
          <p:spPr>
            <a:xfrm>
              <a:off x="823147" y="4839659"/>
              <a:ext cx="4114800" cy="1557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A0D1F5-04DE-49BB-9171-DC70D2D065A8}"/>
                </a:ext>
              </a:extLst>
            </p:cNvPr>
            <p:cNvSpPr/>
            <p:nvPr/>
          </p:nvSpPr>
          <p:spPr>
            <a:xfrm>
              <a:off x="808857" y="793916"/>
              <a:ext cx="4150518" cy="842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나이브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베이즈</a:t>
              </a:r>
              <a:r>
                <a:rPr lang="ko-KR" altLang="en-US" sz="1600" dirty="0">
                  <a:solidFill>
                    <a:schemeClr val="tx1"/>
                  </a:solidFill>
                </a:rPr>
                <a:t> 모델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A04A30-45EA-4C39-8A28-2EE322987020}"/>
                </a:ext>
              </a:extLst>
            </p:cNvPr>
            <p:cNvSpPr/>
            <p:nvPr/>
          </p:nvSpPr>
          <p:spPr>
            <a:xfrm>
              <a:off x="823147" y="1801184"/>
              <a:ext cx="4129087" cy="69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파일 받기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533426-EABF-4787-ACD5-67120BCB6B93}"/>
                </a:ext>
              </a:extLst>
            </p:cNvPr>
            <p:cNvSpPr/>
            <p:nvPr/>
          </p:nvSpPr>
          <p:spPr>
            <a:xfrm>
              <a:off x="615978" y="1686883"/>
              <a:ext cx="414338" cy="414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9019CC-ACD3-472D-945D-7B29DDC71E86}"/>
                </a:ext>
              </a:extLst>
            </p:cNvPr>
            <p:cNvSpPr/>
            <p:nvPr/>
          </p:nvSpPr>
          <p:spPr>
            <a:xfrm>
              <a:off x="618355" y="2582240"/>
              <a:ext cx="414338" cy="414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9DB2F9B-4F49-4088-8FDC-3B8C1C0CAC2A}"/>
                </a:ext>
              </a:extLst>
            </p:cNvPr>
            <p:cNvSpPr/>
            <p:nvPr/>
          </p:nvSpPr>
          <p:spPr>
            <a:xfrm>
              <a:off x="615978" y="4681315"/>
              <a:ext cx="414338" cy="414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BB2A3-266E-44A5-9353-90CFA478286C}"/>
              </a:ext>
            </a:extLst>
          </p:cNvPr>
          <p:cNvSpPr/>
          <p:nvPr/>
        </p:nvSpPr>
        <p:spPr>
          <a:xfrm>
            <a:off x="1017273" y="2434729"/>
            <a:ext cx="4923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glob</a:t>
            </a:r>
            <a:r>
              <a:rPr lang="ko-KR" altLang="en-US" dirty="0"/>
              <a:t>, </a:t>
            </a:r>
            <a:r>
              <a:rPr lang="ko-KR" altLang="en-US" dirty="0" err="1"/>
              <a:t>re</a:t>
            </a:r>
            <a:r>
              <a:rPr lang="ko-KR" altLang="en-US" dirty="0"/>
              <a:t>, </a:t>
            </a:r>
            <a:r>
              <a:rPr lang="ko-KR" altLang="en-US" dirty="0" err="1"/>
              <a:t>math</a:t>
            </a:r>
            <a:r>
              <a:rPr lang="ko-KR" altLang="en-US" dirty="0"/>
              <a:t>, </a:t>
            </a:r>
            <a:r>
              <a:rPr lang="ko-KR" altLang="en-US" dirty="0" err="1"/>
              <a:t>random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collections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Counter</a:t>
            </a:r>
            <a:r>
              <a:rPr lang="ko-KR" altLang="en-US" dirty="0"/>
              <a:t>, </a:t>
            </a:r>
            <a:r>
              <a:rPr lang="ko-KR" altLang="en-US" dirty="0" err="1"/>
              <a:t>defaultdict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68C696-4094-4A9A-A2EB-230413CB4CD5}"/>
              </a:ext>
            </a:extLst>
          </p:cNvPr>
          <p:cNvSpPr/>
          <p:nvPr/>
        </p:nvSpPr>
        <p:spPr>
          <a:xfrm>
            <a:off x="1041228" y="955263"/>
            <a:ext cx="4150519" cy="842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먼저 아래 모듈들을 </a:t>
            </a:r>
            <a:r>
              <a:rPr lang="en-US" altLang="ko-KR" b="1" dirty="0">
                <a:solidFill>
                  <a:schemeClr val="tx1"/>
                </a:solidFill>
              </a:rPr>
              <a:t>import </a:t>
            </a:r>
            <a:r>
              <a:rPr lang="ko-KR" altLang="en-US" b="1" dirty="0">
                <a:solidFill>
                  <a:schemeClr val="tx1"/>
                </a:solidFill>
              </a:rPr>
              <a:t>해준다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8BF17B-F29C-43AE-A5A2-C0AD1CE0ACBF}"/>
              </a:ext>
            </a:extLst>
          </p:cNvPr>
          <p:cNvSpPr/>
          <p:nvPr/>
        </p:nvSpPr>
        <p:spPr>
          <a:xfrm>
            <a:off x="549177" y="2293160"/>
            <a:ext cx="3811190" cy="303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25" dirty="0" err="1"/>
              <a:t>def</a:t>
            </a:r>
            <a:r>
              <a:rPr lang="ko-KR" altLang="en-US" sz="1125" dirty="0"/>
              <a:t> </a:t>
            </a:r>
            <a:r>
              <a:rPr lang="ko-KR" altLang="en-US" sz="1125" dirty="0" err="1"/>
              <a:t>get_subject_data</a:t>
            </a:r>
            <a:r>
              <a:rPr lang="ko-KR" altLang="en-US" sz="1125" dirty="0"/>
              <a:t>(</a:t>
            </a:r>
            <a:r>
              <a:rPr lang="ko-KR" altLang="en-US" sz="1125" dirty="0" err="1"/>
              <a:t>path</a:t>
            </a:r>
            <a:r>
              <a:rPr lang="ko-KR" altLang="en-US" sz="1125" dirty="0"/>
              <a:t>):</a:t>
            </a:r>
          </a:p>
          <a:p>
            <a:endParaRPr lang="ko-KR" altLang="en-US" sz="1125" dirty="0"/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data</a:t>
            </a:r>
            <a:r>
              <a:rPr lang="ko-KR" altLang="en-US" sz="1125" dirty="0"/>
              <a:t> = []</a:t>
            </a:r>
          </a:p>
          <a:p>
            <a:endParaRPr lang="ko-KR" altLang="en-US" sz="1125" dirty="0"/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for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fn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glob.glob</a:t>
            </a:r>
            <a:r>
              <a:rPr lang="ko-KR" altLang="en-US" sz="1125" dirty="0"/>
              <a:t>(</a:t>
            </a:r>
            <a:r>
              <a:rPr lang="ko-KR" altLang="en-US" sz="1125" dirty="0" err="1"/>
              <a:t>path</a:t>
            </a:r>
            <a:r>
              <a:rPr lang="ko-KR" altLang="en-US" sz="1125" dirty="0"/>
              <a:t>):</a:t>
            </a:r>
          </a:p>
          <a:p>
            <a:r>
              <a:rPr lang="ko-KR" altLang="en-US" sz="1125" dirty="0"/>
              <a:t>        </a:t>
            </a:r>
            <a:r>
              <a:rPr lang="ko-KR" altLang="en-US" sz="1125" dirty="0" err="1"/>
              <a:t>is_spam</a:t>
            </a:r>
            <a:r>
              <a:rPr lang="ko-KR" altLang="en-US" sz="1125" dirty="0"/>
              <a:t> = "</a:t>
            </a:r>
            <a:r>
              <a:rPr lang="ko-KR" altLang="en-US" sz="1125" dirty="0" err="1"/>
              <a:t>ham</a:t>
            </a:r>
            <a:r>
              <a:rPr lang="ko-KR" altLang="en-US" sz="1125" dirty="0"/>
              <a:t>" </a:t>
            </a:r>
            <a:r>
              <a:rPr lang="ko-KR" altLang="en-US" sz="1125" dirty="0" err="1"/>
              <a:t>not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en-US" altLang="ko-KR" sz="1125" dirty="0" err="1"/>
              <a:t>fn</a:t>
            </a:r>
            <a:endParaRPr lang="ko-KR" altLang="en-US" sz="1125" dirty="0"/>
          </a:p>
          <a:p>
            <a:r>
              <a:rPr lang="ko-KR" altLang="en-US" sz="1125" dirty="0"/>
              <a:t>        </a:t>
            </a:r>
            <a:r>
              <a:rPr lang="ko-KR" altLang="en-US" sz="1125" dirty="0" err="1"/>
              <a:t>with</a:t>
            </a:r>
            <a:r>
              <a:rPr lang="ko-KR" altLang="en-US" sz="1125" dirty="0"/>
              <a:t> </a:t>
            </a:r>
            <a:r>
              <a:rPr lang="ko-KR" altLang="en-US" sz="1125" dirty="0" err="1"/>
              <a:t>open</a:t>
            </a:r>
            <a:r>
              <a:rPr lang="ko-KR" altLang="en-US" sz="1125" dirty="0"/>
              <a:t>(</a:t>
            </a:r>
            <a:r>
              <a:rPr lang="ko-KR" altLang="en-US" sz="1125" dirty="0" err="1"/>
              <a:t>fn</a:t>
            </a:r>
            <a:r>
              <a:rPr lang="ko-KR" altLang="en-US" sz="1125" dirty="0"/>
              <a:t>,'</a:t>
            </a:r>
            <a:r>
              <a:rPr lang="ko-KR" altLang="en-US" sz="1125" dirty="0" err="1"/>
              <a:t>r</a:t>
            </a:r>
            <a:r>
              <a:rPr lang="ko-KR" altLang="en-US" sz="1125" dirty="0"/>
              <a:t>') </a:t>
            </a:r>
            <a:r>
              <a:rPr lang="ko-KR" altLang="en-US" sz="1125" dirty="0" err="1"/>
              <a:t>as</a:t>
            </a:r>
            <a:r>
              <a:rPr lang="ko-KR" altLang="en-US" sz="1125" dirty="0"/>
              <a:t> file:</a:t>
            </a:r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try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</a:t>
            </a:r>
            <a:r>
              <a:rPr lang="ko-KR" altLang="en-US" sz="1125" dirty="0" err="1"/>
              <a:t>lines</a:t>
            </a:r>
            <a:r>
              <a:rPr lang="ko-KR" altLang="en-US" sz="1125" dirty="0"/>
              <a:t> = </a:t>
            </a:r>
            <a:r>
              <a:rPr lang="ko-KR" altLang="en-US" sz="1125" dirty="0" err="1"/>
              <a:t>file.readlines</a:t>
            </a:r>
            <a:r>
              <a:rPr lang="ko-KR" altLang="en-US" sz="1125" dirty="0"/>
              <a:t>()</a:t>
            </a:r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except</a:t>
            </a:r>
            <a:r>
              <a:rPr lang="ko-KR" altLang="en-US" sz="1125" dirty="0"/>
              <a:t> </a:t>
            </a:r>
            <a:r>
              <a:rPr lang="ko-KR" altLang="en-US" sz="1125" dirty="0" err="1"/>
              <a:t>UnicodeDecodeError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as</a:t>
            </a:r>
            <a:r>
              <a:rPr lang="ko-KR" altLang="en-US" sz="1125" dirty="0"/>
              <a:t> e: </a:t>
            </a:r>
            <a:r>
              <a:rPr lang="ko-KR" altLang="en-US" sz="1125" dirty="0" err="1"/>
              <a:t>continue</a:t>
            </a:r>
            <a:endParaRPr lang="ko-KR" altLang="en-US" sz="1125" dirty="0"/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else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</a:t>
            </a:r>
            <a:r>
              <a:rPr lang="ko-KR" altLang="en-US" sz="1125" dirty="0" err="1"/>
              <a:t>for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lines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    </a:t>
            </a:r>
            <a:r>
              <a:rPr lang="ko-KR" altLang="en-US" sz="1125" dirty="0" err="1"/>
              <a:t>if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line.startswith</a:t>
            </a:r>
            <a:r>
              <a:rPr lang="ko-KR" altLang="en-US" sz="1125" dirty="0"/>
              <a:t>("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:"):</a:t>
            </a:r>
          </a:p>
          <a:p>
            <a:r>
              <a:rPr lang="ko-KR" altLang="en-US" sz="1125" dirty="0"/>
              <a:t>                       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=</a:t>
            </a:r>
            <a:r>
              <a:rPr lang="ko-KR" altLang="en-US" sz="1125" dirty="0" err="1"/>
              <a:t>re.sub</a:t>
            </a:r>
            <a:r>
              <a:rPr lang="ko-KR" altLang="en-US" sz="1125" dirty="0"/>
              <a:t>(</a:t>
            </a:r>
            <a:r>
              <a:rPr lang="ko-KR" altLang="en-US" sz="1125" dirty="0" err="1"/>
              <a:t>r</a:t>
            </a:r>
            <a:r>
              <a:rPr lang="ko-KR" altLang="en-US" sz="1125" dirty="0"/>
              <a:t>'^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:',"",</a:t>
            </a:r>
            <a:r>
              <a:rPr lang="ko-KR" altLang="en-US" sz="1125" dirty="0" err="1"/>
              <a:t>line</a:t>
            </a:r>
            <a:r>
              <a:rPr lang="ko-KR" altLang="en-US" sz="1125" dirty="0"/>
              <a:t>).</a:t>
            </a:r>
            <a:r>
              <a:rPr lang="ko-KR" altLang="en-US" sz="1125" dirty="0" err="1"/>
              <a:t>strip</a:t>
            </a:r>
            <a:r>
              <a:rPr lang="ko-KR" altLang="en-US" sz="1125" dirty="0"/>
              <a:t>()</a:t>
            </a:r>
            <a:endParaRPr lang="en-US" altLang="ko-KR" sz="1125" dirty="0"/>
          </a:p>
          <a:p>
            <a:r>
              <a:rPr lang="en-US" altLang="ko-KR" sz="1125" dirty="0"/>
              <a:t>                       </a:t>
            </a:r>
            <a:r>
              <a:rPr lang="ko-KR" altLang="en-US" sz="1125" dirty="0" err="1"/>
              <a:t>data.append</a:t>
            </a:r>
            <a:r>
              <a:rPr lang="ko-KR" altLang="en-US" sz="1125" dirty="0"/>
              <a:t>((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, </a:t>
            </a:r>
            <a:r>
              <a:rPr lang="ko-KR" altLang="en-US" sz="1125" dirty="0" err="1"/>
              <a:t>is_spam</a:t>
            </a:r>
            <a:r>
              <a:rPr lang="ko-KR" altLang="en-US" sz="1125" dirty="0"/>
              <a:t>))</a:t>
            </a:r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return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data</a:t>
            </a:r>
            <a:endParaRPr lang="ko-KR" altLang="en-US" sz="1125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66A004-6736-4B88-ADED-C6E9E1FC545D}"/>
              </a:ext>
            </a:extLst>
          </p:cNvPr>
          <p:cNvSpPr/>
          <p:nvPr/>
        </p:nvSpPr>
        <p:spPr>
          <a:xfrm>
            <a:off x="4612629" y="4383978"/>
            <a:ext cx="3960317" cy="144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Glob.glob</a:t>
            </a:r>
            <a:r>
              <a:rPr lang="ko-KR" altLang="en-US" sz="900" b="1" dirty="0">
                <a:solidFill>
                  <a:schemeClr val="tx1"/>
                </a:solidFill>
              </a:rPr>
              <a:t>는 해당 경로의 파일 목록을 불러온다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Is_spam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에는 </a:t>
            </a:r>
            <a:r>
              <a:rPr lang="en-US" altLang="ko-KR" sz="900" b="1" dirty="0">
                <a:solidFill>
                  <a:schemeClr val="tx1"/>
                </a:solidFill>
              </a:rPr>
              <a:t>‘ham’</a:t>
            </a:r>
            <a:r>
              <a:rPr lang="ko-KR" altLang="en-US" sz="900" b="1" dirty="0">
                <a:solidFill>
                  <a:schemeClr val="tx1"/>
                </a:solidFill>
              </a:rPr>
              <a:t>의 포함 여부로 </a:t>
            </a:r>
            <a:r>
              <a:rPr lang="en-US" altLang="ko-KR" sz="900" b="1" dirty="0">
                <a:solidFill>
                  <a:schemeClr val="tx1"/>
                </a:solidFill>
              </a:rPr>
              <a:t>Boolean </a:t>
            </a:r>
            <a:r>
              <a:rPr lang="ko-KR" altLang="en-US" sz="900" b="1" dirty="0">
                <a:solidFill>
                  <a:schemeClr val="tx1"/>
                </a:solidFill>
              </a:rPr>
              <a:t>타입이 들어간다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정규 표현식의 </a:t>
            </a:r>
            <a:r>
              <a:rPr lang="en-US" altLang="ko-KR" sz="900" b="1" dirty="0">
                <a:solidFill>
                  <a:schemeClr val="tx1"/>
                </a:solidFill>
              </a:rPr>
              <a:t>‘^’ </a:t>
            </a:r>
            <a:r>
              <a:rPr lang="ko-KR" altLang="en-US" sz="900" b="1" dirty="0">
                <a:solidFill>
                  <a:schemeClr val="tx1"/>
                </a:solidFill>
              </a:rPr>
              <a:t>은 문자열의 시작을 의미한다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Re.sub</a:t>
            </a:r>
            <a:r>
              <a:rPr lang="en-US" altLang="ko-KR" sz="900" b="1" dirty="0">
                <a:solidFill>
                  <a:schemeClr val="tx1"/>
                </a:solidFill>
              </a:rPr>
              <a:t>(‘</a:t>
            </a:r>
            <a:r>
              <a:rPr lang="ko-KR" altLang="en-US" sz="900" b="1" dirty="0">
                <a:solidFill>
                  <a:schemeClr val="tx1"/>
                </a:solidFill>
              </a:rPr>
              <a:t>해당문자</a:t>
            </a:r>
            <a:r>
              <a:rPr lang="en-US" altLang="ko-KR" sz="900" b="1" dirty="0">
                <a:solidFill>
                  <a:schemeClr val="tx1"/>
                </a:solidFill>
              </a:rPr>
              <a:t>’,’</a:t>
            </a:r>
            <a:r>
              <a:rPr lang="ko-KR" altLang="en-US" sz="900" b="1" dirty="0">
                <a:solidFill>
                  <a:schemeClr val="tx1"/>
                </a:solidFill>
              </a:rPr>
              <a:t>대체문자</a:t>
            </a:r>
            <a:r>
              <a:rPr lang="en-US" altLang="ko-KR" sz="900" b="1" dirty="0">
                <a:solidFill>
                  <a:schemeClr val="tx1"/>
                </a:solidFill>
              </a:rPr>
              <a:t>’,</a:t>
            </a:r>
            <a:r>
              <a:rPr lang="ko-KR" altLang="en-US" sz="900" b="1" dirty="0">
                <a:solidFill>
                  <a:schemeClr val="tx1"/>
                </a:solidFill>
              </a:rPr>
              <a:t>적용할 객체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예외 처리는 불러오지 못하는 메일이 있어서 추가했다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사실 이렇게 대충 하면 안될 것이다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 dirty="0">
                <a:solidFill>
                  <a:schemeClr val="tx1"/>
                </a:solidFill>
              </a:rPr>
              <a:t>불러오지 못한 메일에 대해</a:t>
            </a:r>
            <a:r>
              <a:rPr lang="en-US" altLang="ko-KR" sz="900" b="1" dirty="0">
                <a:solidFill>
                  <a:schemeClr val="tx1"/>
                </a:solidFill>
              </a:rPr>
              <a:t>Encoding</a:t>
            </a:r>
            <a:r>
              <a:rPr lang="ko-KR" altLang="en-US" sz="900" b="1" dirty="0">
                <a:solidFill>
                  <a:schemeClr val="tx1"/>
                </a:solidFill>
              </a:rPr>
              <a:t>을 따로 해주어야 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918FB1-A97A-48E6-9A7F-A7B9F1E2F10E}"/>
              </a:ext>
            </a:extLst>
          </p:cNvPr>
          <p:cNvSpPr/>
          <p:nvPr/>
        </p:nvSpPr>
        <p:spPr>
          <a:xfrm>
            <a:off x="4610398" y="1595486"/>
            <a:ext cx="3112889" cy="63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받은 데이터를 </a:t>
            </a:r>
            <a:r>
              <a:rPr lang="en-US" altLang="ko-KR" sz="900" b="1" dirty="0">
                <a:solidFill>
                  <a:schemeClr val="tx1"/>
                </a:solidFill>
              </a:rPr>
              <a:t>train set</a:t>
            </a:r>
            <a:r>
              <a:rPr lang="ko-KR" altLang="en-US" sz="900" b="1" dirty="0">
                <a:solidFill>
                  <a:schemeClr val="tx1"/>
                </a:solidFill>
              </a:rPr>
              <a:t>과 </a:t>
            </a:r>
            <a:r>
              <a:rPr lang="en-US" altLang="ko-KR" sz="900" b="1" dirty="0">
                <a:solidFill>
                  <a:schemeClr val="tx1"/>
                </a:solidFill>
              </a:rPr>
              <a:t>test set </a:t>
            </a:r>
            <a:r>
              <a:rPr lang="ko-KR" altLang="en-US" sz="900" b="1" dirty="0">
                <a:solidFill>
                  <a:schemeClr val="tx1"/>
                </a:solidFill>
              </a:rPr>
              <a:t>으로 나눈다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4D8F50-3E85-43E1-BB23-BC64C3A1FF16}"/>
              </a:ext>
            </a:extLst>
          </p:cNvPr>
          <p:cNvSpPr/>
          <p:nvPr/>
        </p:nvSpPr>
        <p:spPr>
          <a:xfrm>
            <a:off x="4614862" y="2293160"/>
            <a:ext cx="3955853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split_data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</a:t>
            </a:r>
            <a:r>
              <a:rPr lang="ko-KR" altLang="en-US" sz="1050" dirty="0"/>
              <a:t>):</a:t>
            </a:r>
          </a:p>
          <a:p>
            <a:r>
              <a:rPr lang="en-US" altLang="ko-KR" sz="1050" dirty="0"/>
              <a:t>     </a:t>
            </a:r>
            <a:r>
              <a:rPr lang="ko-KR" altLang="en-US" sz="1050" dirty="0" err="1"/>
              <a:t>results</a:t>
            </a:r>
            <a:r>
              <a:rPr lang="ko-KR" altLang="en-US" sz="1050" dirty="0"/>
              <a:t> = [], []</a:t>
            </a:r>
            <a:endParaRPr lang="en-US" altLang="ko-KR" sz="1050" dirty="0"/>
          </a:p>
          <a:p>
            <a:r>
              <a:rPr lang="ko-KR" altLang="en-US" sz="1050" dirty="0"/>
              <a:t>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row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:</a:t>
            </a:r>
          </a:p>
          <a:p>
            <a:r>
              <a:rPr lang="en-US" altLang="ko-KR" sz="1050" dirty="0"/>
              <a:t>        </a:t>
            </a:r>
            <a:r>
              <a:rPr lang="ko-KR" altLang="en-US" sz="1050" dirty="0" err="1"/>
              <a:t>results</a:t>
            </a:r>
            <a:r>
              <a:rPr lang="ko-KR" altLang="en-US" sz="1050" dirty="0"/>
              <a:t>[0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random.random</a:t>
            </a:r>
            <a:r>
              <a:rPr lang="ko-KR" altLang="en-US" sz="1050" dirty="0"/>
              <a:t>() &lt; </a:t>
            </a:r>
            <a:r>
              <a:rPr lang="ko-KR" altLang="en-US" sz="1050" dirty="0" err="1"/>
              <a:t>prob</a:t>
            </a:r>
            <a:r>
              <a:rPr lang="ko-KR" altLang="en-US" sz="1050" dirty="0"/>
              <a:t>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1].</a:t>
            </a:r>
            <a:r>
              <a:rPr lang="ko-KR" altLang="en-US" sz="1050" dirty="0" err="1"/>
              <a:t>append</a:t>
            </a:r>
            <a:r>
              <a:rPr lang="ko-KR" altLang="en-US" sz="1050" dirty="0"/>
              <a:t>(</a:t>
            </a:r>
            <a:r>
              <a:rPr lang="ko-KR" altLang="en-US" sz="1050" dirty="0" err="1"/>
              <a:t>row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results</a:t>
            </a:r>
            <a:endParaRPr lang="ko-KR" altLang="en-US" sz="10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5EB4EF-2532-478A-A23E-FA3863C15A7A}"/>
              </a:ext>
            </a:extLst>
          </p:cNvPr>
          <p:cNvSpPr/>
          <p:nvPr/>
        </p:nvSpPr>
        <p:spPr>
          <a:xfrm>
            <a:off x="425947" y="2123497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13849F-999E-4B46-8B58-0F81906632D5}"/>
              </a:ext>
            </a:extLst>
          </p:cNvPr>
          <p:cNvSpPr/>
          <p:nvPr/>
        </p:nvSpPr>
        <p:spPr>
          <a:xfrm>
            <a:off x="4486275" y="2123497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BEB0CC-6964-4A54-B055-BE1C7DC1F67D}"/>
              </a:ext>
            </a:extLst>
          </p:cNvPr>
          <p:cNvSpPr/>
          <p:nvPr/>
        </p:nvSpPr>
        <p:spPr>
          <a:xfrm>
            <a:off x="631108" y="1788230"/>
            <a:ext cx="32178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/>
              <a:t>모든 메일을 읽고</a:t>
            </a:r>
            <a:r>
              <a:rPr lang="en-US" altLang="ko-KR" sz="900" b="1" dirty="0"/>
              <a:t>, ‘</a:t>
            </a:r>
            <a:r>
              <a:rPr lang="ko-KR" altLang="en-US" sz="900" b="1" dirty="0"/>
              <a:t>메일 제목</a:t>
            </a:r>
            <a:r>
              <a:rPr lang="en-US" altLang="ko-KR" sz="900" b="1" dirty="0"/>
              <a:t>’</a:t>
            </a:r>
            <a:r>
              <a:rPr lang="ko-KR" altLang="en-US" sz="900" b="1" dirty="0"/>
              <a:t>과 </a:t>
            </a:r>
            <a:r>
              <a:rPr lang="en-US" altLang="ko-KR" sz="900" b="1" dirty="0"/>
              <a:t>‘</a:t>
            </a:r>
            <a:r>
              <a:rPr lang="ko-KR" altLang="en-US" sz="900" b="1" dirty="0"/>
              <a:t>스팸 여부</a:t>
            </a:r>
            <a:r>
              <a:rPr lang="en-US" altLang="ko-KR" sz="900" b="1" dirty="0"/>
              <a:t>’</a:t>
            </a:r>
            <a:r>
              <a:rPr lang="ko-KR" altLang="en-US" sz="900" b="1" dirty="0"/>
              <a:t>를 리턴 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D42D77-4218-481F-B72F-3400FBD4BABF}"/>
              </a:ext>
            </a:extLst>
          </p:cNvPr>
          <p:cNvSpPr/>
          <p:nvPr/>
        </p:nvSpPr>
        <p:spPr>
          <a:xfrm>
            <a:off x="4610398" y="3440105"/>
            <a:ext cx="3112889" cy="49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Prob</a:t>
            </a:r>
            <a:r>
              <a:rPr lang="ko-KR" altLang="en-US" sz="900" b="1" dirty="0">
                <a:solidFill>
                  <a:schemeClr val="tx1"/>
                </a:solidFill>
              </a:rPr>
              <a:t>의 확률 만큼 </a:t>
            </a:r>
            <a:r>
              <a:rPr lang="en-US" altLang="ko-KR" sz="900" b="1" dirty="0">
                <a:solidFill>
                  <a:schemeClr val="tx1"/>
                </a:solidFill>
              </a:rPr>
              <a:t>data</a:t>
            </a:r>
            <a:r>
              <a:rPr lang="ko-KR" altLang="en-US" sz="900" b="1" dirty="0">
                <a:solidFill>
                  <a:schemeClr val="tx1"/>
                </a:solidFill>
              </a:rPr>
              <a:t>가 </a:t>
            </a:r>
            <a:r>
              <a:rPr lang="en-US" altLang="ko-KR" sz="900" b="1" dirty="0">
                <a:solidFill>
                  <a:schemeClr val="tx1"/>
                </a:solidFill>
              </a:rPr>
              <a:t>train data</a:t>
            </a:r>
            <a:r>
              <a:rPr lang="ko-KR" altLang="en-US" sz="900" b="1" dirty="0">
                <a:solidFill>
                  <a:schemeClr val="tx1"/>
                </a:solidFill>
              </a:rPr>
              <a:t>에 속하게 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Random.random</a:t>
            </a:r>
            <a:r>
              <a:rPr lang="en-US" altLang="ko-KR" sz="900" b="1" dirty="0">
                <a:solidFill>
                  <a:schemeClr val="tx1"/>
                </a:solidFill>
              </a:rPr>
              <a:t>()</a:t>
            </a:r>
            <a:r>
              <a:rPr lang="ko-KR" altLang="en-US" sz="900" b="1" dirty="0">
                <a:solidFill>
                  <a:schemeClr val="tx1"/>
                </a:solidFill>
              </a:rPr>
              <a:t>은 </a:t>
            </a:r>
            <a:r>
              <a:rPr lang="en-US" altLang="ko-KR" sz="900" b="1" dirty="0">
                <a:solidFill>
                  <a:schemeClr val="tx1"/>
                </a:solidFill>
              </a:rPr>
              <a:t>0-1 </a:t>
            </a:r>
            <a:r>
              <a:rPr lang="ko-KR" altLang="en-US" sz="900" b="1" dirty="0">
                <a:solidFill>
                  <a:schemeClr val="tx1"/>
                </a:solidFill>
              </a:rPr>
              <a:t>사이 임의 수를 </a:t>
            </a:r>
            <a:r>
              <a:rPr lang="ko-KR" altLang="en-US" sz="9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5E8896-6AA6-41CF-B000-D65335E07DA2}"/>
              </a:ext>
            </a:extLst>
          </p:cNvPr>
          <p:cNvCxnSpPr/>
          <p:nvPr/>
        </p:nvCxnSpPr>
        <p:spPr>
          <a:xfrm>
            <a:off x="4550618" y="4021997"/>
            <a:ext cx="419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38DDDEC1-5971-4DC6-AE57-12D5C10E7A57}"/>
              </a:ext>
            </a:extLst>
          </p:cNvPr>
          <p:cNvSpPr txBox="1">
            <a:spLocks/>
          </p:cNvSpPr>
          <p:nvPr/>
        </p:nvSpPr>
        <p:spPr>
          <a:xfrm>
            <a:off x="1041621" y="1026749"/>
            <a:ext cx="7886700" cy="61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1. </a:t>
            </a:r>
            <a:r>
              <a:rPr lang="ko-KR" altLang="en-US" sz="2250"/>
              <a:t>파일 받기</a:t>
            </a:r>
            <a:endParaRPr lang="ko-KR" altLang="en-US" sz="2250" dirty="0"/>
          </a:p>
        </p:txBody>
      </p:sp>
    </p:spTree>
    <p:extLst>
      <p:ext uri="{BB962C8B-B14F-4D97-AF65-F5344CB8AC3E}">
        <p14:creationId xmlns:p14="http://schemas.microsoft.com/office/powerpoint/2010/main" val="9563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8BF17B-F29C-43AE-A5A2-C0AD1CE0ACBF}"/>
              </a:ext>
            </a:extLst>
          </p:cNvPr>
          <p:cNvSpPr/>
          <p:nvPr/>
        </p:nvSpPr>
        <p:spPr>
          <a:xfrm>
            <a:off x="549177" y="2293160"/>
            <a:ext cx="3811190" cy="303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25" dirty="0" err="1"/>
              <a:t>def</a:t>
            </a:r>
            <a:r>
              <a:rPr lang="ko-KR" altLang="en-US" sz="1125" dirty="0"/>
              <a:t> </a:t>
            </a:r>
            <a:r>
              <a:rPr lang="ko-KR" altLang="en-US" sz="1125" dirty="0" err="1"/>
              <a:t>get_subject_data</a:t>
            </a:r>
            <a:r>
              <a:rPr lang="ko-KR" altLang="en-US" sz="1125" dirty="0"/>
              <a:t>(</a:t>
            </a:r>
            <a:r>
              <a:rPr lang="ko-KR" altLang="en-US" sz="1125" dirty="0" err="1"/>
              <a:t>path</a:t>
            </a:r>
            <a:r>
              <a:rPr lang="ko-KR" altLang="en-US" sz="1125" dirty="0"/>
              <a:t>):</a:t>
            </a:r>
          </a:p>
          <a:p>
            <a:endParaRPr lang="ko-KR" altLang="en-US" sz="1125" dirty="0"/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data</a:t>
            </a:r>
            <a:r>
              <a:rPr lang="ko-KR" altLang="en-US" sz="1125" dirty="0"/>
              <a:t> = []</a:t>
            </a:r>
          </a:p>
          <a:p>
            <a:endParaRPr lang="ko-KR" altLang="en-US" sz="1125" dirty="0"/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for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fn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glob.glob</a:t>
            </a:r>
            <a:r>
              <a:rPr lang="ko-KR" altLang="en-US" sz="1125" dirty="0"/>
              <a:t>(</a:t>
            </a:r>
            <a:r>
              <a:rPr lang="ko-KR" altLang="en-US" sz="1125" dirty="0" err="1"/>
              <a:t>path</a:t>
            </a:r>
            <a:r>
              <a:rPr lang="ko-KR" altLang="en-US" sz="1125" dirty="0"/>
              <a:t>):</a:t>
            </a:r>
          </a:p>
          <a:p>
            <a:r>
              <a:rPr lang="ko-KR" altLang="en-US" sz="1125" dirty="0"/>
              <a:t>        </a:t>
            </a:r>
            <a:r>
              <a:rPr lang="ko-KR" altLang="en-US" sz="1125" dirty="0" err="1"/>
              <a:t>is_spam</a:t>
            </a:r>
            <a:r>
              <a:rPr lang="ko-KR" altLang="en-US" sz="1125" dirty="0"/>
              <a:t> = "</a:t>
            </a:r>
            <a:r>
              <a:rPr lang="ko-KR" altLang="en-US" sz="1125" dirty="0" err="1"/>
              <a:t>ham</a:t>
            </a:r>
            <a:r>
              <a:rPr lang="ko-KR" altLang="en-US" sz="1125" dirty="0"/>
              <a:t>" </a:t>
            </a:r>
            <a:r>
              <a:rPr lang="ko-KR" altLang="en-US" sz="1125" dirty="0" err="1"/>
              <a:t>not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en-US" altLang="ko-KR" sz="1125" dirty="0" err="1"/>
              <a:t>fn</a:t>
            </a:r>
            <a:endParaRPr lang="ko-KR" altLang="en-US" sz="1125" dirty="0"/>
          </a:p>
          <a:p>
            <a:r>
              <a:rPr lang="ko-KR" altLang="en-US" sz="1125" dirty="0"/>
              <a:t>        </a:t>
            </a:r>
            <a:r>
              <a:rPr lang="ko-KR" altLang="en-US" sz="1125" dirty="0" err="1"/>
              <a:t>with</a:t>
            </a:r>
            <a:r>
              <a:rPr lang="ko-KR" altLang="en-US" sz="1125" dirty="0"/>
              <a:t> </a:t>
            </a:r>
            <a:r>
              <a:rPr lang="ko-KR" altLang="en-US" sz="1125" dirty="0" err="1"/>
              <a:t>open</a:t>
            </a:r>
            <a:r>
              <a:rPr lang="ko-KR" altLang="en-US" sz="1125" dirty="0"/>
              <a:t>(</a:t>
            </a:r>
            <a:r>
              <a:rPr lang="ko-KR" altLang="en-US" sz="1125" dirty="0" err="1"/>
              <a:t>fn</a:t>
            </a:r>
            <a:r>
              <a:rPr lang="ko-KR" altLang="en-US" sz="1125" dirty="0"/>
              <a:t>,'</a:t>
            </a:r>
            <a:r>
              <a:rPr lang="ko-KR" altLang="en-US" sz="1125" dirty="0" err="1"/>
              <a:t>r</a:t>
            </a:r>
            <a:r>
              <a:rPr lang="ko-KR" altLang="en-US" sz="1125" dirty="0"/>
              <a:t>') </a:t>
            </a:r>
            <a:r>
              <a:rPr lang="ko-KR" altLang="en-US" sz="1125" dirty="0" err="1"/>
              <a:t>as</a:t>
            </a:r>
            <a:r>
              <a:rPr lang="ko-KR" altLang="en-US" sz="1125" dirty="0"/>
              <a:t> file:</a:t>
            </a:r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try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</a:t>
            </a:r>
            <a:r>
              <a:rPr lang="ko-KR" altLang="en-US" sz="1125" dirty="0" err="1"/>
              <a:t>lines</a:t>
            </a:r>
            <a:r>
              <a:rPr lang="ko-KR" altLang="en-US" sz="1125" dirty="0"/>
              <a:t> = </a:t>
            </a:r>
            <a:r>
              <a:rPr lang="ko-KR" altLang="en-US" sz="1125" dirty="0" err="1"/>
              <a:t>file.readlines</a:t>
            </a:r>
            <a:r>
              <a:rPr lang="ko-KR" altLang="en-US" sz="1125" dirty="0"/>
              <a:t>()</a:t>
            </a:r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except</a:t>
            </a:r>
            <a:r>
              <a:rPr lang="ko-KR" altLang="en-US" sz="1125" dirty="0"/>
              <a:t> </a:t>
            </a:r>
            <a:r>
              <a:rPr lang="ko-KR" altLang="en-US" sz="1125" dirty="0" err="1"/>
              <a:t>UnicodeDecodeError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as</a:t>
            </a:r>
            <a:r>
              <a:rPr lang="ko-KR" altLang="en-US" sz="1125" dirty="0"/>
              <a:t> e: </a:t>
            </a:r>
            <a:r>
              <a:rPr lang="ko-KR" altLang="en-US" sz="1125" dirty="0" err="1"/>
              <a:t>continue</a:t>
            </a:r>
            <a:endParaRPr lang="ko-KR" altLang="en-US" sz="1125" dirty="0"/>
          </a:p>
          <a:p>
            <a:r>
              <a:rPr lang="ko-KR" altLang="en-US" sz="1125" dirty="0"/>
              <a:t>            </a:t>
            </a:r>
            <a:r>
              <a:rPr lang="ko-KR" altLang="en-US" sz="1125" dirty="0" err="1"/>
              <a:t>else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</a:t>
            </a:r>
            <a:r>
              <a:rPr lang="ko-KR" altLang="en-US" sz="1125" dirty="0" err="1"/>
              <a:t>for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</a:t>
            </a:r>
            <a:r>
              <a:rPr lang="ko-KR" altLang="en-US" sz="1125" dirty="0"/>
              <a:t> </a:t>
            </a:r>
            <a:r>
              <a:rPr lang="ko-KR" altLang="en-US" sz="1125" dirty="0" err="1"/>
              <a:t>in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lines</a:t>
            </a:r>
            <a:r>
              <a:rPr lang="ko-KR" altLang="en-US" sz="1125" dirty="0"/>
              <a:t>:</a:t>
            </a:r>
          </a:p>
          <a:p>
            <a:r>
              <a:rPr lang="ko-KR" altLang="en-US" sz="1125" dirty="0"/>
              <a:t>                    </a:t>
            </a:r>
            <a:r>
              <a:rPr lang="ko-KR" altLang="en-US" sz="1125" dirty="0" err="1"/>
              <a:t>if</a:t>
            </a:r>
            <a:r>
              <a:rPr lang="ko-KR" altLang="en-US" sz="1125" dirty="0"/>
              <a:t> </a:t>
            </a:r>
            <a:r>
              <a:rPr lang="ko-KR" altLang="en-US" sz="1125" dirty="0" err="1"/>
              <a:t>line.startswith</a:t>
            </a:r>
            <a:r>
              <a:rPr lang="ko-KR" altLang="en-US" sz="1125" dirty="0"/>
              <a:t>("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:"):</a:t>
            </a:r>
          </a:p>
          <a:p>
            <a:r>
              <a:rPr lang="ko-KR" altLang="en-US" sz="1125" dirty="0"/>
              <a:t>                       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=</a:t>
            </a:r>
            <a:r>
              <a:rPr lang="ko-KR" altLang="en-US" sz="1125" dirty="0" err="1"/>
              <a:t>re.sub</a:t>
            </a:r>
            <a:r>
              <a:rPr lang="ko-KR" altLang="en-US" sz="1125" dirty="0"/>
              <a:t>(</a:t>
            </a:r>
            <a:r>
              <a:rPr lang="ko-KR" altLang="en-US" sz="1125" dirty="0" err="1"/>
              <a:t>r</a:t>
            </a:r>
            <a:r>
              <a:rPr lang="ko-KR" altLang="en-US" sz="1125" dirty="0"/>
              <a:t>'^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:',"",</a:t>
            </a:r>
            <a:r>
              <a:rPr lang="ko-KR" altLang="en-US" sz="1125" dirty="0" err="1"/>
              <a:t>line</a:t>
            </a:r>
            <a:r>
              <a:rPr lang="ko-KR" altLang="en-US" sz="1125" dirty="0"/>
              <a:t>).</a:t>
            </a:r>
            <a:r>
              <a:rPr lang="ko-KR" altLang="en-US" sz="1125" dirty="0" err="1"/>
              <a:t>strip</a:t>
            </a:r>
            <a:r>
              <a:rPr lang="ko-KR" altLang="en-US" sz="1125" dirty="0"/>
              <a:t>()</a:t>
            </a:r>
            <a:endParaRPr lang="en-US" altLang="ko-KR" sz="1125" dirty="0"/>
          </a:p>
          <a:p>
            <a:r>
              <a:rPr lang="en-US" altLang="ko-KR" sz="1125" dirty="0"/>
              <a:t>                       </a:t>
            </a:r>
            <a:r>
              <a:rPr lang="ko-KR" altLang="en-US" sz="1125" dirty="0" err="1"/>
              <a:t>data.append</a:t>
            </a:r>
            <a:r>
              <a:rPr lang="ko-KR" altLang="en-US" sz="1125" dirty="0"/>
              <a:t>((</a:t>
            </a:r>
            <a:r>
              <a:rPr lang="ko-KR" altLang="en-US" sz="1125" dirty="0" err="1"/>
              <a:t>subject</a:t>
            </a:r>
            <a:r>
              <a:rPr lang="ko-KR" altLang="en-US" sz="1125" dirty="0"/>
              <a:t>, </a:t>
            </a:r>
            <a:r>
              <a:rPr lang="ko-KR" altLang="en-US" sz="1125" dirty="0" err="1"/>
              <a:t>is_spam</a:t>
            </a:r>
            <a:r>
              <a:rPr lang="ko-KR" altLang="en-US" sz="1125" dirty="0"/>
              <a:t>))</a:t>
            </a:r>
          </a:p>
          <a:p>
            <a:r>
              <a:rPr lang="ko-KR" altLang="en-US" sz="1125" dirty="0"/>
              <a:t>    </a:t>
            </a:r>
            <a:r>
              <a:rPr lang="ko-KR" altLang="en-US" sz="1125" dirty="0" err="1"/>
              <a:t>return</a:t>
            </a:r>
            <a:r>
              <a:rPr lang="ko-KR" altLang="en-US" sz="1125" dirty="0"/>
              <a:t> </a:t>
            </a:r>
            <a:r>
              <a:rPr lang="ko-KR" altLang="en-US" sz="1125" dirty="0" err="1"/>
              <a:t>data</a:t>
            </a:r>
            <a:endParaRPr lang="ko-KR" altLang="en-US" sz="1125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66A004-6736-4B88-ADED-C6E9E1FC545D}"/>
              </a:ext>
            </a:extLst>
          </p:cNvPr>
          <p:cNvSpPr/>
          <p:nvPr/>
        </p:nvSpPr>
        <p:spPr>
          <a:xfrm>
            <a:off x="4612629" y="4383978"/>
            <a:ext cx="3960317" cy="144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Glob.glob</a:t>
            </a:r>
            <a:r>
              <a:rPr lang="ko-KR" altLang="en-US" sz="900" b="1" dirty="0">
                <a:solidFill>
                  <a:schemeClr val="tx1"/>
                </a:solidFill>
              </a:rPr>
              <a:t>는 해당 경로의 파일 목록을 불러온다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Is_spam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에는 </a:t>
            </a:r>
            <a:r>
              <a:rPr lang="en-US" altLang="ko-KR" sz="900" b="1" dirty="0">
                <a:solidFill>
                  <a:schemeClr val="tx1"/>
                </a:solidFill>
              </a:rPr>
              <a:t>‘ham’</a:t>
            </a:r>
            <a:r>
              <a:rPr lang="ko-KR" altLang="en-US" sz="900" b="1" dirty="0">
                <a:solidFill>
                  <a:schemeClr val="tx1"/>
                </a:solidFill>
              </a:rPr>
              <a:t>의 포함 여부로 </a:t>
            </a:r>
            <a:r>
              <a:rPr lang="en-US" altLang="ko-KR" sz="900" b="1" dirty="0">
                <a:solidFill>
                  <a:schemeClr val="tx1"/>
                </a:solidFill>
              </a:rPr>
              <a:t>Boolean </a:t>
            </a:r>
            <a:r>
              <a:rPr lang="ko-KR" altLang="en-US" sz="900" b="1" dirty="0">
                <a:solidFill>
                  <a:schemeClr val="tx1"/>
                </a:solidFill>
              </a:rPr>
              <a:t>타입이 들어간다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정규 표현식의 </a:t>
            </a:r>
            <a:r>
              <a:rPr lang="en-US" altLang="ko-KR" sz="900" b="1" dirty="0">
                <a:solidFill>
                  <a:schemeClr val="tx1"/>
                </a:solidFill>
              </a:rPr>
              <a:t>‘^’ </a:t>
            </a:r>
            <a:r>
              <a:rPr lang="ko-KR" altLang="en-US" sz="900" b="1" dirty="0">
                <a:solidFill>
                  <a:schemeClr val="tx1"/>
                </a:solidFill>
              </a:rPr>
              <a:t>은 문자열의 시작을 의미한다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Re.sub</a:t>
            </a:r>
            <a:r>
              <a:rPr lang="en-US" altLang="ko-KR" sz="900" b="1" dirty="0">
                <a:solidFill>
                  <a:schemeClr val="tx1"/>
                </a:solidFill>
              </a:rPr>
              <a:t>(‘</a:t>
            </a:r>
            <a:r>
              <a:rPr lang="ko-KR" altLang="en-US" sz="900" b="1" dirty="0">
                <a:solidFill>
                  <a:schemeClr val="tx1"/>
                </a:solidFill>
              </a:rPr>
              <a:t>해당문자</a:t>
            </a:r>
            <a:r>
              <a:rPr lang="en-US" altLang="ko-KR" sz="900" b="1" dirty="0">
                <a:solidFill>
                  <a:schemeClr val="tx1"/>
                </a:solidFill>
              </a:rPr>
              <a:t>’,’</a:t>
            </a:r>
            <a:r>
              <a:rPr lang="ko-KR" altLang="en-US" sz="900" b="1" dirty="0">
                <a:solidFill>
                  <a:schemeClr val="tx1"/>
                </a:solidFill>
              </a:rPr>
              <a:t>대체문자</a:t>
            </a:r>
            <a:r>
              <a:rPr lang="en-US" altLang="ko-KR" sz="900" b="1" dirty="0">
                <a:solidFill>
                  <a:schemeClr val="tx1"/>
                </a:solidFill>
              </a:rPr>
              <a:t>’,</a:t>
            </a:r>
            <a:r>
              <a:rPr lang="ko-KR" altLang="en-US" sz="900" b="1" dirty="0">
                <a:solidFill>
                  <a:schemeClr val="tx1"/>
                </a:solidFill>
              </a:rPr>
              <a:t>적용할 객체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예외 처리는 불러오지 못하는 메일이 있어서 추가했다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사실 이렇게 대충 하면 안될 것이다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 dirty="0">
                <a:solidFill>
                  <a:schemeClr val="tx1"/>
                </a:solidFill>
              </a:rPr>
              <a:t>불러오지 못한 메일에 대해</a:t>
            </a:r>
            <a:r>
              <a:rPr lang="en-US" altLang="ko-KR" sz="900" b="1" dirty="0">
                <a:solidFill>
                  <a:schemeClr val="tx1"/>
                </a:solidFill>
              </a:rPr>
              <a:t>Encoding</a:t>
            </a:r>
            <a:r>
              <a:rPr lang="ko-KR" altLang="en-US" sz="900" b="1" dirty="0">
                <a:solidFill>
                  <a:schemeClr val="tx1"/>
                </a:solidFill>
              </a:rPr>
              <a:t>을 따로 해주어야 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918FB1-A97A-48E6-9A7F-A7B9F1E2F10E}"/>
              </a:ext>
            </a:extLst>
          </p:cNvPr>
          <p:cNvSpPr/>
          <p:nvPr/>
        </p:nvSpPr>
        <p:spPr>
          <a:xfrm>
            <a:off x="4610398" y="1595486"/>
            <a:ext cx="3112889" cy="63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받은 데이터를 </a:t>
            </a:r>
            <a:r>
              <a:rPr lang="en-US" altLang="ko-KR" sz="900" b="1" dirty="0">
                <a:solidFill>
                  <a:schemeClr val="tx1"/>
                </a:solidFill>
              </a:rPr>
              <a:t>train set</a:t>
            </a:r>
            <a:r>
              <a:rPr lang="ko-KR" altLang="en-US" sz="900" b="1" dirty="0">
                <a:solidFill>
                  <a:schemeClr val="tx1"/>
                </a:solidFill>
              </a:rPr>
              <a:t>과 </a:t>
            </a:r>
            <a:r>
              <a:rPr lang="en-US" altLang="ko-KR" sz="900" b="1" dirty="0">
                <a:solidFill>
                  <a:schemeClr val="tx1"/>
                </a:solidFill>
              </a:rPr>
              <a:t>test set </a:t>
            </a:r>
            <a:r>
              <a:rPr lang="ko-KR" altLang="en-US" sz="900" b="1" dirty="0">
                <a:solidFill>
                  <a:schemeClr val="tx1"/>
                </a:solidFill>
              </a:rPr>
              <a:t>으로 나눈다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4D8F50-3E85-43E1-BB23-BC64C3A1FF16}"/>
              </a:ext>
            </a:extLst>
          </p:cNvPr>
          <p:cNvSpPr/>
          <p:nvPr/>
        </p:nvSpPr>
        <p:spPr>
          <a:xfrm>
            <a:off x="4614862" y="2293160"/>
            <a:ext cx="3955853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split_data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</a:t>
            </a:r>
            <a:r>
              <a:rPr lang="ko-KR" altLang="en-US" sz="1050" dirty="0"/>
              <a:t>):</a:t>
            </a:r>
          </a:p>
          <a:p>
            <a:r>
              <a:rPr lang="en-US" altLang="ko-KR" sz="1050" dirty="0"/>
              <a:t>     </a:t>
            </a:r>
            <a:r>
              <a:rPr lang="ko-KR" altLang="en-US" sz="1050" dirty="0" err="1"/>
              <a:t>results</a:t>
            </a:r>
            <a:r>
              <a:rPr lang="ko-KR" altLang="en-US" sz="1050" dirty="0"/>
              <a:t> = [], []</a:t>
            </a:r>
            <a:endParaRPr lang="en-US" altLang="ko-KR" sz="1050" dirty="0"/>
          </a:p>
          <a:p>
            <a:r>
              <a:rPr lang="ko-KR" altLang="en-US" sz="1050" dirty="0"/>
              <a:t>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row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:</a:t>
            </a:r>
          </a:p>
          <a:p>
            <a:r>
              <a:rPr lang="en-US" altLang="ko-KR" sz="1050" dirty="0"/>
              <a:t>        </a:t>
            </a:r>
            <a:r>
              <a:rPr lang="ko-KR" altLang="en-US" sz="1050" dirty="0" err="1"/>
              <a:t>results</a:t>
            </a:r>
            <a:r>
              <a:rPr lang="ko-KR" altLang="en-US" sz="1050" dirty="0"/>
              <a:t>[0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random.random</a:t>
            </a:r>
            <a:r>
              <a:rPr lang="ko-KR" altLang="en-US" sz="1050" dirty="0"/>
              <a:t>() &lt; </a:t>
            </a:r>
            <a:r>
              <a:rPr lang="ko-KR" altLang="en-US" sz="1050" dirty="0" err="1"/>
              <a:t>prob</a:t>
            </a:r>
            <a:r>
              <a:rPr lang="ko-KR" altLang="en-US" sz="1050" dirty="0"/>
              <a:t>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1].</a:t>
            </a:r>
            <a:r>
              <a:rPr lang="ko-KR" altLang="en-US" sz="1050" dirty="0" err="1"/>
              <a:t>append</a:t>
            </a:r>
            <a:r>
              <a:rPr lang="ko-KR" altLang="en-US" sz="1050" dirty="0"/>
              <a:t>(</a:t>
            </a:r>
            <a:r>
              <a:rPr lang="ko-KR" altLang="en-US" sz="1050" dirty="0" err="1"/>
              <a:t>row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results</a:t>
            </a:r>
            <a:endParaRPr lang="ko-KR" altLang="en-US" sz="10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5EB4EF-2532-478A-A23E-FA3863C15A7A}"/>
              </a:ext>
            </a:extLst>
          </p:cNvPr>
          <p:cNvSpPr/>
          <p:nvPr/>
        </p:nvSpPr>
        <p:spPr>
          <a:xfrm>
            <a:off x="425947" y="2123497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13849F-999E-4B46-8B58-0F81906632D5}"/>
              </a:ext>
            </a:extLst>
          </p:cNvPr>
          <p:cNvSpPr/>
          <p:nvPr/>
        </p:nvSpPr>
        <p:spPr>
          <a:xfrm>
            <a:off x="4486275" y="2123497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BEB0CC-6964-4A54-B055-BE1C7DC1F67D}"/>
              </a:ext>
            </a:extLst>
          </p:cNvPr>
          <p:cNvSpPr/>
          <p:nvPr/>
        </p:nvSpPr>
        <p:spPr>
          <a:xfrm>
            <a:off x="631108" y="1788230"/>
            <a:ext cx="32178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/>
              <a:t>모든 메일을 읽고</a:t>
            </a:r>
            <a:r>
              <a:rPr lang="en-US" altLang="ko-KR" sz="900" b="1" dirty="0"/>
              <a:t>, ‘</a:t>
            </a:r>
            <a:r>
              <a:rPr lang="ko-KR" altLang="en-US" sz="900" b="1" dirty="0"/>
              <a:t>메일 제목</a:t>
            </a:r>
            <a:r>
              <a:rPr lang="en-US" altLang="ko-KR" sz="900" b="1" dirty="0"/>
              <a:t>’</a:t>
            </a:r>
            <a:r>
              <a:rPr lang="ko-KR" altLang="en-US" sz="900" b="1" dirty="0"/>
              <a:t>과 </a:t>
            </a:r>
            <a:r>
              <a:rPr lang="en-US" altLang="ko-KR" sz="900" b="1" dirty="0"/>
              <a:t>‘</a:t>
            </a:r>
            <a:r>
              <a:rPr lang="ko-KR" altLang="en-US" sz="900" b="1" dirty="0"/>
              <a:t>스팸 여부</a:t>
            </a:r>
            <a:r>
              <a:rPr lang="en-US" altLang="ko-KR" sz="900" b="1" dirty="0"/>
              <a:t>’</a:t>
            </a:r>
            <a:r>
              <a:rPr lang="ko-KR" altLang="en-US" sz="900" b="1" dirty="0"/>
              <a:t>를 리턴 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D42D77-4218-481F-B72F-3400FBD4BABF}"/>
              </a:ext>
            </a:extLst>
          </p:cNvPr>
          <p:cNvSpPr/>
          <p:nvPr/>
        </p:nvSpPr>
        <p:spPr>
          <a:xfrm>
            <a:off x="4610398" y="3440105"/>
            <a:ext cx="3112889" cy="49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Prob</a:t>
            </a:r>
            <a:r>
              <a:rPr lang="ko-KR" altLang="en-US" sz="900" b="1" dirty="0">
                <a:solidFill>
                  <a:schemeClr val="tx1"/>
                </a:solidFill>
              </a:rPr>
              <a:t>의 확률 만큼 </a:t>
            </a:r>
            <a:r>
              <a:rPr lang="en-US" altLang="ko-KR" sz="900" b="1" dirty="0">
                <a:solidFill>
                  <a:schemeClr val="tx1"/>
                </a:solidFill>
              </a:rPr>
              <a:t>data</a:t>
            </a:r>
            <a:r>
              <a:rPr lang="ko-KR" altLang="en-US" sz="900" b="1" dirty="0">
                <a:solidFill>
                  <a:schemeClr val="tx1"/>
                </a:solidFill>
              </a:rPr>
              <a:t>가 </a:t>
            </a:r>
            <a:r>
              <a:rPr lang="en-US" altLang="ko-KR" sz="900" b="1" dirty="0">
                <a:solidFill>
                  <a:schemeClr val="tx1"/>
                </a:solidFill>
              </a:rPr>
              <a:t>train data</a:t>
            </a:r>
            <a:r>
              <a:rPr lang="ko-KR" altLang="en-US" sz="900" b="1" dirty="0">
                <a:solidFill>
                  <a:schemeClr val="tx1"/>
                </a:solidFill>
              </a:rPr>
              <a:t>에 속하게 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Random.random</a:t>
            </a:r>
            <a:r>
              <a:rPr lang="en-US" altLang="ko-KR" sz="900" b="1" dirty="0">
                <a:solidFill>
                  <a:schemeClr val="tx1"/>
                </a:solidFill>
              </a:rPr>
              <a:t>()</a:t>
            </a:r>
            <a:r>
              <a:rPr lang="ko-KR" altLang="en-US" sz="900" b="1" dirty="0">
                <a:solidFill>
                  <a:schemeClr val="tx1"/>
                </a:solidFill>
              </a:rPr>
              <a:t>은 </a:t>
            </a:r>
            <a:r>
              <a:rPr lang="en-US" altLang="ko-KR" sz="900" b="1" dirty="0">
                <a:solidFill>
                  <a:schemeClr val="tx1"/>
                </a:solidFill>
              </a:rPr>
              <a:t>0-1 </a:t>
            </a:r>
            <a:r>
              <a:rPr lang="ko-KR" altLang="en-US" sz="900" b="1" dirty="0">
                <a:solidFill>
                  <a:schemeClr val="tx1"/>
                </a:solidFill>
              </a:rPr>
              <a:t>사이 임의 수를 </a:t>
            </a:r>
            <a:r>
              <a:rPr lang="ko-KR" altLang="en-US" sz="9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5E8896-6AA6-41CF-B000-D65335E07DA2}"/>
              </a:ext>
            </a:extLst>
          </p:cNvPr>
          <p:cNvCxnSpPr/>
          <p:nvPr/>
        </p:nvCxnSpPr>
        <p:spPr>
          <a:xfrm>
            <a:off x="4550618" y="4021997"/>
            <a:ext cx="419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38DDDEC1-5971-4DC6-AE57-12D5C10E7A57}"/>
              </a:ext>
            </a:extLst>
          </p:cNvPr>
          <p:cNvSpPr txBox="1">
            <a:spLocks/>
          </p:cNvSpPr>
          <p:nvPr/>
        </p:nvSpPr>
        <p:spPr>
          <a:xfrm>
            <a:off x="1041621" y="1026749"/>
            <a:ext cx="7886700" cy="61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1. </a:t>
            </a:r>
            <a:r>
              <a:rPr lang="ko-KR" altLang="en-US" sz="2250"/>
              <a:t>파일 받기</a:t>
            </a:r>
            <a:endParaRPr lang="ko-KR" altLang="en-US" sz="22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876365-A5C8-40FD-99DE-000C7185BEED}"/>
              </a:ext>
            </a:extLst>
          </p:cNvPr>
          <p:cNvSpPr/>
          <p:nvPr/>
        </p:nvSpPr>
        <p:spPr>
          <a:xfrm>
            <a:off x="281216" y="1732204"/>
            <a:ext cx="4765143" cy="457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for </a:t>
            </a:r>
            <a:r>
              <a:rPr lang="en-US" altLang="ko-KR" sz="1400" dirty="0" err="1">
                <a:solidFill>
                  <a:schemeClr val="tx1"/>
                </a:solidFill>
              </a:rPr>
              <a:t>fn</a:t>
            </a:r>
            <a:r>
              <a:rPr lang="en-US" altLang="ko-KR" sz="1400" dirty="0">
                <a:solidFill>
                  <a:schemeClr val="tx1"/>
                </a:solidFill>
              </a:rPr>
              <a:t> in </a:t>
            </a:r>
            <a:r>
              <a:rPr lang="en-US" altLang="ko-KR" sz="1400" dirty="0" err="1">
                <a:solidFill>
                  <a:schemeClr val="tx1"/>
                </a:solidFill>
              </a:rPr>
              <a:t>glob.glob</a:t>
            </a:r>
            <a:r>
              <a:rPr lang="en-US" altLang="ko-KR" sz="1400" dirty="0">
                <a:solidFill>
                  <a:schemeClr val="tx1"/>
                </a:solidFill>
              </a:rPr>
              <a:t>(path):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is_spam</a:t>
            </a:r>
            <a:r>
              <a:rPr lang="en-US" altLang="ko-KR" sz="1400" dirty="0">
                <a:solidFill>
                  <a:schemeClr val="tx1"/>
                </a:solidFill>
              </a:rPr>
              <a:t> = "ham" not in </a:t>
            </a:r>
            <a:r>
              <a:rPr lang="en-US" altLang="ko-KR" sz="1400" dirty="0" err="1">
                <a:solidFill>
                  <a:schemeClr val="tx1"/>
                </a:solidFill>
              </a:rPr>
              <a:t>fn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try: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with open(</a:t>
            </a:r>
            <a:r>
              <a:rPr lang="en-US" altLang="ko-KR" sz="1400" dirty="0" err="1">
                <a:solidFill>
                  <a:schemeClr val="tx1"/>
                </a:solidFill>
              </a:rPr>
              <a:t>fn</a:t>
            </a:r>
            <a:r>
              <a:rPr lang="en-US" altLang="ko-KR" sz="1400" dirty="0">
                <a:solidFill>
                  <a:schemeClr val="tx1"/>
                </a:solidFill>
              </a:rPr>
              <a:t>,'r', encoding= 'utf-8') as file: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lines = </a:t>
            </a:r>
            <a:r>
              <a:rPr lang="en-US" altLang="ko-KR" sz="1400" dirty="0" err="1">
                <a:solidFill>
                  <a:schemeClr val="tx1"/>
                </a:solidFill>
              </a:rPr>
              <a:t>file.readlines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except </a:t>
            </a:r>
            <a:r>
              <a:rPr lang="en-US" altLang="ko-KR" sz="1400" dirty="0" err="1">
                <a:solidFill>
                  <a:schemeClr val="tx1"/>
                </a:solidFill>
              </a:rPr>
              <a:t>UnicodeDecodeError</a:t>
            </a:r>
            <a:r>
              <a:rPr lang="en-US" altLang="ko-KR" sz="1400" dirty="0">
                <a:solidFill>
                  <a:schemeClr val="tx1"/>
                </a:solidFill>
              </a:rPr>
              <a:t> as 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with open(</a:t>
            </a:r>
            <a:r>
              <a:rPr lang="en-US" altLang="ko-KR" sz="1400" dirty="0" err="1">
                <a:solidFill>
                  <a:schemeClr val="tx1"/>
                </a:solidFill>
              </a:rPr>
              <a:t>fn</a:t>
            </a:r>
            <a:r>
              <a:rPr lang="en-US" altLang="ko-KR" sz="1400" dirty="0">
                <a:solidFill>
                  <a:schemeClr val="tx1"/>
                </a:solidFill>
              </a:rPr>
              <a:t>, 'r', encoding= 'latin1') as file: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for f in file: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if </a:t>
            </a:r>
            <a:r>
              <a:rPr lang="en-US" altLang="ko-KR" sz="1400" dirty="0" err="1">
                <a:solidFill>
                  <a:schemeClr val="tx1"/>
                </a:solidFill>
              </a:rPr>
              <a:t>f.startswith</a:t>
            </a:r>
            <a:r>
              <a:rPr lang="en-US" altLang="ko-KR" sz="1400" dirty="0">
                <a:solidFill>
                  <a:schemeClr val="tx1"/>
                </a:solidFill>
              </a:rPr>
              <a:t>("Subject:"):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print(f)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subject = </a:t>
            </a:r>
            <a:r>
              <a:rPr lang="en-US" altLang="ko-KR" sz="1400" dirty="0" err="1">
                <a:solidFill>
                  <a:schemeClr val="tx1"/>
                </a:solidFill>
              </a:rPr>
              <a:t>re.sub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r'^Subject:',"",f</a:t>
            </a:r>
            <a:r>
              <a:rPr lang="en-US" altLang="ko-KR" sz="1400" dirty="0">
                <a:solidFill>
                  <a:schemeClr val="tx1"/>
                </a:solidFill>
              </a:rPr>
              <a:t>).strip()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data.append</a:t>
            </a:r>
            <a:r>
              <a:rPr lang="en-US" altLang="ko-KR" sz="1400" dirty="0">
                <a:solidFill>
                  <a:schemeClr val="tx1"/>
                </a:solidFill>
              </a:rPr>
              <a:t>((subject, </a:t>
            </a:r>
            <a:r>
              <a:rPr lang="en-US" altLang="ko-KR" sz="1400" dirty="0" err="1">
                <a:solidFill>
                  <a:schemeClr val="tx1"/>
                </a:solidFill>
              </a:rPr>
              <a:t>is_spam</a:t>
            </a:r>
            <a:r>
              <a:rPr lang="en-US" altLang="ko-KR" sz="14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else: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for line in lines: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if </a:t>
            </a:r>
            <a:r>
              <a:rPr lang="en-US" altLang="ko-KR" sz="1400" dirty="0" err="1">
                <a:solidFill>
                  <a:schemeClr val="tx1"/>
                </a:solidFill>
              </a:rPr>
              <a:t>line.startswith</a:t>
            </a:r>
            <a:r>
              <a:rPr lang="en-US" altLang="ko-KR" sz="1400" dirty="0">
                <a:solidFill>
                  <a:schemeClr val="tx1"/>
                </a:solidFill>
              </a:rPr>
              <a:t>("Subject:"):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subject = </a:t>
            </a:r>
            <a:r>
              <a:rPr lang="en-US" altLang="ko-KR" sz="1400" dirty="0" err="1">
                <a:solidFill>
                  <a:schemeClr val="tx1"/>
                </a:solidFill>
              </a:rPr>
              <a:t>re.sub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r'^Subject:',"",line</a:t>
            </a:r>
            <a:r>
              <a:rPr lang="en-US" altLang="ko-KR" sz="1400" dirty="0">
                <a:solidFill>
                  <a:schemeClr val="tx1"/>
                </a:solidFill>
              </a:rPr>
              <a:t>).strip()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data.append</a:t>
            </a:r>
            <a:r>
              <a:rPr lang="en-US" altLang="ko-KR" sz="1400" dirty="0">
                <a:solidFill>
                  <a:schemeClr val="tx1"/>
                </a:solidFill>
              </a:rPr>
              <a:t>((subject, </a:t>
            </a:r>
            <a:r>
              <a:rPr lang="en-US" altLang="ko-KR" sz="1400" dirty="0" err="1">
                <a:solidFill>
                  <a:schemeClr val="tx1"/>
                </a:solidFill>
              </a:rPr>
              <a:t>is_spam</a:t>
            </a:r>
            <a:r>
              <a:rPr lang="en-US" altLang="ko-KR" sz="1400" dirty="0">
                <a:solidFill>
                  <a:schemeClr val="tx1"/>
                </a:solidFill>
              </a:rPr>
              <a:t>))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7862A2-9810-4268-8281-CDE95960E8A6}"/>
              </a:ext>
            </a:extLst>
          </p:cNvPr>
          <p:cNvSpPr/>
          <p:nvPr/>
        </p:nvSpPr>
        <p:spPr>
          <a:xfrm>
            <a:off x="4270521" y="1890117"/>
            <a:ext cx="4572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>
                <a:solidFill>
                  <a:srgbClr val="FF0000"/>
                </a:solidFill>
              </a:rPr>
              <a:t>tokenize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message.lower</a:t>
            </a:r>
            <a:r>
              <a:rPr lang="ko-KR" altLang="en-US" sz="1050" dirty="0"/>
              <a:t>()                   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convert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lowercase</a:t>
            </a:r>
            <a:endParaRPr lang="ko-KR" altLang="en-US" sz="105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all_words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re.findall</a:t>
            </a:r>
            <a:r>
              <a:rPr lang="ko-KR" altLang="en-US" sz="1050" dirty="0"/>
              <a:t>("[a-z0-9']+",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extract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words</a:t>
            </a:r>
            <a:endParaRPr lang="ko-KR" altLang="en-US" sz="105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set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all_words</a:t>
            </a:r>
            <a:r>
              <a:rPr lang="ko-KR" altLang="en-US" sz="1050" dirty="0"/>
              <a:t>)                      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#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remove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ko-KR" altLang="en-US" sz="105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348F4F-1879-4743-9FA1-1E2008D26478}"/>
              </a:ext>
            </a:extLst>
          </p:cNvPr>
          <p:cNvSpPr/>
          <p:nvPr/>
        </p:nvSpPr>
        <p:spPr>
          <a:xfrm>
            <a:off x="4270521" y="3588559"/>
            <a:ext cx="4572000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count_words</a:t>
            </a:r>
            <a:r>
              <a:rPr lang="ko-KR" altLang="en-US" sz="1050" dirty="0"/>
              <a:t>(</a:t>
            </a:r>
            <a:r>
              <a:rPr lang="ko-KR" altLang="en-US" sz="1050" dirty="0" err="1"/>
              <a:t>training_set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"""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training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set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consists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of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pairs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message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is_spam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)"""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counts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defaultdict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lambda</a:t>
            </a:r>
            <a:r>
              <a:rPr lang="ko-KR" altLang="en-US" sz="1050" dirty="0"/>
              <a:t>: [0, 0])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is_spam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training_set</a:t>
            </a:r>
            <a:r>
              <a:rPr lang="ko-KR" altLang="en-US" sz="1050" dirty="0"/>
              <a:t>: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>
                <a:solidFill>
                  <a:srgbClr val="FF0000"/>
                </a:solidFill>
              </a:rPr>
              <a:t>tokenize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counts</a:t>
            </a:r>
            <a:r>
              <a:rPr lang="ko-KR" altLang="en-US" sz="1050" dirty="0"/>
              <a:t>[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][0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is_spam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1] += 1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counts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A2466-4B32-407B-9DE3-DC4C79B51223}"/>
              </a:ext>
            </a:extLst>
          </p:cNvPr>
          <p:cNvSpPr/>
          <p:nvPr/>
        </p:nvSpPr>
        <p:spPr>
          <a:xfrm>
            <a:off x="628650" y="1880788"/>
            <a:ext cx="3414083" cy="73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/>
                </a:solidFill>
              </a:rPr>
              <a:t>Tokenize </a:t>
            </a:r>
            <a:r>
              <a:rPr lang="ko-KR" altLang="en-US" sz="900" b="1" dirty="0">
                <a:solidFill>
                  <a:schemeClr val="tx1"/>
                </a:solidFill>
              </a:rPr>
              <a:t>함수는 </a:t>
            </a:r>
            <a:r>
              <a:rPr lang="en-US" altLang="ko-KR" sz="900" b="1" dirty="0">
                <a:solidFill>
                  <a:schemeClr val="tx1"/>
                </a:solidFill>
              </a:rPr>
              <a:t>message</a:t>
            </a:r>
            <a:r>
              <a:rPr lang="ko-KR" altLang="en-US" sz="900" b="1" dirty="0">
                <a:solidFill>
                  <a:schemeClr val="tx1"/>
                </a:solidFill>
              </a:rPr>
              <a:t>를 받아 메시지를 정제하여 </a:t>
            </a:r>
            <a:r>
              <a:rPr lang="en-US" altLang="ko-KR" sz="900" b="1" dirty="0">
                <a:solidFill>
                  <a:schemeClr val="tx1"/>
                </a:solidFill>
              </a:rPr>
              <a:t>message</a:t>
            </a:r>
            <a:r>
              <a:rPr lang="ko-KR" altLang="en-US" sz="900" b="1" dirty="0">
                <a:solidFill>
                  <a:schemeClr val="tx1"/>
                </a:solidFill>
              </a:rPr>
              <a:t>를 다시 </a:t>
            </a:r>
            <a:r>
              <a:rPr lang="ko-KR" altLang="en-US" sz="9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1"/>
                </a:solidFill>
              </a:rPr>
              <a:t>Re.findall</a:t>
            </a:r>
            <a:r>
              <a:rPr lang="ko-KR" altLang="en-US" sz="900" b="1" dirty="0">
                <a:solidFill>
                  <a:schemeClr val="tx1"/>
                </a:solidFill>
              </a:rPr>
              <a:t>에 들어간 정규표현식</a:t>
            </a:r>
            <a:r>
              <a:rPr lang="en-US" altLang="ko-KR" sz="900" b="1" dirty="0">
                <a:solidFill>
                  <a:schemeClr val="tx1"/>
                </a:solidFill>
              </a:rPr>
              <a:t>’[a-z0-9]’</a:t>
            </a:r>
            <a:r>
              <a:rPr lang="ko-KR" altLang="en-US" sz="900" b="1" dirty="0">
                <a:solidFill>
                  <a:schemeClr val="tx1"/>
                </a:solidFill>
              </a:rPr>
              <a:t>는 모든 문자라고 </a:t>
            </a:r>
            <a:r>
              <a:rPr lang="ko-KR" altLang="en-US" sz="900" b="1" dirty="0" err="1">
                <a:solidFill>
                  <a:schemeClr val="tx1"/>
                </a:solidFill>
              </a:rPr>
              <a:t>보면된다</a:t>
            </a:r>
            <a:r>
              <a:rPr lang="en-US" altLang="ko-KR" sz="900" b="1" dirty="0">
                <a:solidFill>
                  <a:schemeClr val="tx1"/>
                </a:solidFill>
              </a:rPr>
              <a:t>. ‘+’</a:t>
            </a:r>
            <a:r>
              <a:rPr lang="ko-KR" altLang="en-US" sz="900" b="1" dirty="0">
                <a:solidFill>
                  <a:schemeClr val="tx1"/>
                </a:solidFill>
              </a:rPr>
              <a:t>는 반복을 의미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ko-KR" sz="900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AF2C63-69E4-4AD3-83E8-B59A554E4481}"/>
              </a:ext>
            </a:extLst>
          </p:cNvPr>
          <p:cNvSpPr/>
          <p:nvPr/>
        </p:nvSpPr>
        <p:spPr>
          <a:xfrm>
            <a:off x="4086570" y="1793082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B28695-80D7-4E49-B8F5-196DBB987BBD}"/>
              </a:ext>
            </a:extLst>
          </p:cNvPr>
          <p:cNvSpPr/>
          <p:nvPr/>
        </p:nvSpPr>
        <p:spPr>
          <a:xfrm>
            <a:off x="4086570" y="3464436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8B3AFC-3476-4A7A-BCA9-E0B07CD8E9B4}"/>
              </a:ext>
            </a:extLst>
          </p:cNvPr>
          <p:cNvSpPr/>
          <p:nvPr/>
        </p:nvSpPr>
        <p:spPr>
          <a:xfrm>
            <a:off x="628650" y="3663139"/>
            <a:ext cx="34140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/>
              <a:t>모든 메일에서 단어의 빈도를 스팸일 때와 스팸이 아닐 때로 나눠서 </a:t>
            </a:r>
            <a:r>
              <a:rPr lang="ko-KR" altLang="en-US" sz="900" b="1" dirty="0" err="1"/>
              <a:t>리턴한다</a:t>
            </a:r>
            <a:r>
              <a:rPr lang="en-US" altLang="ko-KR" sz="900" b="1" dirty="0"/>
              <a:t>.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endParaRPr lang="en-US" altLang="ko-KR" sz="900" b="1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/>
              <a:t>Defaultdict</a:t>
            </a:r>
            <a:r>
              <a:rPr lang="ko-KR" altLang="en-US" sz="900" b="1" dirty="0"/>
              <a:t>는 주어진 형태로 초기 </a:t>
            </a:r>
            <a:r>
              <a:rPr lang="en-US" altLang="ko-KR" sz="900" b="1" dirty="0"/>
              <a:t>value</a:t>
            </a:r>
            <a:r>
              <a:rPr lang="ko-KR" altLang="en-US" sz="900" b="1" dirty="0"/>
              <a:t>값을 반환하는 </a:t>
            </a:r>
            <a:r>
              <a:rPr lang="en-US" altLang="ko-KR" sz="900" b="1" dirty="0" err="1"/>
              <a:t>dict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자료형을 생성한다</a:t>
            </a:r>
            <a:r>
              <a:rPr lang="en-US" altLang="ko-KR" sz="900" b="1" dirty="0"/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ko-KR" sz="900" b="1" dirty="0"/>
              <a:t>단어를 </a:t>
            </a:r>
            <a:r>
              <a:rPr lang="en-US" altLang="ko-KR" sz="900" b="1" dirty="0"/>
              <a:t>key</a:t>
            </a:r>
            <a:r>
              <a:rPr lang="ko-KR" altLang="ko-KR" sz="900" b="1" dirty="0"/>
              <a:t>로 </a:t>
            </a:r>
            <a:r>
              <a:rPr lang="ko-KR" altLang="en-US" sz="900" b="1" dirty="0"/>
              <a:t>하고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단어의</a:t>
            </a:r>
            <a:r>
              <a:rPr lang="ko-KR" altLang="ko-KR" sz="900" b="1" dirty="0"/>
              <a:t> </a:t>
            </a:r>
            <a:r>
              <a:rPr lang="en-US" altLang="ko-KR" sz="900" b="1" dirty="0"/>
              <a:t>[</a:t>
            </a:r>
            <a:r>
              <a:rPr lang="ko-KR" altLang="ko-KR" sz="900" b="1" dirty="0"/>
              <a:t>스팸에서의 빈도</a:t>
            </a:r>
            <a:r>
              <a:rPr lang="en-US" altLang="ko-KR" sz="900" b="1" dirty="0"/>
              <a:t>, </a:t>
            </a:r>
            <a:r>
              <a:rPr lang="ko-KR" altLang="ko-KR" sz="900" b="1" dirty="0" err="1"/>
              <a:t>논스팸</a:t>
            </a:r>
            <a:r>
              <a:rPr lang="en-US" altLang="ko-KR" sz="900" b="1" dirty="0"/>
              <a:t> </a:t>
            </a:r>
            <a:r>
              <a:rPr lang="ko-KR" altLang="ko-KR" sz="900" b="1" dirty="0"/>
              <a:t>에서의 빈도</a:t>
            </a:r>
            <a:r>
              <a:rPr lang="en-US" altLang="ko-KR" sz="900" b="1" dirty="0"/>
              <a:t>]</a:t>
            </a:r>
            <a:r>
              <a:rPr lang="ko-KR" altLang="ko-KR" sz="900" b="1" dirty="0"/>
              <a:t>를 </a:t>
            </a:r>
            <a:r>
              <a:rPr lang="en-US" altLang="ko-KR" sz="900" b="1" dirty="0"/>
              <a:t>value</a:t>
            </a:r>
            <a:r>
              <a:rPr lang="ko-KR" altLang="ko-KR" sz="900" b="1" dirty="0"/>
              <a:t>로 하는 </a:t>
            </a:r>
            <a:r>
              <a:rPr lang="en-US" altLang="ko-KR" sz="900" b="1" dirty="0" err="1"/>
              <a:t>dict</a:t>
            </a:r>
            <a:r>
              <a:rPr lang="ko-KR" altLang="en-US" sz="900" b="1" dirty="0"/>
              <a:t>자료형을 </a:t>
            </a:r>
            <a:r>
              <a:rPr lang="ko-KR" altLang="en-US" sz="900" b="1" dirty="0" err="1"/>
              <a:t>리턴한다</a:t>
            </a:r>
            <a:r>
              <a:rPr lang="en-US" altLang="ko-KR" sz="900" b="1" dirty="0"/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1183C75D-AC21-4519-9562-1E9BEBD787B5}"/>
              </a:ext>
            </a:extLst>
          </p:cNvPr>
          <p:cNvSpPr txBox="1">
            <a:spLocks/>
          </p:cNvSpPr>
          <p:nvPr/>
        </p:nvSpPr>
        <p:spPr>
          <a:xfrm>
            <a:off x="971600" y="1077350"/>
            <a:ext cx="7886700" cy="615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2. Train </a:t>
            </a:r>
            <a:r>
              <a:rPr lang="ko-KR" altLang="en-US" sz="2250"/>
              <a:t>하기</a:t>
            </a:r>
            <a:endParaRPr lang="ko-KR" altLang="en-US" sz="2250" dirty="0"/>
          </a:p>
        </p:txBody>
      </p:sp>
    </p:spTree>
    <p:extLst>
      <p:ext uri="{BB962C8B-B14F-4D97-AF65-F5344CB8AC3E}">
        <p14:creationId xmlns:p14="http://schemas.microsoft.com/office/powerpoint/2010/main" val="5256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C6FA1-2BB8-4A60-99CB-B5EED95BB400}"/>
              </a:ext>
            </a:extLst>
          </p:cNvPr>
          <p:cNvSpPr/>
          <p:nvPr/>
        </p:nvSpPr>
        <p:spPr>
          <a:xfrm>
            <a:off x="4075510" y="2261830"/>
            <a:ext cx="457200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div_mail</a:t>
            </a:r>
            <a:r>
              <a:rPr lang="ko-KR" altLang="en-US" sz="1050" dirty="0"/>
              <a:t>(</a:t>
            </a:r>
            <a:r>
              <a:rPr lang="ko-KR" altLang="en-US" sz="1050" dirty="0" err="1"/>
              <a:t>training_set</a:t>
            </a:r>
            <a:r>
              <a:rPr lang="ko-KR" altLang="en-US" sz="1050" dirty="0"/>
              <a:t>):</a:t>
            </a:r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ko-KR" altLang="en-US" sz="1050" dirty="0" err="1"/>
              <a:t>num_spams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len</a:t>
            </a:r>
            <a:r>
              <a:rPr lang="ko-KR" altLang="en-US" sz="1050" dirty="0"/>
              <a:t>([</a:t>
            </a:r>
            <a:r>
              <a:rPr lang="ko-KR" altLang="en-US" sz="1050" dirty="0" err="1"/>
              <a:t>is_spam</a:t>
            </a:r>
            <a:endParaRPr lang="ko-KR" altLang="en-US" sz="1050" dirty="0"/>
          </a:p>
          <a:p>
            <a:r>
              <a:rPr lang="ko-KR" altLang="en-US" sz="1050" dirty="0"/>
              <a:t>                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is_spam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training_set</a:t>
            </a:r>
            <a:endParaRPr lang="ko-KR" altLang="en-US" sz="1050" dirty="0"/>
          </a:p>
          <a:p>
            <a:r>
              <a:rPr lang="ko-KR" altLang="en-US" sz="1050" dirty="0"/>
              <a:t>                    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is_spam</a:t>
            </a:r>
            <a:r>
              <a:rPr lang="ko-KR" altLang="en-US" sz="1050" dirty="0"/>
              <a:t>])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num_non_spams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len</a:t>
            </a:r>
            <a:r>
              <a:rPr lang="ko-KR" altLang="en-US" sz="1050" dirty="0"/>
              <a:t>(</a:t>
            </a:r>
            <a:r>
              <a:rPr lang="ko-KR" altLang="en-US" sz="1050" dirty="0" err="1"/>
              <a:t>training_set</a:t>
            </a:r>
            <a:r>
              <a:rPr lang="ko-KR" altLang="en-US" sz="1050" dirty="0"/>
              <a:t>) - </a:t>
            </a:r>
            <a:r>
              <a:rPr lang="ko-KR" altLang="en-US" sz="1050" dirty="0" err="1"/>
              <a:t>num_spams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num_spams</a:t>
            </a:r>
            <a:r>
              <a:rPr lang="ko-KR" altLang="en-US" sz="1050" dirty="0"/>
              <a:t> , </a:t>
            </a:r>
            <a:r>
              <a:rPr lang="ko-KR" altLang="en-US" sz="1050" dirty="0" err="1"/>
              <a:t>num_non_spams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D365B-54AE-4639-84C7-06A7EB657478}"/>
              </a:ext>
            </a:extLst>
          </p:cNvPr>
          <p:cNvSpPr/>
          <p:nvPr/>
        </p:nvSpPr>
        <p:spPr>
          <a:xfrm>
            <a:off x="4075510" y="3851023"/>
            <a:ext cx="4572000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word_probabilities1(</a:t>
            </a:r>
            <a:r>
              <a:rPr lang="ko-KR" altLang="en-US" sz="1050" dirty="0" err="1"/>
              <a:t>counts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total_spams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total_non_spams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"""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turn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word_counts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into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list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of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triplets</a:t>
            </a:r>
            <a:endParaRPr lang="ko-KR" altLang="en-US" sz="105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|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spam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) and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| ~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spam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)"""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[(</a:t>
            </a:r>
            <a:r>
              <a:rPr lang="ko-KR" altLang="en-US" sz="1050" dirty="0" err="1"/>
              <a:t>w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spam</a:t>
            </a:r>
            <a:r>
              <a:rPr lang="ko-KR" altLang="en-US" sz="1050" dirty="0"/>
              <a:t> / </a:t>
            </a:r>
            <a:r>
              <a:rPr lang="ko-KR" altLang="en-US" sz="1050" dirty="0" err="1"/>
              <a:t>total_spams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non_spam</a:t>
            </a:r>
            <a:r>
              <a:rPr lang="ko-KR" altLang="en-US" sz="1050" dirty="0"/>
              <a:t> / </a:t>
            </a:r>
            <a:r>
              <a:rPr lang="ko-KR" altLang="en-US" sz="1050" dirty="0" err="1"/>
              <a:t>total_non_spams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</a:t>
            </a:r>
            <a:r>
              <a:rPr lang="ko-KR" altLang="en-US" sz="1050" dirty="0"/>
              <a:t>, (</a:t>
            </a:r>
            <a:r>
              <a:rPr lang="ko-KR" altLang="en-US" sz="1050" dirty="0" err="1"/>
              <a:t>spam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non_spam</a:t>
            </a:r>
            <a:r>
              <a:rPr lang="ko-KR" altLang="en-US" sz="1050" dirty="0"/>
              <a:t>)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counts.items</a:t>
            </a:r>
            <a:r>
              <a:rPr lang="ko-KR" altLang="en-US" sz="1050" dirty="0"/>
              <a:t>()]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586E82-17DC-498D-B3F2-5445B1C73D83}"/>
              </a:ext>
            </a:extLst>
          </p:cNvPr>
          <p:cNvSpPr/>
          <p:nvPr/>
        </p:nvSpPr>
        <p:spPr>
          <a:xfrm>
            <a:off x="463567" y="2695527"/>
            <a:ext cx="3112889" cy="460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/>
                </a:solidFill>
              </a:rPr>
              <a:t>빈도가 확률 이 되려면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총 스팸 메일 수 와 총 </a:t>
            </a:r>
            <a:r>
              <a:rPr lang="ko-KR" altLang="en-US" sz="900" b="1" dirty="0" err="1">
                <a:solidFill>
                  <a:schemeClr val="tx1"/>
                </a:solidFill>
              </a:rPr>
              <a:t>비스팸</a:t>
            </a:r>
            <a:r>
              <a:rPr lang="ko-KR" altLang="en-US" sz="900" b="1" dirty="0">
                <a:solidFill>
                  <a:schemeClr val="tx1"/>
                </a:solidFill>
              </a:rPr>
              <a:t> 메일 수 가 필요하다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 dirty="0">
                <a:solidFill>
                  <a:schemeClr val="tx1"/>
                </a:solidFill>
              </a:rPr>
              <a:t>따라서 주어진 </a:t>
            </a:r>
            <a:r>
              <a:rPr lang="en-US" altLang="ko-KR" sz="900" b="1" dirty="0" err="1">
                <a:solidFill>
                  <a:schemeClr val="tx1"/>
                </a:solidFill>
              </a:rPr>
              <a:t>traing</a:t>
            </a:r>
            <a:r>
              <a:rPr lang="en-US" altLang="ko-KR" sz="900" b="1" dirty="0">
                <a:solidFill>
                  <a:schemeClr val="tx1"/>
                </a:solidFill>
              </a:rPr>
              <a:t> set</a:t>
            </a:r>
            <a:r>
              <a:rPr lang="ko-KR" altLang="en-US" sz="900" b="1" dirty="0">
                <a:solidFill>
                  <a:schemeClr val="tx1"/>
                </a:solidFill>
              </a:rPr>
              <a:t>의 개수를 두 부류로 나눠주어야 한다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0E3CFD-6503-496C-BFC2-FB3B2E5101B9}"/>
              </a:ext>
            </a:extLst>
          </p:cNvPr>
          <p:cNvSpPr/>
          <p:nvPr/>
        </p:nvSpPr>
        <p:spPr>
          <a:xfrm>
            <a:off x="463567" y="3893727"/>
            <a:ext cx="3112889" cy="460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ko-KR" sz="900" b="1" dirty="0">
                <a:solidFill>
                  <a:schemeClr val="tx1"/>
                </a:solidFill>
              </a:rPr>
              <a:t>단어</a:t>
            </a:r>
            <a:r>
              <a:rPr lang="en-US" altLang="ko-KR" sz="900" b="1" dirty="0">
                <a:solidFill>
                  <a:schemeClr val="tx1"/>
                </a:solidFill>
              </a:rPr>
              <a:t>(w), P(</a:t>
            </a:r>
            <a:r>
              <a:rPr lang="en-US" altLang="ko-KR" sz="900" b="1" dirty="0" err="1">
                <a:solidFill>
                  <a:schemeClr val="tx1"/>
                </a:solidFill>
              </a:rPr>
              <a:t>Xw|S</a:t>
            </a:r>
            <a:r>
              <a:rPr lang="en-US" altLang="ko-KR" sz="900" b="1" dirty="0">
                <a:solidFill>
                  <a:schemeClr val="tx1"/>
                </a:solidFill>
              </a:rPr>
              <a:t>),P(</a:t>
            </a:r>
            <a:r>
              <a:rPr lang="en-US" altLang="ko-KR" sz="900" b="1" dirty="0" err="1">
                <a:solidFill>
                  <a:schemeClr val="tx1"/>
                </a:solidFill>
              </a:rPr>
              <a:t>Xw</a:t>
            </a:r>
            <a:r>
              <a:rPr lang="en-US" altLang="ko-KR" sz="900" b="1" dirty="0">
                <a:solidFill>
                  <a:schemeClr val="tx1"/>
                </a:solidFill>
              </a:rPr>
              <a:t>|~S)] </a:t>
            </a:r>
            <a:r>
              <a:rPr lang="ko-KR" altLang="ko-KR" sz="900" b="1" dirty="0">
                <a:solidFill>
                  <a:schemeClr val="tx1"/>
                </a:solidFill>
              </a:rPr>
              <a:t>형태의 리스트들을 요소로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ko-KR" sz="900" b="1" dirty="0">
                <a:solidFill>
                  <a:schemeClr val="tx1"/>
                </a:solidFill>
              </a:rPr>
              <a:t>하는 리스트 리턴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D5FA60-8438-4C6D-920D-B51330A50700}"/>
              </a:ext>
            </a:extLst>
          </p:cNvPr>
          <p:cNvSpPr/>
          <p:nvPr/>
        </p:nvSpPr>
        <p:spPr>
          <a:xfrm>
            <a:off x="3946029" y="2073424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C392E-CA4A-4C31-ACD8-C46F9F0BFFF3}"/>
              </a:ext>
            </a:extLst>
          </p:cNvPr>
          <p:cNvSpPr/>
          <p:nvPr/>
        </p:nvSpPr>
        <p:spPr>
          <a:xfrm>
            <a:off x="3946029" y="3650062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6</a:t>
            </a:r>
            <a:endParaRPr lang="ko-KR" altLang="en-US" sz="13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83289E-0773-4A12-917D-385CD7965BB0}"/>
              </a:ext>
            </a:extLst>
          </p:cNvPr>
          <p:cNvSpPr/>
          <p:nvPr/>
        </p:nvSpPr>
        <p:spPr>
          <a:xfrm>
            <a:off x="1218089" y="1635472"/>
            <a:ext cx="4451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b="1" dirty="0">
                <a:cs typeface="Times New Roman" panose="02020603050405020304" pitchFamily="18" charset="0"/>
              </a:rPr>
              <a:t>이제 빈도를 확률</a:t>
            </a:r>
            <a:r>
              <a:rPr lang="en-US" altLang="ko-KR" sz="1400" b="1" dirty="0">
                <a:cs typeface="Times New Roman" panose="02020603050405020304" pitchFamily="18" charset="0"/>
              </a:rPr>
              <a:t>(P(</a:t>
            </a:r>
            <a:r>
              <a:rPr lang="en-US" altLang="ko-KR" sz="1400" b="1" dirty="0" err="1">
                <a:cs typeface="Times New Roman" panose="02020603050405020304" pitchFamily="18" charset="0"/>
              </a:rPr>
              <a:t>Xw|S</a:t>
            </a:r>
            <a:r>
              <a:rPr lang="en-US" altLang="ko-KR" sz="1400" b="1" dirty="0">
                <a:cs typeface="Times New Roman" panose="02020603050405020304" pitchFamily="18" charset="0"/>
              </a:rPr>
              <a:t>),P(</a:t>
            </a:r>
            <a:r>
              <a:rPr lang="en-US" altLang="ko-KR" sz="1400" b="1" dirty="0" err="1">
                <a:cs typeface="Times New Roman" panose="02020603050405020304" pitchFamily="18" charset="0"/>
              </a:rPr>
              <a:t>Xw</a:t>
            </a:r>
            <a:r>
              <a:rPr lang="en-US" altLang="ko-KR" sz="1400" b="1" dirty="0">
                <a:cs typeface="Times New Roman" panose="02020603050405020304" pitchFamily="18" charset="0"/>
              </a:rPr>
              <a:t>|~S))</a:t>
            </a:r>
            <a:r>
              <a:rPr lang="ko-KR" altLang="ko-KR" sz="1400" b="1" dirty="0">
                <a:cs typeface="Times New Roman" panose="02020603050405020304" pitchFamily="18" charset="0"/>
              </a:rPr>
              <a:t>로 변환 해준다</a:t>
            </a:r>
            <a:r>
              <a:rPr lang="en-US" altLang="ko-KR" sz="1400" b="1" dirty="0">
                <a:cs typeface="Times New Roman" panose="02020603050405020304" pitchFamily="18" charset="0"/>
              </a:rPr>
              <a:t>.</a:t>
            </a:r>
            <a:endParaRPr lang="ko-KR" altLang="en-US" sz="1400" b="1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41D17DA-3FBA-4BCE-90EF-CD8047795378}"/>
              </a:ext>
            </a:extLst>
          </p:cNvPr>
          <p:cNvSpPr txBox="1">
            <a:spLocks/>
          </p:cNvSpPr>
          <p:nvPr/>
        </p:nvSpPr>
        <p:spPr>
          <a:xfrm>
            <a:off x="971600" y="1077350"/>
            <a:ext cx="7886700" cy="615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2. Train </a:t>
            </a:r>
            <a:r>
              <a:rPr lang="ko-KR" altLang="en-US" sz="2250"/>
              <a:t>하기</a:t>
            </a:r>
            <a:endParaRPr lang="ko-KR" altLang="en-US" sz="2250" dirty="0"/>
          </a:p>
        </p:txBody>
      </p:sp>
    </p:spTree>
    <p:extLst>
      <p:ext uri="{BB962C8B-B14F-4D97-AF65-F5344CB8AC3E}">
        <p14:creationId xmlns:p14="http://schemas.microsoft.com/office/powerpoint/2010/main" val="3745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072EE-84CC-418E-8061-6BC9A8D1CF09}"/>
              </a:ext>
            </a:extLst>
          </p:cNvPr>
          <p:cNvSpPr/>
          <p:nvPr/>
        </p:nvSpPr>
        <p:spPr>
          <a:xfrm>
            <a:off x="4361260" y="1971238"/>
            <a:ext cx="4559499" cy="3485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spam_probability1(</a:t>
            </a:r>
            <a:r>
              <a:rPr lang="ko-KR" altLang="en-US" sz="1050" dirty="0" err="1"/>
              <a:t>word_probs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message_words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tokenize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total_prob_if_spam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total_prob_if_not_spam</a:t>
            </a:r>
            <a:r>
              <a:rPr lang="ko-KR" altLang="en-US" sz="1050" dirty="0"/>
              <a:t> = 1.0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word_probs</a:t>
            </a:r>
            <a:r>
              <a:rPr lang="ko-KR" altLang="en-US" sz="1050" dirty="0"/>
              <a:t>: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for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each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word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in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message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message_words</a:t>
            </a:r>
            <a:r>
              <a:rPr lang="ko-KR" altLang="en-US" sz="1050" dirty="0"/>
              <a:t>: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total_prob_if_spam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total_prob_if_spam</a:t>
            </a:r>
            <a:r>
              <a:rPr lang="ko-KR" altLang="en-US" sz="1050" dirty="0"/>
              <a:t> * </a:t>
            </a:r>
            <a:r>
              <a:rPr lang="ko-KR" altLang="en-US" sz="1050" dirty="0" err="1"/>
              <a:t>prob_if_spam</a:t>
            </a:r>
            <a:endParaRPr lang="ko-KR" altLang="en-US" sz="1050" dirty="0"/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total_prob_if_not_spam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total_prob_if_not_spam</a:t>
            </a:r>
            <a:r>
              <a:rPr lang="ko-KR" altLang="en-US" sz="1050" dirty="0"/>
              <a:t> * </a:t>
            </a:r>
            <a:r>
              <a:rPr lang="ko-KR" altLang="en-US" sz="1050" dirty="0" err="1"/>
              <a:t>prob_if_not_spam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for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each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word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that's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in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ko-KR" altLang="en-US" sz="10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50" i="1" dirty="0" err="1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ko-KR" altLang="en-US" sz="105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: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total_prob_if_spam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total_prob_if_spam</a:t>
            </a:r>
            <a:r>
              <a:rPr lang="ko-KR" altLang="en-US" sz="1050" dirty="0"/>
              <a:t> * (1.0 -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total_prob_if_not_spam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total_prob_if_not_spam</a:t>
            </a:r>
            <a:r>
              <a:rPr lang="ko-KR" altLang="en-US" sz="1050" dirty="0"/>
              <a:t> * (1.0 -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total_prob_if_spam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total_prob_if_not_spam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/ (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+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ECDBD3-CD22-4016-95D7-70D1FEA3FDA8}"/>
              </a:ext>
            </a:extLst>
          </p:cNvPr>
          <p:cNvSpPr/>
          <p:nvPr/>
        </p:nvSpPr>
        <p:spPr>
          <a:xfrm>
            <a:off x="346471" y="2313670"/>
            <a:ext cx="3345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ko-KR" sz="900" b="1" dirty="0">
                <a:cs typeface="Times New Roman" panose="02020603050405020304" pitchFamily="18" charset="0"/>
              </a:rPr>
              <a:t>먼저</a:t>
            </a:r>
            <a:r>
              <a:rPr lang="en-US" altLang="ko-KR" sz="900" b="1" dirty="0">
                <a:cs typeface="Times New Roman" panose="02020603050405020304" pitchFamily="18" charset="0"/>
              </a:rPr>
              <a:t>, train set</a:t>
            </a:r>
            <a:r>
              <a:rPr lang="ko-KR" altLang="ko-KR" sz="900" b="1" dirty="0">
                <a:cs typeface="Times New Roman" panose="02020603050405020304" pitchFamily="18" charset="0"/>
              </a:rPr>
              <a:t>과 마찬가지로 </a:t>
            </a:r>
            <a:r>
              <a:rPr lang="en-US" altLang="ko-KR" sz="900" b="1" dirty="0">
                <a:cs typeface="Times New Roman" panose="02020603050405020304" pitchFamily="18" charset="0"/>
              </a:rPr>
              <a:t>test set</a:t>
            </a:r>
            <a:r>
              <a:rPr lang="ko-KR" altLang="ko-KR" sz="900" b="1" dirty="0">
                <a:cs typeface="Times New Roman" panose="02020603050405020304" pitchFamily="18" charset="0"/>
              </a:rPr>
              <a:t>에서도 단어를 추출하는 작업이 필요하다</a:t>
            </a:r>
            <a:r>
              <a:rPr lang="en-US" altLang="ko-KR" sz="900" b="1" dirty="0">
                <a:cs typeface="Times New Roman" panose="02020603050405020304" pitchFamily="18" charset="0"/>
              </a:rPr>
              <a:t>.(3</a:t>
            </a:r>
            <a:r>
              <a:rPr lang="ko-KR" altLang="ko-KR" sz="900" b="1" dirty="0">
                <a:cs typeface="Times New Roman" panose="02020603050405020304" pitchFamily="18" charset="0"/>
              </a:rPr>
              <a:t>번 함수</a:t>
            </a:r>
            <a:r>
              <a:rPr lang="en-US" altLang="ko-KR" sz="900" b="1" dirty="0">
                <a:cs typeface="Times New Roman" panose="02020603050405020304" pitchFamily="18" charset="0"/>
              </a:rPr>
              <a:t>:tokenize</a:t>
            </a:r>
            <a:r>
              <a:rPr lang="ko-KR" altLang="en-US" sz="900" b="1" dirty="0">
                <a:cs typeface="Times New Roman" panose="02020603050405020304" pitchFamily="18" charset="0"/>
              </a:rPr>
              <a:t>를 다시 이용한다</a:t>
            </a:r>
            <a:r>
              <a:rPr lang="en-US" altLang="ko-KR" sz="900" b="1" dirty="0">
                <a:cs typeface="Times New Roman" panose="02020603050405020304" pitchFamily="18" charset="0"/>
              </a:rPr>
              <a:t>.)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C0EB79-5A22-420B-8B40-65510B927BEF}"/>
              </a:ext>
            </a:extLst>
          </p:cNvPr>
          <p:cNvSpPr/>
          <p:nvPr/>
        </p:nvSpPr>
        <p:spPr>
          <a:xfrm>
            <a:off x="346472" y="3002352"/>
            <a:ext cx="3699119" cy="180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함수의 </a:t>
            </a:r>
            <a:r>
              <a:rPr lang="ko-KR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리턴값들로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P(S|X)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계산해준다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9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8588" indent="-128588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여기서 단어들을 조건부 독립이라</a:t>
            </a:r>
            <a:r>
              <a:rPr lang="ko-KR" altLang="en-US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가정</a:t>
            </a:r>
            <a:r>
              <a:rPr lang="ko-KR" altLang="en-US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9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P(X|S) = 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mul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(P(Xw1,2,…,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n|S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))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계산해준다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9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단어 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등장하고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단어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등장했을 때가 기준이라면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P(X|S) = 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mul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(P(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Xwa|S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),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PXwb|S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단어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등장하지 않고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단어 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등장했다면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P(X|S) = 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mul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(P(~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Xwa|S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),</a:t>
            </a:r>
            <a:r>
              <a:rPr lang="en-US" altLang="ko-KR" sz="9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PXwb|S</a:t>
            </a:r>
            <a:r>
              <a:rPr lang="en-US" altLang="ko-KR" sz="9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cs typeface="Times New Roman" panose="02020603050405020304" pitchFamily="18" charset="0"/>
              </a:rPr>
              <a:t>    </a:t>
            </a:r>
            <a:r>
              <a:rPr lang="ko-KR" altLang="ko-KR" sz="900" b="1" dirty="0">
                <a:cs typeface="Times New Roman" panose="02020603050405020304" pitchFamily="18" charset="0"/>
              </a:rPr>
              <a:t>후자의 경우도 계산해줘야 함에 유의 하자</a:t>
            </a:r>
            <a:r>
              <a:rPr lang="en-US" altLang="ko-KR" sz="900" b="1" dirty="0">
                <a:cs typeface="Times New Roman" panose="02020603050405020304" pitchFamily="18" charset="0"/>
              </a:rPr>
              <a:t>.(if</a:t>
            </a:r>
            <a:r>
              <a:rPr lang="ko-KR" altLang="ko-KR" sz="900" b="1" dirty="0">
                <a:cs typeface="Times New Roman" panose="02020603050405020304" pitchFamily="18" charset="0"/>
              </a:rPr>
              <a:t>문 사용</a:t>
            </a:r>
            <a:r>
              <a:rPr lang="en-US" altLang="ko-KR" sz="900" b="1" dirty="0">
                <a:cs typeface="Times New Roman" panose="02020603050405020304" pitchFamily="18" charset="0"/>
              </a:rPr>
              <a:t>)</a:t>
            </a:r>
            <a:endParaRPr lang="ko-KR" altLang="en-US" sz="9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DE2D14-ED87-4830-956F-A7B019611519}"/>
              </a:ext>
            </a:extLst>
          </p:cNvPr>
          <p:cNvSpPr/>
          <p:nvPr/>
        </p:nvSpPr>
        <p:spPr>
          <a:xfrm>
            <a:off x="4181773" y="1842055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7</a:t>
            </a:r>
            <a:endParaRPr lang="ko-KR" altLang="en-US" sz="135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66D9E3D-0B94-4B4A-82E0-3E56F33384D8}"/>
              </a:ext>
            </a:extLst>
          </p:cNvPr>
          <p:cNvSpPr txBox="1">
            <a:spLocks/>
          </p:cNvSpPr>
          <p:nvPr/>
        </p:nvSpPr>
        <p:spPr>
          <a:xfrm>
            <a:off x="979008" y="1064011"/>
            <a:ext cx="7886700" cy="62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3. Test </a:t>
            </a:r>
            <a:r>
              <a:rPr lang="ko-KR" altLang="en-US" sz="2250"/>
              <a:t>하기</a:t>
            </a:r>
            <a:endParaRPr lang="ko-KR" altLang="en-US" sz="2250" dirty="0"/>
          </a:p>
        </p:txBody>
      </p:sp>
    </p:spTree>
    <p:extLst>
      <p:ext uri="{BB962C8B-B14F-4D97-AF65-F5344CB8AC3E}">
        <p14:creationId xmlns:p14="http://schemas.microsoft.com/office/powerpoint/2010/main" val="2765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rgbClr val="EEECE1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rgbClr val="EEECE1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rgbClr val="EEECE1"/>
              </a:solidFill>
              <a:latin typeface="Century Gothic" pitchFamily="34" charset="0"/>
              <a:ea typeface="맑은 고딕" panose="020B0503020000020004" pitchFamily="50" charset="-127"/>
              <a:cs typeface="Leelawadee UI" pitchFamily="34" charset="-34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5" y="807098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prstClr val="white">
                    <a:lumMod val="95000"/>
                  </a:prstClr>
                </a:solidFill>
                <a:latin typeface="Century Gothic" pitchFamily="34" charset="0"/>
                <a:ea typeface="맑은 고딕" panose="020B0503020000020004" pitchFamily="50" charset="-127"/>
              </a:rPr>
              <a:t>CONTENTS</a:t>
            </a:r>
            <a:endParaRPr lang="ko-KR" altLang="en-US" sz="2400" b="1">
              <a:solidFill>
                <a:prstClr val="white">
                  <a:lumMod val="95000"/>
                </a:prstClr>
              </a:solidFill>
              <a:latin typeface="Century Gothic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35696" y="2011956"/>
            <a:ext cx="3020456" cy="646331"/>
            <a:chOff x="1835696" y="2140985"/>
            <a:chExt cx="3020456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1835696" y="2140985"/>
              <a:ext cx="801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prstClr val="white">
                      <a:lumMod val="95000"/>
                    </a:prstClr>
                  </a:solidFill>
                  <a:latin typeface="Copperplate Gothic Bold" pitchFamily="34" charset="0"/>
                  <a:ea typeface="HY헤드라인M" pitchFamily="18" charset="-127"/>
                  <a:cs typeface="Leelawadee UI" pitchFamily="34" charset="-34"/>
                </a:rPr>
                <a:t>01</a:t>
              </a:r>
              <a:endParaRPr lang="ko-KR" altLang="en-US" sz="36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99792" y="2202540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prstClr val="white">
                      <a:lumMod val="9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Probability</a:t>
              </a:r>
              <a:endParaRPr lang="ko-KR" altLang="en-US" sz="280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HY헤드라인M" panose="02030600000101010101" pitchFamily="18" charset="-127"/>
                <a:cs typeface="Segoe UI Black" panose="020B0A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35696" y="2820016"/>
            <a:ext cx="3195183" cy="646331"/>
            <a:chOff x="1835696" y="3142709"/>
            <a:chExt cx="3195183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1835696" y="3142709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prstClr val="white">
                      <a:lumMod val="95000"/>
                    </a:prstClr>
                  </a:solidFill>
                  <a:latin typeface="Copperplate Gothic Bold" pitchFamily="34" charset="0"/>
                  <a:ea typeface="HY헤드라인M" pitchFamily="18" charset="-127"/>
                  <a:cs typeface="Leelawadee UI" pitchFamily="34" charset="-34"/>
                </a:rPr>
                <a:t>02</a:t>
              </a:r>
              <a:endParaRPr lang="ko-KR" altLang="en-US" sz="36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9792" y="3204264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prstClr val="white">
                      <a:lumMod val="9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Naive Bayes</a:t>
              </a:r>
              <a:endParaRPr lang="ko-KR" altLang="en-US" sz="280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35699" y="3628074"/>
            <a:ext cx="4320491" cy="646331"/>
            <a:chOff x="1835696" y="3934797"/>
            <a:chExt cx="4320491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835696" y="3934797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prstClr val="white">
                      <a:lumMod val="95000"/>
                    </a:prstClr>
                  </a:solidFill>
                  <a:latin typeface="Copperplate Gothic Bold" pitchFamily="34" charset="0"/>
                  <a:ea typeface="HY헤드라인M" pitchFamily="18" charset="-127"/>
                  <a:cs typeface="Leelawadee UI" pitchFamily="34" charset="-34"/>
                </a:rPr>
                <a:t>03</a:t>
              </a:r>
              <a:endParaRPr lang="ko-KR" altLang="en-US" sz="36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99792" y="3996352"/>
              <a:ext cx="3456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prstClr val="white">
                      <a:lumMod val="9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Marketing Journal</a:t>
              </a:r>
              <a:endParaRPr lang="ko-KR" altLang="en-US" sz="280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HY헤드라인M" panose="02030600000101010101" pitchFamily="18" charset="-127"/>
                <a:cs typeface="Segoe UI Black" panose="020B0A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35698" y="4436132"/>
            <a:ext cx="2459406" cy="646331"/>
            <a:chOff x="1835696" y="4726885"/>
            <a:chExt cx="245940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1835696" y="4726885"/>
              <a:ext cx="838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prstClr val="white">
                      <a:lumMod val="95000"/>
                    </a:prstClr>
                  </a:solidFill>
                  <a:latin typeface="Copperplate Gothic Bold" pitchFamily="34" charset="0"/>
                  <a:ea typeface="HY헤드라인M" pitchFamily="18" charset="-127"/>
                  <a:cs typeface="Leelawadee UI" pitchFamily="34" charset="-34"/>
                </a:rPr>
                <a:t>04</a:t>
              </a:r>
              <a:endParaRPr lang="ko-KR" altLang="en-US" sz="36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9793" y="4788440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prstClr val="white">
                      <a:lumMod val="95000"/>
                    </a:prstClr>
                  </a:solidFill>
                  <a:latin typeface="Segoe UI Black" pitchFamily="34" charset="0"/>
                  <a:ea typeface="Segoe UI Black" pitchFamily="34" charset="0"/>
                  <a:cs typeface="Segoe UI Black" pitchFamily="34" charset="0"/>
                </a:rPr>
                <a:t>Practice</a:t>
              </a:r>
              <a:endParaRPr lang="ko-KR" altLang="en-US" sz="2800">
                <a:solidFill>
                  <a:prstClr val="white">
                    <a:lumMod val="95000"/>
                  </a:prst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835705" y="5244188"/>
            <a:ext cx="2069876" cy="646331"/>
            <a:chOff x="1835696" y="5373216"/>
            <a:chExt cx="2069871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835696" y="5373216"/>
              <a:ext cx="841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prstClr val="white">
                      <a:lumMod val="95000"/>
                    </a:prstClr>
                  </a:solidFill>
                  <a:latin typeface="Copperplate Gothic Bold" pitchFamily="34" charset="0"/>
                  <a:ea typeface="HY헤드라인M" pitchFamily="18" charset="-127"/>
                  <a:cs typeface="Leelawadee UI" pitchFamily="34" charset="-34"/>
                </a:rPr>
                <a:t>05</a:t>
              </a:r>
              <a:endParaRPr lang="ko-KR" altLang="en-US" sz="36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99791" y="5434771"/>
              <a:ext cx="1205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prstClr val="white">
                      <a:lumMod val="95000"/>
                    </a:prstClr>
                  </a:solidFill>
                  <a:latin typeface="Segoe UI Black" pitchFamily="34" charset="0"/>
                  <a:ea typeface="나눔명조 ExtraBold" pitchFamily="18" charset="-127"/>
                  <a:cs typeface="Segoe UI Black" pitchFamily="34" charset="0"/>
                </a:rPr>
                <a:t>Quest</a:t>
              </a:r>
              <a:endParaRPr lang="ko-KR" altLang="en-US" sz="2800">
                <a:solidFill>
                  <a:prstClr val="white">
                    <a:lumMod val="95000"/>
                  </a:prst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78A29C-2A65-4402-A440-F37AA164F01C}"/>
              </a:ext>
            </a:extLst>
          </p:cNvPr>
          <p:cNvSpPr/>
          <p:nvPr/>
        </p:nvSpPr>
        <p:spPr>
          <a:xfrm>
            <a:off x="480417" y="1882256"/>
            <a:ext cx="7593806" cy="16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4.1 </a:t>
            </a:r>
            <a:r>
              <a:rPr lang="ko-KR" altLang="ko-KR" sz="13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가짜빈도수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..(smoothing)</a:t>
            </a:r>
            <a:endParaRPr lang="ko-KR" altLang="ko-KR" sz="13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조건부 독립은 단순히 </a:t>
            </a:r>
            <a:r>
              <a:rPr lang="ko-KR" altLang="ko-KR" sz="13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확률간의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곱하기이기 때문에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Test set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돌릴 때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단어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P(</a:t>
            </a:r>
            <a:r>
              <a:rPr lang="en-US" altLang="ko-KR" sz="13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Xw|S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하나라도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이라면 해당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test set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스팸일 확률이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되어버린다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train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에서는 해당 단어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(w)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스팸에 없었더라도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test set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에는 존재할 가능성이 있기 때문에 이를 고려해주어야 한다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3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시도 할 때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P(</a:t>
            </a:r>
            <a:r>
              <a:rPr lang="en-US" altLang="ko-KR" sz="13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Xw|S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되지 않도록 임의의 값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추가해준다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3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8B33E9F-DF05-4460-91EF-85CFCF986694}"/>
              </a:ext>
            </a:extLst>
          </p:cNvPr>
          <p:cNvSpPr txBox="1">
            <a:spLocks/>
          </p:cNvSpPr>
          <p:nvPr/>
        </p:nvSpPr>
        <p:spPr>
          <a:xfrm>
            <a:off x="1021835" y="1064011"/>
            <a:ext cx="7886700" cy="62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 dirty="0"/>
              <a:t>4. </a:t>
            </a:r>
            <a:r>
              <a:rPr lang="ko-KR" altLang="en-US" sz="2250" dirty="0"/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33235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46501-BAFC-41BD-9C47-EB1BEF17AA38}"/>
              </a:ext>
            </a:extLst>
          </p:cNvPr>
          <p:cNvSpPr/>
          <p:nvPr/>
        </p:nvSpPr>
        <p:spPr>
          <a:xfrm>
            <a:off x="1700617" y="4673477"/>
            <a:ext cx="6125766" cy="11310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50" dirty="0" err="1"/>
              <a:t>def</a:t>
            </a:r>
            <a:r>
              <a:rPr lang="ko-KR" altLang="en-US" sz="1350" dirty="0"/>
              <a:t> </a:t>
            </a:r>
            <a:r>
              <a:rPr lang="ko-KR" altLang="en-US" sz="1350" dirty="0" err="1"/>
              <a:t>word_probabilities</a:t>
            </a:r>
            <a:r>
              <a:rPr lang="ko-KR" altLang="en-US" sz="1350" dirty="0"/>
              <a:t>(</a:t>
            </a:r>
            <a:r>
              <a:rPr lang="ko-KR" altLang="en-US" sz="1350" dirty="0" err="1"/>
              <a:t>counts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total_spams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total_non_spams</a:t>
            </a:r>
            <a:r>
              <a:rPr lang="ko-KR" altLang="en-US" sz="1350" dirty="0"/>
              <a:t>, k=0.5):</a:t>
            </a:r>
          </a:p>
          <a:p>
            <a:r>
              <a:rPr lang="ko-KR" altLang="en-US" sz="1350" dirty="0"/>
              <a:t>   </a:t>
            </a:r>
            <a:r>
              <a:rPr lang="ko-KR" altLang="en-US" sz="1350" dirty="0" err="1"/>
              <a:t>return</a:t>
            </a:r>
            <a:r>
              <a:rPr lang="ko-KR" altLang="en-US" sz="1350" dirty="0"/>
              <a:t> [(</a:t>
            </a:r>
            <a:r>
              <a:rPr lang="ko-KR" altLang="en-US" sz="1350" dirty="0" err="1"/>
              <a:t>w</a:t>
            </a:r>
            <a:r>
              <a:rPr lang="ko-KR" altLang="en-US" sz="1350" dirty="0"/>
              <a:t>,</a:t>
            </a:r>
          </a:p>
          <a:p>
            <a:r>
              <a:rPr lang="ko-KR" altLang="en-US" sz="1350" dirty="0"/>
              <a:t>            (</a:t>
            </a:r>
            <a:r>
              <a:rPr lang="ko-KR" altLang="en-US" sz="1350" dirty="0" err="1"/>
              <a:t>spam</a:t>
            </a:r>
            <a:r>
              <a:rPr lang="ko-KR" altLang="en-US" sz="1350" dirty="0"/>
              <a:t> + k) / (</a:t>
            </a:r>
            <a:r>
              <a:rPr lang="ko-KR" altLang="en-US" sz="1350" dirty="0" err="1"/>
              <a:t>total_spams</a:t>
            </a:r>
            <a:r>
              <a:rPr lang="ko-KR" altLang="en-US" sz="1350" dirty="0"/>
              <a:t> + 2 * k),</a:t>
            </a:r>
          </a:p>
          <a:p>
            <a:r>
              <a:rPr lang="ko-KR" altLang="en-US" sz="1350" dirty="0"/>
              <a:t>            (</a:t>
            </a:r>
            <a:r>
              <a:rPr lang="ko-KR" altLang="en-US" sz="1350" dirty="0" err="1"/>
              <a:t>non_spam</a:t>
            </a:r>
            <a:r>
              <a:rPr lang="ko-KR" altLang="en-US" sz="1350" dirty="0"/>
              <a:t> + k) / (</a:t>
            </a:r>
            <a:r>
              <a:rPr lang="ko-KR" altLang="en-US" sz="1350" dirty="0" err="1"/>
              <a:t>total_non_spams</a:t>
            </a:r>
            <a:r>
              <a:rPr lang="ko-KR" altLang="en-US" sz="1350" dirty="0"/>
              <a:t> + 2 * k))</a:t>
            </a:r>
          </a:p>
          <a:p>
            <a:r>
              <a:rPr lang="ko-KR" altLang="en-US" sz="1350" dirty="0"/>
              <a:t>            </a:t>
            </a:r>
            <a:r>
              <a:rPr lang="ko-KR" altLang="en-US" sz="1350" dirty="0" err="1"/>
              <a:t>for</a:t>
            </a:r>
            <a:r>
              <a:rPr lang="ko-KR" altLang="en-US" sz="1350" dirty="0"/>
              <a:t> </a:t>
            </a:r>
            <a:r>
              <a:rPr lang="ko-KR" altLang="en-US" sz="1350" dirty="0" err="1"/>
              <a:t>w</a:t>
            </a:r>
            <a:r>
              <a:rPr lang="ko-KR" altLang="en-US" sz="1350" dirty="0"/>
              <a:t>, (</a:t>
            </a:r>
            <a:r>
              <a:rPr lang="ko-KR" altLang="en-US" sz="1350" dirty="0" err="1"/>
              <a:t>spam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non_spam</a:t>
            </a:r>
            <a:r>
              <a:rPr lang="ko-KR" altLang="en-US" sz="1350" dirty="0"/>
              <a:t>) </a:t>
            </a:r>
            <a:r>
              <a:rPr lang="ko-KR" altLang="en-US" sz="1350" dirty="0" err="1"/>
              <a:t>in</a:t>
            </a:r>
            <a:r>
              <a:rPr lang="ko-KR" altLang="en-US" sz="1350" dirty="0"/>
              <a:t> </a:t>
            </a:r>
            <a:r>
              <a:rPr lang="ko-KR" altLang="en-US" sz="1350" dirty="0" err="1"/>
              <a:t>counts.items</a:t>
            </a:r>
            <a:r>
              <a:rPr lang="ko-KR" altLang="en-US" sz="1350" dirty="0"/>
              <a:t>()]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CF5595-088B-446F-A9D3-7C1EE68DDA95}"/>
              </a:ext>
            </a:extLst>
          </p:cNvPr>
          <p:cNvSpPr/>
          <p:nvPr/>
        </p:nvSpPr>
        <p:spPr>
          <a:xfrm>
            <a:off x="2477500" y="1910496"/>
            <a:ext cx="4572000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word_probabilities1(</a:t>
            </a:r>
            <a:r>
              <a:rPr lang="ko-KR" altLang="en-US" sz="1050" dirty="0" err="1"/>
              <a:t>counts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total_spams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total_non_spams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[(</a:t>
            </a:r>
            <a:r>
              <a:rPr lang="ko-KR" altLang="en-US" sz="1050" dirty="0" err="1"/>
              <a:t>w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spam</a:t>
            </a:r>
            <a:r>
              <a:rPr lang="ko-KR" altLang="en-US" sz="1050" dirty="0"/>
              <a:t> / </a:t>
            </a:r>
            <a:r>
              <a:rPr lang="ko-KR" altLang="en-US" sz="1050" dirty="0" err="1"/>
              <a:t>total_spams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non_spam</a:t>
            </a:r>
            <a:r>
              <a:rPr lang="ko-KR" altLang="en-US" sz="1050" dirty="0"/>
              <a:t> / </a:t>
            </a:r>
            <a:r>
              <a:rPr lang="ko-KR" altLang="en-US" sz="1050" dirty="0" err="1"/>
              <a:t>total_non_spams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</a:t>
            </a:r>
            <a:r>
              <a:rPr lang="ko-KR" altLang="en-US" sz="1050" dirty="0"/>
              <a:t>, (</a:t>
            </a:r>
            <a:r>
              <a:rPr lang="ko-KR" altLang="en-US" sz="1050" dirty="0" err="1"/>
              <a:t>spam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non_spam</a:t>
            </a:r>
            <a:r>
              <a:rPr lang="ko-KR" altLang="en-US" sz="1050" dirty="0"/>
              <a:t>)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counts.items</a:t>
            </a:r>
            <a:r>
              <a:rPr lang="ko-KR" altLang="en-US" sz="1050" dirty="0"/>
              <a:t>()]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47AB253-99B7-4DCA-8F4B-2C5B4CDC4114}"/>
              </a:ext>
            </a:extLst>
          </p:cNvPr>
          <p:cNvSpPr/>
          <p:nvPr/>
        </p:nvSpPr>
        <p:spPr>
          <a:xfrm>
            <a:off x="4195573" y="3113659"/>
            <a:ext cx="1135856" cy="1157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3796A-940D-4AFB-B54F-CB1AD207CBFD}"/>
              </a:ext>
            </a:extLst>
          </p:cNvPr>
          <p:cNvSpPr/>
          <p:nvPr/>
        </p:nvSpPr>
        <p:spPr>
          <a:xfrm>
            <a:off x="1325571" y="5804556"/>
            <a:ext cx="3577233" cy="375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(K</a:t>
            </a:r>
            <a:r>
              <a:rPr lang="ko-KR" altLang="en-US" sz="1350" dirty="0">
                <a:solidFill>
                  <a:schemeClr val="tx1"/>
                </a:solidFill>
              </a:rPr>
              <a:t>값은 따로 지정을 해주어야 한다</a:t>
            </a:r>
            <a:r>
              <a:rPr lang="en-US" altLang="ko-KR" sz="1350" dirty="0">
                <a:solidFill>
                  <a:schemeClr val="tx1"/>
                </a:solidFill>
              </a:rPr>
              <a:t>.)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55DEFF5-B45F-437B-9719-90A82051D3E8}"/>
              </a:ext>
            </a:extLst>
          </p:cNvPr>
          <p:cNvSpPr/>
          <p:nvPr/>
        </p:nvSpPr>
        <p:spPr>
          <a:xfrm>
            <a:off x="1535418" y="4527743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6</a:t>
            </a:r>
            <a:endParaRPr lang="ko-KR" altLang="en-US" sz="13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CD13A8-2427-4CEA-BEAE-359B33DD5BE0}"/>
              </a:ext>
            </a:extLst>
          </p:cNvPr>
          <p:cNvSpPr/>
          <p:nvPr/>
        </p:nvSpPr>
        <p:spPr>
          <a:xfrm>
            <a:off x="827597" y="2141450"/>
            <a:ext cx="1415642" cy="341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r>
              <a:rPr lang="ko-KR" altLang="en-US" sz="1350" dirty="0">
                <a:solidFill>
                  <a:schemeClr val="tx1"/>
                </a:solidFill>
              </a:rPr>
              <a:t>번 함수 수정</a:t>
            </a:r>
            <a:r>
              <a:rPr lang="en-US" altLang="ko-KR" sz="1350" dirty="0">
                <a:solidFill>
                  <a:schemeClr val="tx1"/>
                </a:solidFill>
              </a:rPr>
              <a:t>.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CFFCB67-4A75-45A9-831E-0D873473BF92}"/>
              </a:ext>
            </a:extLst>
          </p:cNvPr>
          <p:cNvSpPr txBox="1">
            <a:spLocks/>
          </p:cNvSpPr>
          <p:nvPr/>
        </p:nvSpPr>
        <p:spPr>
          <a:xfrm>
            <a:off x="1013884" y="1064011"/>
            <a:ext cx="7886700" cy="62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 dirty="0"/>
              <a:t>4. </a:t>
            </a:r>
            <a:r>
              <a:rPr lang="ko-KR" altLang="en-US" sz="2250" dirty="0"/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3626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5868C9-B59D-4B76-B804-E330691DDD8F}"/>
              </a:ext>
            </a:extLst>
          </p:cNvPr>
          <p:cNvSpPr/>
          <p:nvPr/>
        </p:nvSpPr>
        <p:spPr>
          <a:xfrm>
            <a:off x="838395" y="2227814"/>
            <a:ext cx="5726044" cy="132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4.2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조건부독립의 계산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무수한 확률을 곱하는 것은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가까운 값을 계속 곱하기에 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underflow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컴퓨터가 처리할 수 있는 값보다 작아지는 경우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야기할 수도 있다</a:t>
            </a:r>
            <a:r>
              <a:rPr lang="en-US" altLang="ko-KR" sz="13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3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350" dirty="0">
                <a:cs typeface="Times New Roman" panose="02020603050405020304" pitchFamily="18" charset="0"/>
              </a:rPr>
              <a:t>이를 해결하기 위해</a:t>
            </a:r>
            <a:r>
              <a:rPr lang="en-US" altLang="ko-KR" sz="1350" dirty="0">
                <a:cs typeface="Times New Roman" panose="02020603050405020304" pitchFamily="18" charset="0"/>
              </a:rPr>
              <a:t> log</a:t>
            </a:r>
            <a:r>
              <a:rPr lang="ko-KR" altLang="ko-KR" sz="1350" dirty="0">
                <a:cs typeface="Times New Roman" panose="02020603050405020304" pitchFamily="18" charset="0"/>
              </a:rPr>
              <a:t>와 </a:t>
            </a:r>
            <a:r>
              <a:rPr lang="en-US" altLang="ko-KR" sz="1350" dirty="0" err="1">
                <a:cs typeface="Times New Roman" panose="02020603050405020304" pitchFamily="18" charset="0"/>
              </a:rPr>
              <a:t>exp</a:t>
            </a:r>
            <a:r>
              <a:rPr lang="ko-KR" altLang="ko-KR" sz="1350" dirty="0">
                <a:cs typeface="Times New Roman" panose="02020603050405020304" pitchFamily="18" charset="0"/>
              </a:rPr>
              <a:t>를 이용한다</a:t>
            </a:r>
            <a:r>
              <a:rPr lang="en-US" altLang="ko-KR" sz="135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350" dirty="0">
                <a:cs typeface="Times New Roman" panose="02020603050405020304" pitchFamily="18" charset="0"/>
              </a:rPr>
              <a:t>   </a:t>
            </a:r>
            <a:r>
              <a:rPr lang="ko-KR" altLang="en-US" sz="1350" dirty="0">
                <a:cs typeface="Times New Roman" panose="02020603050405020304" pitchFamily="18" charset="0"/>
              </a:rPr>
              <a:t>쓰이는 수식은 아래와 같다</a:t>
            </a:r>
            <a:r>
              <a:rPr lang="en-US" altLang="ko-KR" sz="135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4A538C-A0D1-4338-91CB-0DFAEE0F862E}"/>
              </a:ext>
            </a:extLst>
          </p:cNvPr>
          <p:cNvSpPr/>
          <p:nvPr/>
        </p:nvSpPr>
        <p:spPr>
          <a:xfrm>
            <a:off x="1217899" y="3619416"/>
            <a:ext cx="4177718" cy="1119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25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125" dirty="0">
                <a:solidFill>
                  <a:schemeClr val="tx1"/>
                </a:solidFill>
              </a:rPr>
              <a:t>Log(ab)</a:t>
            </a:r>
            <a:r>
              <a:rPr lang="ko-KR" altLang="en-US" sz="1125" dirty="0">
                <a:solidFill>
                  <a:schemeClr val="tx1"/>
                </a:solidFill>
              </a:rPr>
              <a:t> </a:t>
            </a:r>
            <a:r>
              <a:rPr lang="en-US" altLang="ko-KR" sz="1125" dirty="0">
                <a:solidFill>
                  <a:schemeClr val="tx1"/>
                </a:solidFill>
              </a:rPr>
              <a:t>=</a:t>
            </a:r>
            <a:r>
              <a:rPr lang="ko-KR" altLang="en-US" sz="1125" dirty="0">
                <a:solidFill>
                  <a:schemeClr val="tx1"/>
                </a:solidFill>
              </a:rPr>
              <a:t> </a:t>
            </a:r>
            <a:r>
              <a:rPr lang="en-US" altLang="ko-KR" sz="1125" dirty="0">
                <a:solidFill>
                  <a:schemeClr val="tx1"/>
                </a:solidFill>
              </a:rPr>
              <a:t>log(a) + log(b)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125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125" dirty="0" err="1">
                <a:solidFill>
                  <a:schemeClr val="tx1"/>
                </a:solidFill>
              </a:rPr>
              <a:t>Exp</a:t>
            </a:r>
            <a:r>
              <a:rPr lang="en-US" altLang="ko-KR" sz="1125" dirty="0">
                <a:solidFill>
                  <a:schemeClr val="tx1"/>
                </a:solidFill>
              </a:rPr>
              <a:t>(x)</a:t>
            </a:r>
            <a:r>
              <a:rPr lang="ko-KR" altLang="en-US" sz="1125" dirty="0">
                <a:solidFill>
                  <a:schemeClr val="tx1"/>
                </a:solidFill>
              </a:rPr>
              <a:t> </a:t>
            </a:r>
            <a:r>
              <a:rPr lang="en-US" altLang="ko-KR" sz="1125" dirty="0">
                <a:solidFill>
                  <a:schemeClr val="tx1"/>
                </a:solidFill>
              </a:rPr>
              <a:t>=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125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125" dirty="0" err="1">
                <a:solidFill>
                  <a:schemeClr val="tx1"/>
                </a:solidFill>
              </a:rPr>
              <a:t>Exp</a:t>
            </a:r>
            <a:r>
              <a:rPr lang="en-US" altLang="ko-KR" sz="1125" dirty="0">
                <a:solidFill>
                  <a:schemeClr val="tx1"/>
                </a:solidFill>
              </a:rPr>
              <a:t>(log(x)) = x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0899EC-C1CA-4C28-8767-360A5887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51" y="4085988"/>
            <a:ext cx="257175" cy="300038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1159297-0D8F-46C5-8089-539C621FBAD3}"/>
              </a:ext>
            </a:extLst>
          </p:cNvPr>
          <p:cNvSpPr txBox="1">
            <a:spLocks/>
          </p:cNvSpPr>
          <p:nvPr/>
        </p:nvSpPr>
        <p:spPr>
          <a:xfrm>
            <a:off x="1005933" y="1071962"/>
            <a:ext cx="7886700" cy="62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 dirty="0"/>
              <a:t>4. </a:t>
            </a:r>
            <a:r>
              <a:rPr lang="ko-KR" altLang="en-US" sz="2250" dirty="0"/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11178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5487D-8855-439C-9440-671836F7E2C0}"/>
              </a:ext>
            </a:extLst>
          </p:cNvPr>
          <p:cNvSpPr/>
          <p:nvPr/>
        </p:nvSpPr>
        <p:spPr>
          <a:xfrm>
            <a:off x="5023842" y="2363062"/>
            <a:ext cx="3993357" cy="28392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def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spam_probability</a:t>
            </a:r>
            <a:r>
              <a:rPr lang="ko-KR" altLang="en-US" sz="1050" dirty="0"/>
              <a:t>(</a:t>
            </a:r>
            <a:r>
              <a:rPr lang="ko-KR" altLang="en-US" sz="1050" dirty="0" err="1"/>
              <a:t>word_probs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):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message_words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tokenize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message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log_prob_if_spam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log_prob_if_not_spam</a:t>
            </a:r>
            <a:r>
              <a:rPr lang="ko-KR" altLang="en-US" sz="1050" dirty="0"/>
              <a:t> = 0.0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word_probs</a:t>
            </a:r>
            <a:r>
              <a:rPr lang="ko-KR" altLang="en-US" sz="1050" dirty="0"/>
              <a:t>: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word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message_words</a:t>
            </a:r>
            <a:r>
              <a:rPr lang="ko-KR" altLang="en-US" sz="1050" dirty="0"/>
              <a:t>: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log_prob_if_spam</a:t>
            </a:r>
            <a:r>
              <a:rPr lang="ko-KR" altLang="en-US" sz="1050" dirty="0"/>
              <a:t> += </a:t>
            </a:r>
            <a:r>
              <a:rPr lang="ko-KR" altLang="en-US" sz="1050" dirty="0" err="1"/>
              <a:t>math.log</a:t>
            </a:r>
            <a:r>
              <a:rPr lang="ko-KR" altLang="en-US" sz="1050" dirty="0"/>
              <a:t>(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log_prob_if_not_spam</a:t>
            </a:r>
            <a:r>
              <a:rPr lang="ko-KR" altLang="en-US" sz="1050" dirty="0"/>
              <a:t> += </a:t>
            </a:r>
            <a:r>
              <a:rPr lang="ko-KR" altLang="en-US" sz="1050" dirty="0" err="1"/>
              <a:t>math.log</a:t>
            </a:r>
            <a:r>
              <a:rPr lang="ko-KR" altLang="en-US" sz="1050" dirty="0"/>
              <a:t>(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: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log_prob_if_spam</a:t>
            </a:r>
            <a:r>
              <a:rPr lang="ko-KR" altLang="en-US" sz="1050" dirty="0"/>
              <a:t> += </a:t>
            </a:r>
            <a:r>
              <a:rPr lang="ko-KR" altLang="en-US" sz="1050" dirty="0" err="1"/>
              <a:t>math.log</a:t>
            </a:r>
            <a:r>
              <a:rPr lang="ko-KR" altLang="en-US" sz="1050" dirty="0"/>
              <a:t>(1.0 -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log_prob_if_not_spam</a:t>
            </a:r>
            <a:r>
              <a:rPr lang="ko-KR" altLang="en-US" sz="1050" dirty="0"/>
              <a:t> += </a:t>
            </a:r>
            <a:r>
              <a:rPr lang="ko-KR" altLang="en-US" sz="1050" dirty="0" err="1"/>
              <a:t>math.log</a:t>
            </a:r>
            <a:r>
              <a:rPr lang="ko-KR" altLang="en-US" sz="1050" dirty="0"/>
              <a:t>(1.0 -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math.exp</a:t>
            </a:r>
            <a:r>
              <a:rPr lang="ko-KR" altLang="en-US" sz="1050" dirty="0"/>
              <a:t>(</a:t>
            </a:r>
            <a:r>
              <a:rPr lang="ko-KR" altLang="en-US" sz="1050" dirty="0" err="1"/>
              <a:t>log_prob_if_spam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math.exp</a:t>
            </a:r>
            <a:r>
              <a:rPr lang="ko-KR" altLang="en-US" sz="1050" dirty="0"/>
              <a:t>(</a:t>
            </a:r>
            <a:r>
              <a:rPr lang="ko-KR" altLang="en-US" sz="1050" dirty="0" err="1"/>
              <a:t>log_prob_if_not_spam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return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/ (</a:t>
            </a:r>
            <a:r>
              <a:rPr lang="ko-KR" altLang="en-US" sz="1050" dirty="0" err="1"/>
              <a:t>prob_if_spam</a:t>
            </a:r>
            <a:r>
              <a:rPr lang="ko-KR" altLang="en-US" sz="1050" dirty="0"/>
              <a:t> + </a:t>
            </a:r>
            <a:r>
              <a:rPr lang="ko-KR" altLang="en-US" sz="1050" dirty="0" err="1"/>
              <a:t>prob_if_not_spam</a:t>
            </a:r>
            <a:r>
              <a:rPr lang="ko-KR" altLang="en-US" sz="105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132DF2-1402-4C91-B95D-9E06A99F1CA9}"/>
              </a:ext>
            </a:extLst>
          </p:cNvPr>
          <p:cNvSpPr/>
          <p:nvPr/>
        </p:nvSpPr>
        <p:spPr>
          <a:xfrm>
            <a:off x="241102" y="2622025"/>
            <a:ext cx="33272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def</a:t>
            </a:r>
            <a:r>
              <a:rPr lang="ko-KR" altLang="en-US" sz="900" dirty="0"/>
              <a:t> spam_probability1(</a:t>
            </a:r>
            <a:r>
              <a:rPr lang="ko-KR" altLang="en-US" sz="900" dirty="0" err="1"/>
              <a:t>word_probs</a:t>
            </a:r>
            <a:r>
              <a:rPr lang="ko-KR" altLang="en-US" sz="900" dirty="0"/>
              <a:t>, </a:t>
            </a:r>
            <a:r>
              <a:rPr lang="ko-KR" altLang="en-US" sz="900" dirty="0" err="1"/>
              <a:t>message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message_words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tokenize</a:t>
            </a:r>
            <a:r>
              <a:rPr lang="ko-KR" altLang="en-US" sz="900" dirty="0"/>
              <a:t>(</a:t>
            </a:r>
            <a:r>
              <a:rPr lang="ko-KR" altLang="en-US" sz="900" dirty="0" err="1"/>
              <a:t>message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total_prob_if_spam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total_prob_if_not_spam</a:t>
            </a:r>
            <a:r>
              <a:rPr lang="ko-KR" altLang="en-US" sz="900" dirty="0"/>
              <a:t> = 1.0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word</a:t>
            </a:r>
            <a:r>
              <a:rPr lang="ko-KR" altLang="en-US" sz="900" dirty="0"/>
              <a:t>, </a:t>
            </a:r>
            <a:r>
              <a:rPr lang="ko-KR" altLang="en-US" sz="900" dirty="0" err="1"/>
              <a:t>prob_if_spam</a:t>
            </a:r>
            <a:r>
              <a:rPr lang="ko-KR" altLang="en-US" sz="900" dirty="0"/>
              <a:t>, </a:t>
            </a:r>
            <a:r>
              <a:rPr lang="ko-KR" altLang="en-US" sz="900" dirty="0" err="1"/>
              <a:t>prob_if_not_spam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word_probs</a:t>
            </a:r>
            <a:r>
              <a:rPr lang="ko-KR" altLang="en-US" sz="900" dirty="0"/>
              <a:t>: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word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message_words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total_prob_if_spam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total_prob_if_spam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		      </a:t>
            </a:r>
            <a:r>
              <a:rPr lang="ko-KR" altLang="en-US" sz="900" dirty="0"/>
              <a:t>* </a:t>
            </a:r>
            <a:r>
              <a:rPr lang="ko-KR" altLang="en-US" sz="900" dirty="0" err="1"/>
              <a:t>prob_if_spam</a:t>
            </a:r>
            <a:endParaRPr lang="ko-KR" altLang="en-US" sz="900" dirty="0"/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total_prob_if_not_spam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total_prob_if_not_spam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		           </a:t>
            </a:r>
            <a:r>
              <a:rPr lang="ko-KR" altLang="en-US" sz="900" dirty="0"/>
              <a:t>* </a:t>
            </a:r>
            <a:r>
              <a:rPr lang="ko-KR" altLang="en-US" sz="900" dirty="0" err="1"/>
              <a:t>prob_if_not_spam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else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total_prob_if_spam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total_prob_if_spam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		      </a:t>
            </a:r>
            <a:r>
              <a:rPr lang="ko-KR" altLang="en-US" sz="900" dirty="0"/>
              <a:t>* (1.0 - </a:t>
            </a:r>
            <a:r>
              <a:rPr lang="ko-KR" altLang="en-US" sz="900" dirty="0" err="1"/>
              <a:t>prob_if_spam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total_prob_if_not_spam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total_prob_if_not_spam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		          </a:t>
            </a:r>
            <a:r>
              <a:rPr lang="ko-KR" altLang="en-US" sz="900" dirty="0"/>
              <a:t>* (1.0 - </a:t>
            </a:r>
            <a:r>
              <a:rPr lang="ko-KR" altLang="en-US" sz="900" dirty="0" err="1"/>
              <a:t>prob_if_not_spam</a:t>
            </a:r>
            <a:r>
              <a:rPr lang="ko-KR" altLang="en-US" sz="900" dirty="0"/>
              <a:t>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prob_if_spam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total_prob_if_spam</a:t>
            </a:r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prob_if_not_spam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total_prob_if_not_spam</a:t>
            </a:r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prob_if_spam</a:t>
            </a:r>
            <a:r>
              <a:rPr lang="ko-KR" altLang="en-US" sz="900" dirty="0"/>
              <a:t> / (</a:t>
            </a:r>
            <a:r>
              <a:rPr lang="ko-KR" altLang="en-US" sz="900" dirty="0" err="1"/>
              <a:t>prob_if_spam</a:t>
            </a:r>
            <a:r>
              <a:rPr lang="ko-KR" altLang="en-US" sz="900" dirty="0"/>
              <a:t> + </a:t>
            </a:r>
            <a:r>
              <a:rPr lang="ko-KR" altLang="en-US" sz="900" dirty="0" err="1"/>
              <a:t>prob_if_not_spam</a:t>
            </a:r>
            <a:r>
              <a:rPr lang="ko-KR" altLang="en-US" sz="900" dirty="0"/>
              <a:t>)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57531E1-6D54-43C7-80F3-13994C7B7112}"/>
              </a:ext>
            </a:extLst>
          </p:cNvPr>
          <p:cNvSpPr/>
          <p:nvPr/>
        </p:nvSpPr>
        <p:spPr>
          <a:xfrm>
            <a:off x="3804046" y="3574086"/>
            <a:ext cx="1151930" cy="692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80A422-62B8-4337-99B0-F9EDBAF0DF76}"/>
              </a:ext>
            </a:extLst>
          </p:cNvPr>
          <p:cNvSpPr/>
          <p:nvPr/>
        </p:nvSpPr>
        <p:spPr>
          <a:xfrm>
            <a:off x="4865787" y="2198874"/>
            <a:ext cx="248245" cy="24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7</a:t>
            </a:r>
            <a:endParaRPr lang="ko-KR" altLang="en-US" sz="13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1FCCA3-8751-480E-8297-6273A24F9103}"/>
              </a:ext>
            </a:extLst>
          </p:cNvPr>
          <p:cNvSpPr/>
          <p:nvPr/>
        </p:nvSpPr>
        <p:spPr>
          <a:xfrm>
            <a:off x="241102" y="1821370"/>
            <a:ext cx="1854049" cy="342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7</a:t>
            </a:r>
            <a:r>
              <a:rPr lang="ko-KR" altLang="en-US" sz="1350" dirty="0">
                <a:solidFill>
                  <a:schemeClr val="tx1"/>
                </a:solidFill>
              </a:rPr>
              <a:t>번 함수 수정</a:t>
            </a:r>
            <a:r>
              <a:rPr lang="en-US" altLang="ko-KR" sz="1350" dirty="0">
                <a:solidFill>
                  <a:schemeClr val="tx1"/>
                </a:solidFill>
              </a:rPr>
              <a:t>.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9238E-60F4-4C5D-943A-29C21AC01BC1}"/>
              </a:ext>
            </a:extLst>
          </p:cNvPr>
          <p:cNvSpPr/>
          <p:nvPr/>
        </p:nvSpPr>
        <p:spPr>
          <a:xfrm>
            <a:off x="5023842" y="5426638"/>
            <a:ext cx="3345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>
                <a:cs typeface="Times New Roman" panose="02020603050405020304" pitchFamily="18" charset="0"/>
              </a:rPr>
              <a:t>Math.log</a:t>
            </a:r>
            <a:r>
              <a:rPr lang="ko-KR" altLang="en-US" sz="900" b="1" dirty="0">
                <a:cs typeface="Times New Roman" panose="02020603050405020304" pitchFamily="18" charset="0"/>
              </a:rPr>
              <a:t>는 </a:t>
            </a:r>
            <a:r>
              <a:rPr lang="en-US" altLang="ko-KR" sz="900" b="1" dirty="0">
                <a:cs typeface="Times New Roman" panose="02020603050405020304" pitchFamily="18" charset="0"/>
              </a:rPr>
              <a:t>log</a:t>
            </a:r>
            <a:r>
              <a:rPr lang="ko-KR" altLang="en-US" sz="900" b="1" dirty="0">
                <a:cs typeface="Times New Roman" panose="02020603050405020304" pitchFamily="18" charset="0"/>
              </a:rPr>
              <a:t>값을 계산해준다</a:t>
            </a:r>
            <a:r>
              <a:rPr lang="en-US" altLang="ko-KR" sz="900" b="1" dirty="0">
                <a:cs typeface="Times New Roman" panose="02020603050405020304" pitchFamily="18" charset="0"/>
              </a:rPr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cs typeface="Times New Roman" panose="02020603050405020304" pitchFamily="18" charset="0"/>
              </a:rPr>
              <a:t>Math.exp</a:t>
            </a:r>
            <a:r>
              <a:rPr lang="ko-KR" altLang="en-US" sz="900" b="1" dirty="0">
                <a:cs typeface="Times New Roman" panose="02020603050405020304" pitchFamily="18" charset="0"/>
              </a:rPr>
              <a:t>는 </a:t>
            </a:r>
            <a:r>
              <a:rPr lang="en-US" altLang="ko-KR" sz="900" b="1" dirty="0" err="1">
                <a:cs typeface="Times New Roman" panose="02020603050405020304" pitchFamily="18" charset="0"/>
              </a:rPr>
              <a:t>exp</a:t>
            </a:r>
            <a:r>
              <a:rPr lang="ko-KR" altLang="en-US" sz="900" b="1" dirty="0">
                <a:cs typeface="Times New Roman" panose="02020603050405020304" pitchFamily="18" charset="0"/>
              </a:rPr>
              <a:t>값을 계산해준다</a:t>
            </a:r>
            <a:r>
              <a:rPr lang="en-US" altLang="ko-KR" sz="900" b="1" dirty="0">
                <a:cs typeface="Times New Roman" panose="02020603050405020304" pitchFamily="18" charset="0"/>
              </a:rPr>
              <a:t>.</a:t>
            </a:r>
            <a:endParaRPr lang="ko-KR" altLang="en-US" sz="900" b="1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EA9D6C-A544-4FDD-A83C-DD89AA1DB4CD}"/>
              </a:ext>
            </a:extLst>
          </p:cNvPr>
          <p:cNvSpPr txBox="1">
            <a:spLocks/>
          </p:cNvSpPr>
          <p:nvPr/>
        </p:nvSpPr>
        <p:spPr>
          <a:xfrm>
            <a:off x="1005933" y="1071962"/>
            <a:ext cx="7886700" cy="62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 dirty="0"/>
              <a:t>4. </a:t>
            </a:r>
            <a:r>
              <a:rPr lang="ko-KR" altLang="en-US" sz="2250" dirty="0"/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35500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BF07003-436F-46CF-BCFF-B83D3A0FD720}"/>
              </a:ext>
            </a:extLst>
          </p:cNvPr>
          <p:cNvSpPr txBox="1">
            <a:spLocks/>
          </p:cNvSpPr>
          <p:nvPr/>
        </p:nvSpPr>
        <p:spPr>
          <a:xfrm>
            <a:off x="977607" y="1108376"/>
            <a:ext cx="8229600" cy="526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 dirty="0"/>
              <a:t>5. </a:t>
            </a:r>
            <a:r>
              <a:rPr lang="ko-KR" altLang="en-US" sz="2250" dirty="0"/>
              <a:t>모델링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0104CF-7D62-43E9-989A-62C700100CCC}"/>
              </a:ext>
            </a:extLst>
          </p:cNvPr>
          <p:cNvSpPr/>
          <p:nvPr/>
        </p:nvSpPr>
        <p:spPr>
          <a:xfrm>
            <a:off x="3077318" y="1721689"/>
            <a:ext cx="575607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dirty="0" err="1"/>
              <a:t>class</a:t>
            </a:r>
            <a:r>
              <a:rPr lang="ko-KR" altLang="en-US" sz="1350" dirty="0"/>
              <a:t> </a:t>
            </a:r>
            <a:r>
              <a:rPr lang="ko-KR" altLang="en-US" sz="1350" dirty="0" err="1"/>
              <a:t>NaiveBayesClassifier</a:t>
            </a:r>
            <a:r>
              <a:rPr lang="ko-KR" altLang="en-US" sz="1350" dirty="0"/>
              <a:t>:</a:t>
            </a:r>
          </a:p>
          <a:p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def</a:t>
            </a:r>
            <a:r>
              <a:rPr lang="ko-KR" altLang="en-US" sz="1350" dirty="0"/>
              <a:t> __</a:t>
            </a:r>
            <a:r>
              <a:rPr lang="ko-KR" altLang="en-US" sz="1350" dirty="0" err="1"/>
              <a:t>init</a:t>
            </a:r>
            <a:r>
              <a:rPr lang="ko-KR" altLang="en-US" sz="1350" dirty="0"/>
              <a:t>__(</a:t>
            </a:r>
            <a:r>
              <a:rPr lang="ko-KR" altLang="en-US" sz="1350" dirty="0" err="1"/>
              <a:t>self,path</a:t>
            </a:r>
            <a:r>
              <a:rPr lang="ko-KR" altLang="en-US" sz="1350" dirty="0"/>
              <a:t>, k=0.5):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self.k</a:t>
            </a:r>
            <a:r>
              <a:rPr lang="ko-KR" altLang="en-US" sz="1350" dirty="0"/>
              <a:t> = k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self.word_probs</a:t>
            </a:r>
            <a:r>
              <a:rPr lang="ko-KR" altLang="en-US" sz="1350" dirty="0"/>
              <a:t> = []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self.data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get_subject_data</a:t>
            </a:r>
            <a:r>
              <a:rPr lang="ko-KR" altLang="en-US" sz="1350" dirty="0"/>
              <a:t>(</a:t>
            </a:r>
            <a:r>
              <a:rPr lang="ko-KR" altLang="en-US" sz="1350" dirty="0" err="1"/>
              <a:t>path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random.seed</a:t>
            </a:r>
            <a:r>
              <a:rPr lang="ko-KR" altLang="en-US" sz="1350" dirty="0"/>
              <a:t>(0)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self.train_data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self.test_data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split_data</a:t>
            </a:r>
            <a:r>
              <a:rPr lang="ko-KR" altLang="en-US" sz="1350" dirty="0"/>
              <a:t>(</a:t>
            </a:r>
            <a:r>
              <a:rPr lang="ko-KR" altLang="en-US" sz="1350" dirty="0" err="1"/>
              <a:t>self.data</a:t>
            </a:r>
            <a:r>
              <a:rPr lang="ko-KR" altLang="en-US" sz="1350" dirty="0"/>
              <a:t>, 0.75)</a:t>
            </a:r>
          </a:p>
          <a:p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def</a:t>
            </a:r>
            <a:r>
              <a:rPr lang="ko-KR" altLang="en-US" sz="1350" dirty="0"/>
              <a:t> </a:t>
            </a:r>
            <a:r>
              <a:rPr lang="ko-KR" altLang="en-US" sz="1350" dirty="0" err="1"/>
              <a:t>train</a:t>
            </a:r>
            <a:r>
              <a:rPr lang="ko-KR" altLang="en-US" sz="1350" dirty="0"/>
              <a:t>(</a:t>
            </a:r>
            <a:r>
              <a:rPr lang="ko-KR" altLang="en-US" sz="1350" dirty="0" err="1"/>
              <a:t>self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train_data</a:t>
            </a:r>
            <a:r>
              <a:rPr lang="ko-KR" altLang="en-US" sz="1350" dirty="0"/>
              <a:t>):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count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spam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non-spam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messages</a:t>
            </a:r>
            <a:endParaRPr lang="ko-KR" altLang="en-US" sz="135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num_spams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num_non_spams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div_mail</a:t>
            </a:r>
            <a:r>
              <a:rPr lang="ko-KR" altLang="en-US" sz="1350" dirty="0"/>
              <a:t>(</a:t>
            </a:r>
            <a:r>
              <a:rPr lang="ko-KR" altLang="en-US" sz="1350" dirty="0" err="1"/>
              <a:t>train_data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run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training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through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 "</a:t>
            </a:r>
            <a:r>
              <a:rPr lang="ko-KR" altLang="en-US" sz="1350" i="1" dirty="0" err="1">
                <a:solidFill>
                  <a:schemeClr val="bg2">
                    <a:lumMod val="75000"/>
                  </a:schemeClr>
                </a:solidFill>
              </a:rPr>
              <a:t>pipeline</a:t>
            </a:r>
            <a:r>
              <a:rPr lang="ko-KR" altLang="en-US" sz="1350" i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word_counts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count_words</a:t>
            </a:r>
            <a:r>
              <a:rPr lang="ko-KR" altLang="en-US" sz="1350" dirty="0"/>
              <a:t>(</a:t>
            </a:r>
            <a:r>
              <a:rPr lang="ko-KR" altLang="en-US" sz="1350" dirty="0" err="1"/>
              <a:t>train_data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self.word_probs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word_probabilities</a:t>
            </a:r>
            <a:r>
              <a:rPr lang="ko-KR" altLang="en-US" sz="1350" dirty="0"/>
              <a:t>(</a:t>
            </a:r>
            <a:r>
              <a:rPr lang="ko-KR" altLang="en-US" sz="1350" dirty="0" err="1"/>
              <a:t>word_counts</a:t>
            </a:r>
            <a:r>
              <a:rPr lang="ko-KR" altLang="en-US" sz="1350" dirty="0"/>
              <a:t>,</a:t>
            </a:r>
          </a:p>
          <a:p>
            <a:r>
              <a:rPr lang="ko-KR" altLang="en-US" sz="1350" dirty="0"/>
              <a:t>                                            </a:t>
            </a:r>
            <a:r>
              <a:rPr lang="ko-KR" altLang="en-US" sz="1350" dirty="0" err="1"/>
              <a:t>num_spams</a:t>
            </a:r>
            <a:r>
              <a:rPr lang="ko-KR" altLang="en-US" sz="1350" dirty="0"/>
              <a:t>,</a:t>
            </a:r>
          </a:p>
          <a:p>
            <a:r>
              <a:rPr lang="ko-KR" altLang="en-US" sz="1350" dirty="0"/>
              <a:t>                                            </a:t>
            </a:r>
            <a:r>
              <a:rPr lang="ko-KR" altLang="en-US" sz="1350" dirty="0" err="1"/>
              <a:t>num_non_spams</a:t>
            </a:r>
            <a:r>
              <a:rPr lang="ko-KR" altLang="en-US" sz="1350" dirty="0"/>
              <a:t>,</a:t>
            </a:r>
          </a:p>
          <a:p>
            <a:r>
              <a:rPr lang="ko-KR" altLang="en-US" sz="1350" dirty="0"/>
              <a:t>                                            </a:t>
            </a:r>
            <a:r>
              <a:rPr lang="ko-KR" altLang="en-US" sz="1350" dirty="0" err="1"/>
              <a:t>self.k</a:t>
            </a:r>
            <a:r>
              <a:rPr lang="ko-KR" altLang="en-US" sz="1350" dirty="0"/>
              <a:t>)</a:t>
            </a:r>
          </a:p>
          <a:p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def</a:t>
            </a:r>
            <a:r>
              <a:rPr lang="ko-KR" altLang="en-US" sz="1350" dirty="0"/>
              <a:t> </a:t>
            </a:r>
            <a:r>
              <a:rPr lang="ko-KR" altLang="en-US" sz="1350" dirty="0" err="1"/>
              <a:t>classify</a:t>
            </a:r>
            <a:r>
              <a:rPr lang="ko-KR" altLang="en-US" sz="1350" dirty="0"/>
              <a:t>(</a:t>
            </a:r>
            <a:r>
              <a:rPr lang="ko-KR" altLang="en-US" sz="1350" dirty="0" err="1"/>
              <a:t>self,message</a:t>
            </a:r>
            <a:r>
              <a:rPr lang="ko-KR" altLang="en-US" sz="1350" dirty="0"/>
              <a:t>):</a:t>
            </a:r>
          </a:p>
          <a:p>
            <a:r>
              <a:rPr lang="ko-KR" altLang="en-US" sz="1350" dirty="0"/>
              <a:t>        </a:t>
            </a:r>
            <a:r>
              <a:rPr lang="ko-KR" altLang="en-US" sz="1350" dirty="0" err="1"/>
              <a:t>return</a:t>
            </a:r>
            <a:r>
              <a:rPr lang="ko-KR" altLang="en-US" sz="1350" dirty="0"/>
              <a:t> </a:t>
            </a:r>
            <a:r>
              <a:rPr lang="ko-KR" altLang="en-US" sz="1350" dirty="0" err="1"/>
              <a:t>spam_probability</a:t>
            </a:r>
            <a:r>
              <a:rPr lang="ko-KR" altLang="en-US" sz="1350" dirty="0"/>
              <a:t>(</a:t>
            </a:r>
            <a:r>
              <a:rPr lang="ko-KR" altLang="en-US" sz="1350" dirty="0" err="1"/>
              <a:t>self.word_probs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message</a:t>
            </a:r>
            <a:r>
              <a:rPr lang="ko-KR" altLang="en-US" sz="1350" dirty="0"/>
              <a:t>)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079463-B0CE-446E-8E1A-5567D8CA88A1}"/>
              </a:ext>
            </a:extLst>
          </p:cNvPr>
          <p:cNvSpPr/>
          <p:nvPr/>
        </p:nvSpPr>
        <p:spPr>
          <a:xfrm>
            <a:off x="6313856" y="2812566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6A8526F-94D9-424C-951E-897268364678}"/>
              </a:ext>
            </a:extLst>
          </p:cNvPr>
          <p:cNvSpPr/>
          <p:nvPr/>
        </p:nvSpPr>
        <p:spPr>
          <a:xfrm>
            <a:off x="7960490" y="3242976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DE0FB8D-49F1-412A-99A8-9E006B50E786}"/>
              </a:ext>
            </a:extLst>
          </p:cNvPr>
          <p:cNvSpPr/>
          <p:nvPr/>
        </p:nvSpPr>
        <p:spPr>
          <a:xfrm>
            <a:off x="6858566" y="4503848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648A5-A1CB-4BB3-B07A-7E2F36987C58}"/>
              </a:ext>
            </a:extLst>
          </p:cNvPr>
          <p:cNvSpPr/>
          <p:nvPr/>
        </p:nvSpPr>
        <p:spPr>
          <a:xfrm>
            <a:off x="7596605" y="4688693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6</a:t>
            </a:r>
            <a:endParaRPr lang="ko-KR" altLang="en-US" sz="135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4509823-503D-457D-A574-97961581700A}"/>
              </a:ext>
            </a:extLst>
          </p:cNvPr>
          <p:cNvSpPr/>
          <p:nvPr/>
        </p:nvSpPr>
        <p:spPr>
          <a:xfrm>
            <a:off x="7733675" y="4066293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F99AA6-7BF7-416E-B736-C5B33290BDDB}"/>
              </a:ext>
            </a:extLst>
          </p:cNvPr>
          <p:cNvSpPr/>
          <p:nvPr/>
        </p:nvSpPr>
        <p:spPr>
          <a:xfrm>
            <a:off x="7596605" y="5890249"/>
            <a:ext cx="184845" cy="18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7</a:t>
            </a:r>
            <a:endParaRPr lang="ko-KR" altLang="en-US" sz="13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D58368-E7C6-4BFE-B951-82581B713FF9}"/>
              </a:ext>
            </a:extLst>
          </p:cNvPr>
          <p:cNvSpPr/>
          <p:nvPr/>
        </p:nvSpPr>
        <p:spPr>
          <a:xfrm>
            <a:off x="742624" y="2166235"/>
            <a:ext cx="217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/>
              <a:t>k</a:t>
            </a:r>
            <a:r>
              <a:rPr lang="ko-KR" altLang="en-US" sz="900" b="1" dirty="0"/>
              <a:t>값은 상황에 맞게 넣어준다</a:t>
            </a:r>
            <a:r>
              <a:rPr lang="en-US" altLang="ko-KR" sz="900" b="1" dirty="0"/>
              <a:t>…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/>
              <a:t>일단 초기값으로 </a:t>
            </a:r>
            <a:r>
              <a:rPr lang="en-US" altLang="ko-KR" sz="900" b="1" dirty="0"/>
              <a:t>0.5</a:t>
            </a:r>
            <a:r>
              <a:rPr lang="ko-KR" altLang="en-US" sz="900" b="1" dirty="0"/>
              <a:t>를 주었다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103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2FEA9FC-5B36-4C0E-AAF3-8274945F8B22}"/>
              </a:ext>
            </a:extLst>
          </p:cNvPr>
          <p:cNvSpPr txBox="1">
            <a:spLocks/>
          </p:cNvSpPr>
          <p:nvPr/>
        </p:nvSpPr>
        <p:spPr>
          <a:xfrm>
            <a:off x="942088" y="1143099"/>
            <a:ext cx="7886700" cy="50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50"/>
              <a:t>6. </a:t>
            </a:r>
            <a:r>
              <a:rPr lang="ko-KR" altLang="en-US" sz="2250"/>
              <a:t>실행</a:t>
            </a:r>
            <a:endParaRPr lang="ko-KR" altLang="en-US" sz="22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3B8AB-8CE7-4247-9223-0AA6D947E720}"/>
              </a:ext>
            </a:extLst>
          </p:cNvPr>
          <p:cNvSpPr/>
          <p:nvPr/>
        </p:nvSpPr>
        <p:spPr>
          <a:xfrm>
            <a:off x="902243" y="2059085"/>
            <a:ext cx="4572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dirty="0" err="1"/>
              <a:t>a</a:t>
            </a:r>
            <a:r>
              <a:rPr lang="ko-KR" altLang="en-US" sz="1350" dirty="0"/>
              <a:t> =</a:t>
            </a:r>
            <a:r>
              <a:rPr lang="ko-KR" altLang="en-US" sz="1350" dirty="0" err="1"/>
              <a:t>NaiveBayesClassifier</a:t>
            </a:r>
            <a:r>
              <a:rPr lang="ko-KR" altLang="en-US" sz="1350" dirty="0"/>
              <a:t>(</a:t>
            </a:r>
            <a:r>
              <a:rPr lang="ko-KR" altLang="en-US" sz="1350" dirty="0" err="1"/>
              <a:t>path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 err="1"/>
              <a:t>a.train</a:t>
            </a:r>
            <a:r>
              <a:rPr lang="ko-KR" altLang="en-US" sz="1350" dirty="0"/>
              <a:t>(</a:t>
            </a:r>
            <a:r>
              <a:rPr lang="ko-KR" altLang="en-US" sz="1350" dirty="0" err="1"/>
              <a:t>a.train_data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 err="1"/>
              <a:t>classified</a:t>
            </a:r>
            <a:r>
              <a:rPr lang="ko-KR" altLang="en-US" sz="1350" dirty="0"/>
              <a:t> = [(</a:t>
            </a:r>
            <a:r>
              <a:rPr lang="ko-KR" altLang="en-US" sz="1350" dirty="0" err="1"/>
              <a:t>subject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is_spam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a.classify</a:t>
            </a:r>
            <a:r>
              <a:rPr lang="ko-KR" altLang="en-US" sz="1350" dirty="0"/>
              <a:t>(</a:t>
            </a:r>
            <a:r>
              <a:rPr lang="ko-KR" altLang="en-US" sz="1350" dirty="0" err="1"/>
              <a:t>subject</a:t>
            </a:r>
            <a:r>
              <a:rPr lang="ko-KR" altLang="en-US" sz="1350" dirty="0"/>
              <a:t>))</a:t>
            </a:r>
          </a:p>
          <a:p>
            <a:r>
              <a:rPr lang="ko-KR" altLang="en-US" sz="1350" dirty="0"/>
              <a:t>              </a:t>
            </a:r>
            <a:r>
              <a:rPr lang="ko-KR" altLang="en-US" sz="1350" dirty="0" err="1"/>
              <a:t>for</a:t>
            </a:r>
            <a:r>
              <a:rPr lang="ko-KR" altLang="en-US" sz="1350" dirty="0"/>
              <a:t> </a:t>
            </a:r>
            <a:r>
              <a:rPr lang="ko-KR" altLang="en-US" sz="1350" dirty="0" err="1"/>
              <a:t>subject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is_spam</a:t>
            </a:r>
            <a:r>
              <a:rPr lang="ko-KR" altLang="en-US" sz="1350" dirty="0"/>
              <a:t> </a:t>
            </a:r>
            <a:r>
              <a:rPr lang="ko-KR" altLang="en-US" sz="1350" dirty="0" err="1"/>
              <a:t>in</a:t>
            </a:r>
            <a:r>
              <a:rPr lang="ko-KR" altLang="en-US" sz="1350" dirty="0"/>
              <a:t> </a:t>
            </a:r>
            <a:r>
              <a:rPr lang="ko-KR" altLang="en-US" sz="1350" dirty="0" err="1"/>
              <a:t>a.test_data</a:t>
            </a:r>
            <a:r>
              <a:rPr lang="ko-KR" altLang="en-US" sz="1350" dirty="0"/>
              <a:t>]</a:t>
            </a:r>
          </a:p>
          <a:p>
            <a:r>
              <a:rPr lang="ko-KR" altLang="en-US" sz="1350" dirty="0" err="1"/>
              <a:t>print</a:t>
            </a:r>
            <a:r>
              <a:rPr lang="ko-KR" altLang="en-US" sz="1350" dirty="0"/>
              <a:t>(</a:t>
            </a:r>
            <a:r>
              <a:rPr lang="ko-KR" altLang="en-US" sz="1350" dirty="0" err="1"/>
              <a:t>classified</a:t>
            </a:r>
            <a:r>
              <a:rPr lang="ko-KR" altLang="en-US" sz="1350" dirty="0"/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8DA8A-3E75-4C7B-AC50-8DCB09AF1265}"/>
              </a:ext>
            </a:extLst>
          </p:cNvPr>
          <p:cNvSpPr/>
          <p:nvPr/>
        </p:nvSpPr>
        <p:spPr>
          <a:xfrm>
            <a:off x="902243" y="3235760"/>
            <a:ext cx="71600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ko-KR" sz="900" b="1" dirty="0"/>
              <a:t>Classified </a:t>
            </a:r>
            <a:r>
              <a:rPr lang="ko-KR" altLang="en-US" sz="900" b="1" dirty="0"/>
              <a:t>객체를 프린트하면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제목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스팸 여부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나이브베이즈</a:t>
            </a:r>
            <a:r>
              <a:rPr lang="ko-KR" altLang="en-US" sz="900" b="1" dirty="0"/>
              <a:t> 분류 결과 확률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여기서는 </a:t>
            </a:r>
            <a:r>
              <a:rPr lang="en-US" altLang="ko-KR" sz="900" b="1" dirty="0"/>
              <a:t>subject</a:t>
            </a:r>
            <a:r>
              <a:rPr lang="ko-KR" altLang="en-US" sz="900" b="1" dirty="0"/>
              <a:t>가 스팸일 확률</a:t>
            </a:r>
            <a:r>
              <a:rPr lang="en-US" altLang="ko-KR" sz="900" b="1" dirty="0"/>
              <a:t>]</a:t>
            </a:r>
            <a:r>
              <a:rPr lang="ko-KR" altLang="en-US" sz="900" b="1" dirty="0"/>
              <a:t>이 출력된다</a:t>
            </a:r>
            <a:r>
              <a:rPr lang="en-US" altLang="ko-KR" sz="900" b="1" dirty="0"/>
              <a:t>. </a:t>
            </a:r>
            <a:endParaRPr lang="ko-KR" altLang="en-US" sz="9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F29662-3217-4374-9924-54C55C83BA29}"/>
              </a:ext>
            </a:extLst>
          </p:cNvPr>
          <p:cNvSpPr/>
          <p:nvPr/>
        </p:nvSpPr>
        <p:spPr>
          <a:xfrm>
            <a:off x="870784" y="3789057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dirty="0" err="1"/>
              <a:t>counts</a:t>
            </a:r>
            <a:r>
              <a:rPr lang="ko-KR" altLang="en-US" sz="1350" dirty="0"/>
              <a:t> = </a:t>
            </a:r>
            <a:r>
              <a:rPr lang="ko-KR" altLang="en-US" sz="1350" dirty="0" err="1"/>
              <a:t>Counter</a:t>
            </a:r>
            <a:r>
              <a:rPr lang="ko-KR" altLang="en-US" sz="1350" dirty="0"/>
              <a:t>((</a:t>
            </a:r>
            <a:r>
              <a:rPr lang="ko-KR" altLang="en-US" sz="1350" dirty="0" err="1"/>
              <a:t>is_spam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spam_probability</a:t>
            </a:r>
            <a:r>
              <a:rPr lang="ko-KR" altLang="en-US" sz="1350" dirty="0"/>
              <a:t> &gt; 0.5)</a:t>
            </a:r>
          </a:p>
          <a:p>
            <a:r>
              <a:rPr lang="ko-KR" altLang="en-US" sz="1350" dirty="0"/>
              <a:t>                     </a:t>
            </a:r>
            <a:r>
              <a:rPr lang="ko-KR" altLang="en-US" sz="1350" dirty="0" err="1"/>
              <a:t>for</a:t>
            </a:r>
            <a:r>
              <a:rPr lang="ko-KR" altLang="en-US" sz="1350" dirty="0"/>
              <a:t> _, </a:t>
            </a:r>
            <a:r>
              <a:rPr lang="ko-KR" altLang="en-US" sz="1350" dirty="0" err="1"/>
              <a:t>is_spam</a:t>
            </a:r>
            <a:r>
              <a:rPr lang="ko-KR" altLang="en-US" sz="1350" dirty="0"/>
              <a:t>, </a:t>
            </a:r>
            <a:r>
              <a:rPr lang="ko-KR" altLang="en-US" sz="1350" dirty="0" err="1"/>
              <a:t>spam_probability</a:t>
            </a:r>
            <a:r>
              <a:rPr lang="ko-KR" altLang="en-US" sz="1350" dirty="0"/>
              <a:t> </a:t>
            </a:r>
            <a:r>
              <a:rPr lang="ko-KR" altLang="en-US" sz="1350" dirty="0" err="1"/>
              <a:t>in</a:t>
            </a:r>
            <a:r>
              <a:rPr lang="ko-KR" altLang="en-US" sz="1350" dirty="0"/>
              <a:t> </a:t>
            </a:r>
            <a:r>
              <a:rPr lang="ko-KR" altLang="en-US" sz="1350" dirty="0" err="1"/>
              <a:t>classified</a:t>
            </a:r>
            <a:r>
              <a:rPr lang="ko-KR" altLang="en-US" sz="1350" dirty="0"/>
              <a:t>)</a:t>
            </a:r>
          </a:p>
          <a:p>
            <a:r>
              <a:rPr lang="ko-KR" altLang="en-US" sz="1350" dirty="0" err="1"/>
              <a:t>print</a:t>
            </a:r>
            <a:r>
              <a:rPr lang="ko-KR" altLang="en-US" sz="1350" dirty="0"/>
              <a:t> (</a:t>
            </a:r>
            <a:r>
              <a:rPr lang="ko-KR" altLang="en-US" sz="1350" dirty="0" err="1"/>
              <a:t>counts</a:t>
            </a:r>
            <a:r>
              <a:rPr lang="ko-KR" altLang="en-US" sz="1350" dirty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A62623-8DD2-474D-A023-C6E3C3614FED}"/>
              </a:ext>
            </a:extLst>
          </p:cNvPr>
          <p:cNvSpPr/>
          <p:nvPr/>
        </p:nvSpPr>
        <p:spPr>
          <a:xfrm>
            <a:off x="3076661" y="3837675"/>
            <a:ext cx="1999395" cy="227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CE332A-A340-4635-9A3A-CF48BC447488}"/>
              </a:ext>
            </a:extLst>
          </p:cNvPr>
          <p:cNvCxnSpPr>
            <a:cxnSpLocks/>
          </p:cNvCxnSpPr>
          <p:nvPr/>
        </p:nvCxnSpPr>
        <p:spPr>
          <a:xfrm>
            <a:off x="5076056" y="3975652"/>
            <a:ext cx="838183" cy="13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B55BE-6A2B-49DB-AE47-A964BB3B9500}"/>
              </a:ext>
            </a:extLst>
          </p:cNvPr>
          <p:cNvSpPr/>
          <p:nvPr/>
        </p:nvSpPr>
        <p:spPr>
          <a:xfrm>
            <a:off x="6025468" y="3977240"/>
            <a:ext cx="28836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cs typeface="Times New Roman" panose="02020603050405020304" pitchFamily="18" charset="0"/>
              </a:rPr>
              <a:t>스팸 확률 </a:t>
            </a:r>
            <a:r>
              <a:rPr lang="en-US" altLang="ko-KR" sz="900" b="1" dirty="0">
                <a:cs typeface="Times New Roman" panose="02020603050405020304" pitchFamily="18" charset="0"/>
              </a:rPr>
              <a:t>0.5</a:t>
            </a:r>
            <a:r>
              <a:rPr lang="ko-KR" altLang="en-US" sz="900" b="1" dirty="0">
                <a:cs typeface="Times New Roman" panose="02020603050405020304" pitchFamily="18" charset="0"/>
              </a:rPr>
              <a:t>이상이면 </a:t>
            </a:r>
            <a:r>
              <a:rPr lang="en-US" altLang="ko-KR" sz="900" b="1" dirty="0">
                <a:cs typeface="Times New Roman" panose="02020603050405020304" pitchFamily="18" charset="0"/>
              </a:rPr>
              <a:t>True </a:t>
            </a:r>
            <a:r>
              <a:rPr lang="ko-KR" altLang="en-US" sz="900" b="1" dirty="0">
                <a:cs typeface="Times New Roman" panose="02020603050405020304" pitchFamily="18" charset="0"/>
              </a:rPr>
              <a:t>값 리턴</a:t>
            </a:r>
            <a:endParaRPr lang="en-US" altLang="ko-KR" sz="900" b="1" dirty="0"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altLang="ko-KR" sz="900" b="1" dirty="0"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cs typeface="Times New Roman" panose="02020603050405020304" pitchFamily="18" charset="0"/>
              </a:rPr>
              <a:t>전체적으로 </a:t>
            </a:r>
            <a:r>
              <a:rPr lang="en-US" altLang="ko-KR" sz="900" b="1" dirty="0">
                <a:cs typeface="Times New Roman" panose="02020603050405020304" pitchFamily="18" charset="0"/>
              </a:rPr>
              <a:t>(T,T),(T,F),(F,T),(F,F) </a:t>
            </a:r>
            <a:r>
              <a:rPr lang="ko-KR" altLang="en-US" sz="900" b="1" dirty="0">
                <a:cs typeface="Times New Roman" panose="02020603050405020304" pitchFamily="18" charset="0"/>
              </a:rPr>
              <a:t>별로 각 개수를 세어서 </a:t>
            </a:r>
            <a:r>
              <a:rPr lang="ko-KR" altLang="en-US" sz="900" b="1" dirty="0" err="1">
                <a:cs typeface="Times New Roman" panose="02020603050405020304" pitchFamily="18" charset="0"/>
              </a:rPr>
              <a:t>리턴한다</a:t>
            </a:r>
            <a:r>
              <a:rPr lang="en-US" altLang="ko-KR" sz="900" b="1" dirty="0">
                <a:cs typeface="Times New Roman" panose="02020603050405020304" pitchFamily="18" charset="0"/>
              </a:rPr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900" b="1" dirty="0">
                <a:cs typeface="Times New Roman" panose="02020603050405020304" pitchFamily="18" charset="0"/>
              </a:rPr>
              <a:t>이러한 형태의 리턴으로 </a:t>
            </a:r>
            <a:r>
              <a:rPr lang="en-US" altLang="ko-KR" sz="900" b="1" dirty="0">
                <a:cs typeface="Times New Roman" panose="02020603050405020304" pitchFamily="18" charset="0"/>
              </a:rPr>
              <a:t>accuracy, precision, recall </a:t>
            </a:r>
            <a:r>
              <a:rPr lang="ko-KR" altLang="en-US" sz="900" b="1" dirty="0">
                <a:cs typeface="Times New Roman" panose="02020603050405020304" pitchFamily="18" charset="0"/>
              </a:rPr>
              <a:t>등을 계산해 볼 수도 있다</a:t>
            </a:r>
            <a:r>
              <a:rPr lang="en-US" altLang="ko-KR" sz="900" b="1" dirty="0">
                <a:cs typeface="Times New Roman" panose="02020603050405020304" pitchFamily="18" charset="0"/>
              </a:rPr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297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124743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/>
                <a:ea typeface="나눔고딕"/>
              </a:rPr>
              <a:t>Improving direct mail targeting through customer response modeling</a:t>
            </a:r>
            <a:br>
              <a:rPr lang="en-US" altLang="ko-KR" b="1" dirty="0">
                <a:latin typeface="나눔고딕"/>
                <a:ea typeface="나눔고딕"/>
              </a:rPr>
            </a:br>
            <a:r>
              <a:rPr lang="en-US" altLang="ko-KR" b="1" dirty="0">
                <a:latin typeface="나눔고딕"/>
                <a:ea typeface="나눔고딕"/>
              </a:rPr>
              <a:t>(Kristof </a:t>
            </a:r>
            <a:r>
              <a:rPr lang="en-US" altLang="ko-KR" b="1" dirty="0" err="1">
                <a:latin typeface="나눔고딕"/>
                <a:ea typeface="나눔고딕"/>
              </a:rPr>
              <a:t>Coussement</a:t>
            </a:r>
            <a:r>
              <a:rPr lang="en-US" altLang="ko-KR" b="1" dirty="0">
                <a:latin typeface="나눔고딕"/>
                <a:ea typeface="나눔고딕"/>
              </a:rPr>
              <a:t>, Paul </a:t>
            </a:r>
            <a:r>
              <a:rPr lang="en-US" altLang="ko-KR" b="1" dirty="0" err="1">
                <a:latin typeface="나눔고딕"/>
                <a:ea typeface="나눔고딕"/>
              </a:rPr>
              <a:t>Harrigan</a:t>
            </a:r>
            <a:r>
              <a:rPr lang="en-US" altLang="ko-KR" b="1" dirty="0">
                <a:latin typeface="나눔고딕"/>
                <a:ea typeface="나눔고딕"/>
              </a:rPr>
              <a:t>, Dries </a:t>
            </a:r>
            <a:r>
              <a:rPr lang="en-US" altLang="ko-KR" b="1" dirty="0" err="1">
                <a:latin typeface="나눔고딕"/>
                <a:ea typeface="나눔고딕"/>
              </a:rPr>
              <a:t>F.Benoit</a:t>
            </a:r>
            <a:r>
              <a:rPr lang="en-US" altLang="ko-KR" b="1" dirty="0">
                <a:latin typeface="나눔고딕"/>
                <a:ea typeface="나눔고딕"/>
              </a:rPr>
              <a:t>, 2015)</a:t>
            </a:r>
            <a:endParaRPr lang="en-US" altLang="ko-KR" sz="1200" b="1" dirty="0"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2" y="1988840"/>
            <a:ext cx="53973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</p:spTree>
    <p:extLst>
      <p:ext uri="{BB962C8B-B14F-4D97-AF65-F5344CB8AC3E}">
        <p14:creationId xmlns:p14="http://schemas.microsoft.com/office/powerpoint/2010/main" val="6713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What is Direct marketing?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971600" y="1772816"/>
            <a:ext cx="817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Mass Marketing</a:t>
            </a: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r>
              <a:rPr lang="en-US" altLang="ko-KR" sz="1600" dirty="0">
                <a:latin typeface="나눔고딕"/>
                <a:ea typeface="나눔고딕"/>
              </a:rPr>
              <a:t>:Target</a:t>
            </a:r>
            <a:r>
              <a:rPr lang="ko-KR" altLang="en-US" sz="1600" dirty="0">
                <a:latin typeface="나눔고딕"/>
                <a:ea typeface="나눔고딕"/>
              </a:rPr>
              <a:t>을 구별 없이 모든 </a:t>
            </a:r>
            <a:r>
              <a:rPr lang="en-US" altLang="ko-KR" sz="1600" dirty="0">
                <a:latin typeface="나눔고딕"/>
                <a:ea typeface="나눔고딕"/>
              </a:rPr>
              <a:t>customer</a:t>
            </a:r>
            <a:r>
              <a:rPr lang="ko-KR" altLang="en-US" sz="1600" dirty="0">
                <a:latin typeface="나눔고딕"/>
                <a:ea typeface="나눔고딕"/>
              </a:rPr>
              <a:t>로 목표로 한 마케팅 </a:t>
            </a:r>
            <a:r>
              <a:rPr lang="en-US" altLang="ko-KR" sz="1200" dirty="0">
                <a:latin typeface="나눔고딕"/>
                <a:ea typeface="나눔고딕"/>
              </a:rPr>
              <a:t>ex)TV, </a:t>
            </a:r>
            <a:r>
              <a:rPr lang="ko-KR" altLang="en-US" sz="1200" dirty="0">
                <a:latin typeface="나눔고딕"/>
                <a:ea typeface="나눔고딕"/>
              </a:rPr>
              <a:t>신문</a:t>
            </a:r>
            <a:r>
              <a:rPr lang="en-US" altLang="ko-KR" sz="1200" dirty="0">
                <a:latin typeface="나눔고딕"/>
                <a:ea typeface="나눔고딕"/>
              </a:rPr>
              <a:t>, </a:t>
            </a:r>
            <a:r>
              <a:rPr lang="ko-KR" altLang="en-US" sz="1200" dirty="0">
                <a:latin typeface="나눔고딕"/>
                <a:ea typeface="나눔고딕"/>
              </a:rPr>
              <a:t>라디오 등</a:t>
            </a:r>
            <a:endParaRPr lang="en-US" altLang="ko-KR" sz="1200" dirty="0">
              <a:latin typeface="나눔고딕"/>
              <a:ea typeface="나눔고딕"/>
            </a:endParaRPr>
          </a:p>
          <a:p>
            <a:pPr indent="-32400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너무 많은 비용이 들고 효율이 떨어짐 </a:t>
            </a:r>
            <a:r>
              <a:rPr lang="en-US" altLang="ko-KR" sz="1400" dirty="0">
                <a:latin typeface="나눔고딕"/>
                <a:ea typeface="나눔고딕"/>
              </a:rPr>
              <a:t>(</a:t>
            </a:r>
            <a:r>
              <a:rPr lang="ko-KR" altLang="en-US" sz="1400" dirty="0">
                <a:latin typeface="나눔고딕"/>
                <a:ea typeface="나눔고딕"/>
              </a:rPr>
              <a:t>평균 응답률 </a:t>
            </a:r>
            <a:r>
              <a:rPr lang="en-US" altLang="ko-KR" sz="1400" dirty="0">
                <a:latin typeface="나눔고딕"/>
                <a:ea typeface="나눔고딕"/>
              </a:rPr>
              <a:t>1%)</a:t>
            </a:r>
            <a:r>
              <a:rPr lang="ko-KR" altLang="en-US" sz="1400" dirty="0">
                <a:latin typeface="나눔고딕"/>
                <a:ea typeface="나눔고딕"/>
              </a:rPr>
              <a:t> </a:t>
            </a:r>
            <a:endParaRPr lang="en-US" altLang="ko-KR" sz="9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상품을 다양화해서 일일이 고객의 </a:t>
            </a:r>
            <a:r>
              <a:rPr lang="en-US" altLang="ko-KR" sz="1400" dirty="0">
                <a:latin typeface="나눔고딕"/>
                <a:ea typeface="나눔고딕"/>
              </a:rPr>
              <a:t>needs</a:t>
            </a:r>
            <a:r>
              <a:rPr lang="ko-KR" altLang="en-US" sz="1400" dirty="0">
                <a:latin typeface="나눔고딕"/>
                <a:ea typeface="나눔고딕"/>
              </a:rPr>
              <a:t>를 맞추는데 한계 有</a:t>
            </a:r>
            <a:r>
              <a:rPr lang="en-US" altLang="ko-KR" sz="1600" dirty="0">
                <a:latin typeface="나눔고딕"/>
                <a:ea typeface="나눔고딕"/>
              </a:rPr>
              <a:t/>
            </a:r>
            <a:br>
              <a:rPr lang="en-US" altLang="ko-KR" sz="1600" dirty="0">
                <a:latin typeface="나눔고딕"/>
                <a:ea typeface="나눔고딕"/>
              </a:rPr>
            </a:br>
            <a:endParaRPr lang="en-US" altLang="ko-KR" sz="1600" dirty="0">
              <a:latin typeface="나눔고딕"/>
              <a:ea typeface="나눔고딕"/>
            </a:endParaRPr>
          </a:p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Direct Marketing</a:t>
            </a:r>
            <a:br>
              <a:rPr lang="en-US" altLang="ko-KR" sz="1800" b="1" dirty="0">
                <a:latin typeface="나눔고딕"/>
                <a:ea typeface="나눔고딕"/>
              </a:rPr>
            </a:br>
            <a:r>
              <a:rPr lang="en-US" altLang="ko-KR" sz="1800" b="1" dirty="0">
                <a:latin typeface="나눔고딕"/>
                <a:ea typeface="나눔고딕"/>
              </a:rPr>
              <a:t>: </a:t>
            </a:r>
            <a:r>
              <a:rPr lang="ko-KR" altLang="en-US" sz="1600" dirty="0">
                <a:ea typeface="나눔고딕"/>
              </a:rPr>
              <a:t>즉각적인 반응을 얻고 지속적인 고객관계를 유지하기 위해</a:t>
            </a:r>
            <a:r>
              <a:rPr lang="en-US" altLang="ko-KR" sz="1600" dirty="0">
                <a:ea typeface="나눔고딕"/>
              </a:rPr>
              <a:t>, targeting </a:t>
            </a:r>
            <a:r>
              <a:rPr lang="ko-KR" altLang="en-US" sz="1600" dirty="0">
                <a:ea typeface="나눔고딕"/>
              </a:rPr>
              <a:t>된 </a:t>
            </a:r>
            <a:r>
              <a:rPr lang="en-US" altLang="ko-KR" sz="1600" dirty="0">
                <a:ea typeface="나눔고딕"/>
              </a:rPr>
              <a:t/>
            </a:r>
            <a:br>
              <a:rPr lang="en-US" altLang="ko-KR" sz="1600" dirty="0">
                <a:ea typeface="나눔고딕"/>
              </a:rPr>
            </a:br>
            <a:r>
              <a:rPr lang="en-US" altLang="ko-KR" sz="1600" dirty="0">
                <a:ea typeface="나눔고딕"/>
              </a:rPr>
              <a:t>  </a:t>
            </a:r>
            <a:r>
              <a:rPr lang="ko-KR" altLang="en-US" sz="1600" dirty="0">
                <a:ea typeface="나눔고딕"/>
              </a:rPr>
              <a:t>개별 소비자들과 직접 커뮤니케이션을 하는 것 </a:t>
            </a:r>
            <a:r>
              <a:rPr lang="en-US" altLang="ko-KR" sz="1200" dirty="0">
                <a:ea typeface="나눔고딕"/>
              </a:rPr>
              <a:t>ex)</a:t>
            </a:r>
            <a:r>
              <a:rPr lang="ko-KR" altLang="en-US" sz="1200" dirty="0">
                <a:ea typeface="나눔고딕"/>
              </a:rPr>
              <a:t>방문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우편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전화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 err="1">
                <a:ea typeface="나눔고딕"/>
              </a:rPr>
              <a:t>이메일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인터넷 배너 등</a:t>
            </a:r>
            <a:r>
              <a:rPr lang="en-US" altLang="ko-KR" sz="1200" dirty="0">
                <a:ea typeface="나눔고딕"/>
              </a:rPr>
              <a:t/>
            </a:r>
            <a:br>
              <a:rPr lang="en-US" altLang="ko-KR" sz="1200" dirty="0">
                <a:ea typeface="나눔고딕"/>
              </a:rPr>
            </a:br>
            <a:endParaRPr lang="en-US" altLang="ko-KR" sz="1400" dirty="0"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나눔고딕"/>
              </a:rPr>
              <a:t>새로운 미디어 채널의 등장과 인터넷의 발달로 개인들에게 접근이 용이해짐</a:t>
            </a:r>
            <a:endParaRPr lang="en-US" altLang="ko-KR" sz="1400" dirty="0"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/>
              <a:t>각</a:t>
            </a:r>
            <a:r>
              <a:rPr lang="ko-KR" altLang="en-US" sz="1400" dirty="0">
                <a:latin typeface="나눔고딕"/>
              </a:rPr>
              <a:t>각의 고객이 필요로 하는 정보 및 광고를 제공</a:t>
            </a:r>
            <a:endParaRPr lang="en-US" altLang="ko-KR" sz="1400" dirty="0">
              <a:latin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상대적으로 적은 비용과 높은 효율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높은 응답률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및 고객 이탈 방지 가능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ea typeface="나눔고딕"/>
              </a:rPr>
            </a:b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ea typeface="나눔고딕"/>
              </a:rPr>
            </a:br>
            <a:endParaRPr lang="ko-KR" altLang="en-US" sz="1050" b="1" dirty="0">
              <a:latin typeface="나눔고딕"/>
              <a:ea typeface="나눔고딕"/>
            </a:endParaRPr>
          </a:p>
          <a:p>
            <a:pPr marL="18900" indent="0">
              <a:buNone/>
            </a:pP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endParaRPr lang="ko-KR" altLang="en-US" sz="1200" dirty="0">
              <a:latin typeface="나눔고딕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</p:spTree>
    <p:extLst>
      <p:ext uri="{BB962C8B-B14F-4D97-AF65-F5344CB8AC3E}">
        <p14:creationId xmlns:p14="http://schemas.microsoft.com/office/powerpoint/2010/main" val="1779319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Why Naïve Bayes in Direct marketing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971600" y="1772816"/>
            <a:ext cx="817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Direct Marketing</a:t>
            </a: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Direct marketing</a:t>
            </a:r>
            <a:r>
              <a:rPr lang="ko-KR" altLang="en-US" sz="1400" dirty="0">
                <a:latin typeface="나눔고딕"/>
                <a:ea typeface="나눔고딕"/>
              </a:rPr>
              <a:t>은 계속해서 성장 중</a:t>
            </a:r>
            <a:r>
              <a:rPr lang="en-US" altLang="ko-KR" sz="1400" dirty="0">
                <a:latin typeface="나눔고딕"/>
                <a:ea typeface="나눔고딕"/>
              </a:rPr>
              <a:t>( US $196 billion in 2016)</a:t>
            </a: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Direct Mail</a:t>
            </a:r>
            <a:endParaRPr lang="en-US" altLang="ko-KR" sz="1600" dirty="0">
              <a:latin typeface="나눔고딕"/>
              <a:ea typeface="나눔고딕"/>
            </a:endParaRP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인터넷의 발달로 쇠퇴할 것이라 예상되었지만 </a:t>
            </a:r>
            <a:r>
              <a:rPr lang="ko-KR" altLang="en-US" sz="1400" dirty="0" err="1">
                <a:latin typeface="나눔고딕"/>
                <a:ea typeface="나눔고딕"/>
              </a:rPr>
              <a:t>보완재로</a:t>
            </a:r>
            <a:r>
              <a:rPr lang="ko-KR" altLang="en-US" sz="1400" dirty="0">
                <a:latin typeface="나눔고딕"/>
                <a:ea typeface="나눔고딕"/>
              </a:rPr>
              <a:t> 함께 성장</a:t>
            </a:r>
            <a:endParaRPr lang="en-US" altLang="ko-KR" sz="1400" dirty="0">
              <a:latin typeface="나눔고딕"/>
              <a:ea typeface="나눔고딕"/>
            </a:endParaRP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고객 </a:t>
            </a:r>
            <a:r>
              <a:rPr lang="en-US" altLang="ko-KR" sz="1400" dirty="0">
                <a:latin typeface="나눔고딕"/>
                <a:ea typeface="나눔고딕"/>
              </a:rPr>
              <a:t>Database</a:t>
            </a:r>
            <a:r>
              <a:rPr lang="ko-KR" altLang="en-US" sz="1400" dirty="0">
                <a:latin typeface="나눔고딕"/>
                <a:ea typeface="나눔고딕"/>
              </a:rPr>
              <a:t>를 기반으로 정확한 고객을 </a:t>
            </a:r>
            <a:r>
              <a:rPr lang="ko-KR" altLang="en-US" sz="1400" dirty="0" err="1">
                <a:latin typeface="나눔고딕"/>
                <a:ea typeface="나눔고딕"/>
              </a:rPr>
              <a:t>타겟하고</a:t>
            </a:r>
            <a:r>
              <a:rPr lang="ko-KR" altLang="en-US" sz="1400" dirty="0">
                <a:latin typeface="나눔고딕"/>
                <a:ea typeface="나눔고딕"/>
              </a:rPr>
              <a:t> 응답률을 올리는 것이 과제</a:t>
            </a:r>
            <a:endParaRPr lang="en-US" altLang="ko-KR" sz="8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Response Modeling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과거 고객의 행동 양식</a:t>
            </a:r>
            <a:r>
              <a:rPr lang="en-US" altLang="ko-KR" sz="1400" dirty="0">
                <a:latin typeface="나눔고딕"/>
                <a:ea typeface="나눔고딕"/>
              </a:rPr>
              <a:t> </a:t>
            </a:r>
            <a:r>
              <a:rPr lang="ko-KR" altLang="en-US" sz="1400" dirty="0">
                <a:latin typeface="나눔고딕"/>
                <a:ea typeface="나눔고딕"/>
              </a:rPr>
              <a:t>등의 </a:t>
            </a:r>
            <a:r>
              <a:rPr lang="en-US" altLang="ko-KR" sz="1400" dirty="0">
                <a:latin typeface="나눔고딕"/>
                <a:ea typeface="나눔고딕"/>
              </a:rPr>
              <a:t>data</a:t>
            </a:r>
            <a:r>
              <a:rPr lang="ko-KR" altLang="en-US" sz="1400" dirty="0">
                <a:latin typeface="나눔고딕"/>
                <a:ea typeface="나눔고딕"/>
              </a:rPr>
              <a:t>를 기반으로 마케팅에 가장 잘 응답할 고객을 선별</a:t>
            </a:r>
            <a:endParaRPr lang="en-US" altLang="ko-KR" sz="14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Classification Algorithms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 </a:t>
            </a:r>
            <a:r>
              <a:rPr lang="en-US" altLang="ko-KR" sz="1400" dirty="0">
                <a:latin typeface="나눔고딕"/>
                <a:ea typeface="나눔고딕"/>
              </a:rPr>
              <a:t>Logistics regression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</a:t>
            </a:r>
            <a:r>
              <a:rPr lang="en-US" altLang="ko-KR" sz="1400" b="1" dirty="0">
                <a:latin typeface="나눔고딕"/>
                <a:ea typeface="나눔고딕"/>
              </a:rPr>
              <a:t>Naive Bayes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Neural networks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k-nearest neighbor algorithm</a:t>
            </a:r>
            <a:br>
              <a:rPr lang="en-US" altLang="ko-KR" sz="1400" dirty="0">
                <a:latin typeface="나눔고딕"/>
                <a:ea typeface="나눔고딕"/>
              </a:rPr>
            </a:br>
            <a:endParaRPr lang="en-US" altLang="ko-KR" sz="1400" dirty="0">
              <a:latin typeface="나눔고딕"/>
              <a:ea typeface="나눔고딕"/>
            </a:endParaRPr>
          </a:p>
          <a:p>
            <a:pPr marL="18900" indent="0">
              <a:buNone/>
            </a:pP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endParaRPr lang="ko-KR" altLang="en-US" sz="1200" dirty="0">
              <a:latin typeface="나눔고딕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2884657" cy="97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8" y="4941168"/>
            <a:ext cx="3076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15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Scikit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-learn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2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09694"/>
            <a:ext cx="2133715" cy="1285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42" y="4444655"/>
            <a:ext cx="1864106" cy="14262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7" y="4422441"/>
            <a:ext cx="2019022" cy="1404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931" y="2858142"/>
            <a:ext cx="1919265" cy="14525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519" y="2858142"/>
            <a:ext cx="2877988" cy="13528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9330" y="4444656"/>
            <a:ext cx="1634715" cy="1384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1600" y="1892282"/>
            <a:ext cx="381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 in Python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6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err="1" smtClean="0">
                <a:solidFill>
                  <a:schemeClr val="tx1"/>
                </a:solidFill>
              </a:rPr>
              <a:t>베이즈</a:t>
            </a:r>
            <a:r>
              <a:rPr lang="ko-KR" altLang="en-US" sz="2500" dirty="0" smtClean="0">
                <a:solidFill>
                  <a:schemeClr val="tx1"/>
                </a:solidFill>
              </a:rPr>
              <a:t> 정리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37205-4D9A-4CC7-97C4-F69CE20719D2}"/>
                  </a:ext>
                </a:extLst>
              </p:cNvPr>
              <p:cNvSpPr txBox="1"/>
              <p:nvPr/>
            </p:nvSpPr>
            <p:spPr>
              <a:xfrm flipH="1">
                <a:off x="941783" y="2239284"/>
                <a:ext cx="9309623" cy="31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조건부 확률의 정의를 </a:t>
                </a:r>
                <a:r>
                  <a:rPr lang="en-US" altLang="ko-KR" dirty="0"/>
                  <a:t>‘ </a:t>
                </a:r>
                <a:r>
                  <a:rPr lang="ko-KR" altLang="en-US" dirty="0"/>
                  <a:t>반대로 뒤집는 </a:t>
                </a:r>
                <a:r>
                  <a:rPr lang="en-US" altLang="ko-KR" dirty="0"/>
                  <a:t>‘ </a:t>
                </a:r>
                <a:r>
                  <a:rPr lang="ko-KR" altLang="en-US" dirty="0"/>
                  <a:t>정리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사건 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가 발생했을 때 사건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발생할 확률 </a:t>
                </a:r>
                <a:r>
                  <a:rPr lang="en-US" altLang="ko-KR" dirty="0"/>
                  <a:t>P(F|E)</a:t>
                </a:r>
                <a:r>
                  <a:rPr lang="ko-KR" altLang="en-US" dirty="0"/>
                  <a:t>를 이용해</a:t>
                </a:r>
                <a:endParaRPr lang="en-US" altLang="ko-KR" dirty="0"/>
              </a:p>
              <a:p>
                <a:r>
                  <a:rPr lang="ko-KR" altLang="en-US" dirty="0"/>
                  <a:t>사건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발생했을 때 사건 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가 발생할 확률 </a:t>
                </a:r>
                <a:r>
                  <a:rPr lang="en-US" altLang="ko-KR" dirty="0"/>
                  <a:t>P(E|F)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P(E|F)=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∩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∩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∩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∩~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|~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(~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Ex.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:r>
                  <a:rPr lang="en-US" altLang="ko-KR" dirty="0"/>
                  <a:t>E=</a:t>
                </a:r>
                <a:r>
                  <a:rPr lang="ko-KR" altLang="en-US" dirty="0"/>
                  <a:t>특정 메일이 스팸일 확률</a:t>
                </a:r>
                <a:endParaRPr lang="en-US" altLang="ko-KR" dirty="0"/>
              </a:p>
              <a:p>
                <a:r>
                  <a:rPr lang="ko-KR" altLang="en-US" dirty="0"/>
                  <a:t>사건 </a:t>
                </a:r>
                <a:r>
                  <a:rPr lang="en-US" altLang="ko-KR" dirty="0"/>
                  <a:t>F=</a:t>
                </a:r>
                <a:r>
                  <a:rPr lang="ko-KR" altLang="en-US" dirty="0"/>
                  <a:t>메일에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라는 단어가 포함될 확률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37205-4D9A-4CC7-97C4-F69CE207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1783" y="2239284"/>
                <a:ext cx="9309623" cy="3137718"/>
              </a:xfrm>
              <a:prstGeom prst="rect">
                <a:avLst/>
              </a:prstGeom>
              <a:blipFill>
                <a:blip r:embed="rId2"/>
                <a:stretch>
                  <a:fillRect l="-524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2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184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Scikit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-learn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1600" y="4069979"/>
            <a:ext cx="775954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Simple and efficient tools for data mining and data analysis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Accessible to everybody, and reusable in various contexts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Built on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SciPy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and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source, commercially usable - BSD license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18" y="1750979"/>
            <a:ext cx="5949565" cy="2319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3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4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06479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0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49921" y="1910585"/>
            <a:ext cx="21732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Importing Libraries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31641" y="3822994"/>
            <a:ext cx="377545" cy="377545"/>
            <a:chOff x="1043608" y="1899138"/>
            <a:chExt cx="377545" cy="377545"/>
          </a:xfrm>
        </p:grpSpPr>
        <p:sp>
          <p:nvSpPr>
            <p:cNvPr id="28" name="타원 27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1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49921" y="3827100"/>
            <a:ext cx="14630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9" y="2414588"/>
            <a:ext cx="7115175" cy="10953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89" y="4341351"/>
            <a:ext cx="7115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1" y="5799700"/>
            <a:ext cx="714375" cy="266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984436"/>
            <a:ext cx="82391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5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06479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0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49921" y="1910585"/>
            <a:ext cx="21732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Importing Libraries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31641" y="3822994"/>
            <a:ext cx="377545" cy="377545"/>
            <a:chOff x="1043608" y="1899138"/>
            <a:chExt cx="377545" cy="377545"/>
          </a:xfrm>
        </p:grpSpPr>
        <p:sp>
          <p:nvSpPr>
            <p:cNvPr id="28" name="타원 27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1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49921" y="3827100"/>
            <a:ext cx="14630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9" y="2414588"/>
            <a:ext cx="7115175" cy="10953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89" y="4341351"/>
            <a:ext cx="7115175" cy="50482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8" y="4986988"/>
            <a:ext cx="7115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1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1" y="5799700"/>
            <a:ext cx="714375" cy="266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52495"/>
            <a:ext cx="8172450" cy="36766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67054" y="2001353"/>
            <a:ext cx="7524000" cy="684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64" y="2749205"/>
            <a:ext cx="7086600" cy="4953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64" y="3398577"/>
            <a:ext cx="7124700" cy="13049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39" y="2408051"/>
            <a:ext cx="3095625" cy="36004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1156"/>
          <a:stretch/>
        </p:blipFill>
        <p:spPr>
          <a:xfrm>
            <a:off x="5873597" y="3371400"/>
            <a:ext cx="2824449" cy="20478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49921" y="5049943"/>
            <a:ext cx="341952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‘?’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값에 대한 처리가 필요하다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4" name="타원 23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3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49921" y="1940342"/>
            <a:ext cx="25731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Handling Missing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7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64" y="3281362"/>
            <a:ext cx="7315200" cy="2952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4" y="2749205"/>
            <a:ext cx="7334250" cy="323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89" y="3800507"/>
            <a:ext cx="7343775" cy="2028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33339" y="2984761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92" y="4169906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5792" y="4528844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1332" y="4966744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최빈값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008" y="5450085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14" y="5971088"/>
            <a:ext cx="238125" cy="2857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536765" y="3284465"/>
            <a:ext cx="1088552" cy="3105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30" name="타원 29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4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2220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Preprocessing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3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64" y="2749205"/>
            <a:ext cx="7315200" cy="1085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9921" y="4080565"/>
            <a:ext cx="5256567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df.replace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(A, B)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기존값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교체값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ix[M,N]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조건 변경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Inplace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변수의 변경 내용 반영 여부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60919" y="3537639"/>
            <a:ext cx="3461912" cy="32567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89199" y="3565901"/>
            <a:ext cx="1103071" cy="269156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2" name="타원 2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33634" y="3565901"/>
            <a:ext cx="911629" cy="269156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2974" y="3225757"/>
            <a:ext cx="8803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76" y="2410300"/>
            <a:ext cx="7134225" cy="19431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461430" y="2815545"/>
            <a:ext cx="899630" cy="3105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13356" y="2815544"/>
            <a:ext cx="989593" cy="3105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978254" y="4475001"/>
            <a:ext cx="7584124" cy="1630346"/>
            <a:chOff x="989977" y="4756353"/>
            <a:chExt cx="7584124" cy="163034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rcRect b="16796"/>
            <a:stretch/>
          </p:blipFill>
          <p:spPr>
            <a:xfrm>
              <a:off x="1481474" y="4756353"/>
              <a:ext cx="7092627" cy="163034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89977" y="5300044"/>
              <a:ext cx="3097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75305" y="5795462"/>
              <a:ext cx="899630" cy="5502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1386" y="5783738"/>
              <a:ext cx="972000" cy="5502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61430" y="3747040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13356" y="3747039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/>
          <p:cNvCxnSpPr>
            <a:stCxn id="29" idx="3"/>
            <a:endCxn id="33" idx="3"/>
          </p:cNvCxnSpPr>
          <p:nvPr/>
        </p:nvCxnSpPr>
        <p:spPr>
          <a:xfrm flipH="1" flipV="1">
            <a:off x="8502949" y="4022143"/>
            <a:ext cx="8714" cy="1755347"/>
          </a:xfrm>
          <a:prstGeom prst="bentConnector3">
            <a:avLst>
              <a:gd name="adj1" fmla="val -262336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/>
          <p:cNvCxnSpPr>
            <a:stCxn id="29" idx="3"/>
            <a:endCxn id="23" idx="3"/>
          </p:cNvCxnSpPr>
          <p:nvPr/>
        </p:nvCxnSpPr>
        <p:spPr>
          <a:xfrm flipH="1" flipV="1">
            <a:off x="8502949" y="2970833"/>
            <a:ext cx="8714" cy="2806657"/>
          </a:xfrm>
          <a:prstGeom prst="bentConnector3">
            <a:avLst>
              <a:gd name="adj1" fmla="val -26233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31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30240"/>
          <a:stretch/>
        </p:blipFill>
        <p:spPr>
          <a:xfrm>
            <a:off x="1468451" y="2747567"/>
            <a:ext cx="7105650" cy="273096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259" y="3928382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After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r="83404"/>
          <a:stretch/>
        </p:blipFill>
        <p:spPr>
          <a:xfrm>
            <a:off x="1244614" y="5617040"/>
            <a:ext cx="1217232" cy="2952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80886" y="3152934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2812" y="3152933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80886" y="4315731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32812" y="4315730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err="1" smtClean="0">
                <a:solidFill>
                  <a:schemeClr val="tx1"/>
                </a:solidFill>
              </a:rPr>
              <a:t>베이즈</a:t>
            </a:r>
            <a:r>
              <a:rPr lang="ko-KR" altLang="en-US" sz="2500" dirty="0" smtClean="0">
                <a:solidFill>
                  <a:schemeClr val="tx1"/>
                </a:solidFill>
              </a:rPr>
              <a:t> 정리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37205-4D9A-4CC7-97C4-F69CE20719D2}"/>
              </a:ext>
            </a:extLst>
          </p:cNvPr>
          <p:cNvSpPr txBox="1"/>
          <p:nvPr/>
        </p:nvSpPr>
        <p:spPr>
          <a:xfrm flipH="1">
            <a:off x="971600" y="2358552"/>
            <a:ext cx="9309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</a:t>
            </a:r>
          </a:p>
          <a:p>
            <a:r>
              <a:rPr lang="ko-KR" altLang="en-US" dirty="0"/>
              <a:t>질병에 걸린 </a:t>
            </a:r>
            <a:r>
              <a:rPr lang="en-US" altLang="ko-KR" dirty="0"/>
              <a:t>(D) </a:t>
            </a:r>
            <a:r>
              <a:rPr lang="ko-KR" altLang="en-US" dirty="0"/>
              <a:t>사람이 양성 판정을 받을 </a:t>
            </a:r>
            <a:r>
              <a:rPr lang="en-US" altLang="ko-KR" dirty="0"/>
              <a:t>(T)</a:t>
            </a:r>
            <a:r>
              <a:rPr lang="ko-KR" altLang="en-US" dirty="0"/>
              <a:t> 확률 </a:t>
            </a:r>
            <a:r>
              <a:rPr lang="en-US" altLang="ko-KR" dirty="0"/>
              <a:t>P(T|D)=0.99</a:t>
            </a:r>
          </a:p>
          <a:p>
            <a:r>
              <a:rPr lang="ko-KR" altLang="en-US" dirty="0"/>
              <a:t>특정 사람이 질병에 걸릴 확률 </a:t>
            </a:r>
            <a:r>
              <a:rPr lang="en-US" altLang="ko-KR" dirty="0"/>
              <a:t>P(D)=0.0001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양성 판정을 받은 사람이 질병에 걸린 사람일 확률은</a:t>
            </a:r>
            <a:r>
              <a:rPr lang="en-US" altLang="ko-KR" dirty="0"/>
              <a:t>?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6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2679708"/>
            <a:ext cx="6017160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이항변수화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로만 구성된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(Dummy Variable)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로의 재구성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파이썬에서는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자동으로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변수별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범주의 종류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개수를 파악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4489655"/>
            <a:ext cx="8067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8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9" y="3309678"/>
            <a:ext cx="732472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89" y="4420832"/>
            <a:ext cx="7343775" cy="1685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71600" y="2679708"/>
            <a:ext cx="2268570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숫자로의 변환과정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4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-0.1201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9" y="3895677"/>
            <a:ext cx="6943725" cy="2143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4" y="2522103"/>
            <a:ext cx="7334250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14" y="3422790"/>
            <a:ext cx="733425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413" y="6070841"/>
            <a:ext cx="1733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5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13" y="5994641"/>
            <a:ext cx="1781175" cy="323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14" y="2522103"/>
            <a:ext cx="7296150" cy="1466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89" y="4267814"/>
            <a:ext cx="7343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7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7093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Standardization of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68451" y="3055319"/>
                <a:ext cx="219492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0" dirty="0" smtClean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d>
                            <m:dPr>
                              <m:ctrlP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51" y="3055319"/>
                <a:ext cx="2194929" cy="576761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86" y="4540627"/>
            <a:ext cx="70866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36" y="3066071"/>
            <a:ext cx="714375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611" y="4122436"/>
            <a:ext cx="7115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4.44444E-6 -0.0928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7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7093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Standardization of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4" y="2502526"/>
            <a:ext cx="6991350" cy="3267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51" y="5937615"/>
            <a:ext cx="1190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9" y="3359354"/>
            <a:ext cx="5206589" cy="508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36236"/>
            <a:ext cx="1845274" cy="377545"/>
            <a:chOff x="1131641" y="1936236"/>
            <a:chExt cx="1845274" cy="377545"/>
          </a:xfrm>
        </p:grpSpPr>
        <p:grpSp>
          <p:nvGrpSpPr>
            <p:cNvPr id="28" name="그룹 27"/>
            <p:cNvGrpSpPr/>
            <p:nvPr/>
          </p:nvGrpSpPr>
          <p:grpSpPr>
            <a:xfrm>
              <a:off x="1131641" y="1936236"/>
              <a:ext cx="377545" cy="377545"/>
              <a:chOff x="1043608" y="1899138"/>
              <a:chExt cx="377545" cy="37754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1043608" y="1899138"/>
                <a:ext cx="377545" cy="377545"/>
              </a:xfrm>
              <a:prstGeom prst="ellipse">
                <a:avLst/>
              </a:prstGeom>
              <a:noFill/>
              <a:ln w="2857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84343" y="1903244"/>
                <a:ext cx="2960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>
                    <a:latin typeface="+mn-ea"/>
                  </a:rPr>
                  <a:t>8</a:t>
                </a:r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49921" y="1940342"/>
              <a:ext cx="14269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Slicing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89" y="2373857"/>
            <a:ext cx="7115175" cy="866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64" y="3979417"/>
            <a:ext cx="712470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164" y="5498305"/>
            <a:ext cx="7124700" cy="2952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131641" y="3540068"/>
            <a:ext cx="4599746" cy="377545"/>
            <a:chOff x="1131641" y="1936236"/>
            <a:chExt cx="4599746" cy="37754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31641" y="1936236"/>
              <a:ext cx="377545" cy="377545"/>
              <a:chOff x="1043608" y="1899138"/>
              <a:chExt cx="377545" cy="377545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43608" y="1899138"/>
                <a:ext cx="377545" cy="377545"/>
              </a:xfrm>
              <a:prstGeom prst="ellipse">
                <a:avLst/>
              </a:prstGeom>
              <a:noFill/>
              <a:ln w="2857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84343" y="1903244"/>
                <a:ext cx="2960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>
                    <a:latin typeface="+mn-ea"/>
                  </a:rPr>
                  <a:t>9</a:t>
                </a:r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549921" y="1940342"/>
              <a:ext cx="41814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Gaussian Naive Bayes Implementation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70726" y="5025964"/>
            <a:ext cx="5403172" cy="385617"/>
            <a:chOff x="1070726" y="4989790"/>
            <a:chExt cx="5403172" cy="385617"/>
          </a:xfrm>
        </p:grpSpPr>
        <p:grpSp>
          <p:nvGrpSpPr>
            <p:cNvPr id="24" name="그룹 23"/>
            <p:cNvGrpSpPr/>
            <p:nvPr/>
          </p:nvGrpSpPr>
          <p:grpSpPr>
            <a:xfrm>
              <a:off x="1070726" y="4997862"/>
              <a:ext cx="506313" cy="377545"/>
              <a:chOff x="1002873" y="4997862"/>
              <a:chExt cx="506313" cy="37754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02873" y="5001968"/>
                <a:ext cx="50631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>
                    <a:latin typeface="+mn-ea"/>
                  </a:rPr>
                  <a:t>10</a:t>
                </a:r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67257" y="4997862"/>
                <a:ext cx="377545" cy="377545"/>
              </a:xfrm>
              <a:prstGeom prst="ellipse">
                <a:avLst/>
              </a:prstGeom>
              <a:noFill/>
              <a:ln w="2857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549921" y="4989790"/>
              <a:ext cx="492397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Accuracy of our Gaussian Naive Bayes model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02066" y="5950330"/>
            <a:ext cx="1753124" cy="316915"/>
            <a:chOff x="1402066" y="5950330"/>
            <a:chExt cx="1753124" cy="31691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9980" y="5950330"/>
              <a:ext cx="1666875" cy="304800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1402066" y="5984902"/>
              <a:ext cx="1753124" cy="2823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4290" y="2742436"/>
            <a:ext cx="5051383" cy="8748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오늘 진행된 코드를 자율적으로 짜보기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Accuracy_score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향상시키기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(80%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보다 높게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21904" y="1927237"/>
            <a:ext cx="1239458" cy="398834"/>
            <a:chOff x="1121904" y="1927237"/>
            <a:chExt cx="1239458" cy="398834"/>
          </a:xfrm>
        </p:grpSpPr>
        <p:sp>
          <p:nvSpPr>
            <p:cNvPr id="32" name="TextBox 31"/>
            <p:cNvSpPr txBox="1"/>
            <p:nvPr/>
          </p:nvSpPr>
          <p:spPr>
            <a:xfrm>
              <a:off x="1549921" y="1940342"/>
              <a:ext cx="81144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Quest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121904" y="1927237"/>
              <a:ext cx="398834" cy="398834"/>
              <a:chOff x="1121904" y="1927237"/>
              <a:chExt cx="398834" cy="39883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131641" y="1936236"/>
                <a:ext cx="377545" cy="377545"/>
                <a:chOff x="1043608" y="1899138"/>
                <a:chExt cx="377545" cy="377545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1043608" y="1899138"/>
                  <a:ext cx="377545" cy="377545"/>
                </a:xfrm>
                <a:prstGeom prst="ellipse">
                  <a:avLst/>
                </a:prstGeom>
                <a:noFill/>
                <a:ln w="28575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084343" y="1903244"/>
                  <a:ext cx="29607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더하기 기호 35"/>
              <p:cNvSpPr/>
              <p:nvPr/>
            </p:nvSpPr>
            <p:spPr>
              <a:xfrm>
                <a:off x="1121904" y="1927237"/>
                <a:ext cx="398834" cy="398834"/>
              </a:xfrm>
              <a:prstGeom prst="mathPlus">
                <a:avLst>
                  <a:gd name="adj1" fmla="val 18642"/>
                </a:avLst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672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06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References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2229" y="1178821"/>
            <a:ext cx="77595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  <a:hlinkClick r:id="rId2"/>
              </a:rPr>
              <a:t>http://scikit-learn.org/stable/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  <a:hlinkClick r:id="rId2"/>
              </a:rPr>
              <a:t>https://datascienceschool.net/view-notebook/293ece8b0d124fbaa4d4d52bb8f1cb42/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3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161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124743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/>
                <a:ea typeface="나눔고딕"/>
              </a:rPr>
              <a:t>Improving direct mail targeting through customer response modeling</a:t>
            </a:r>
            <a:br>
              <a:rPr lang="en-US" altLang="ko-KR" b="1" dirty="0">
                <a:latin typeface="나눔고딕"/>
                <a:ea typeface="나눔고딕"/>
              </a:rPr>
            </a:br>
            <a:r>
              <a:rPr lang="en-US" altLang="ko-KR" b="1" dirty="0">
                <a:latin typeface="나눔고딕"/>
                <a:ea typeface="나눔고딕"/>
              </a:rPr>
              <a:t>(Kristof </a:t>
            </a:r>
            <a:r>
              <a:rPr lang="en-US" altLang="ko-KR" b="1" dirty="0" err="1">
                <a:latin typeface="나눔고딕"/>
                <a:ea typeface="나눔고딕"/>
              </a:rPr>
              <a:t>Coussement</a:t>
            </a:r>
            <a:r>
              <a:rPr lang="en-US" altLang="ko-KR" b="1" dirty="0">
                <a:latin typeface="나눔고딕"/>
                <a:ea typeface="나눔고딕"/>
              </a:rPr>
              <a:t>, Paul </a:t>
            </a:r>
            <a:r>
              <a:rPr lang="en-US" altLang="ko-KR" b="1" dirty="0" err="1">
                <a:latin typeface="나눔고딕"/>
                <a:ea typeface="나눔고딕"/>
              </a:rPr>
              <a:t>Harrigan</a:t>
            </a:r>
            <a:r>
              <a:rPr lang="en-US" altLang="ko-KR" b="1" dirty="0">
                <a:latin typeface="나눔고딕"/>
                <a:ea typeface="나눔고딕"/>
              </a:rPr>
              <a:t>, Dries </a:t>
            </a:r>
            <a:r>
              <a:rPr lang="en-US" altLang="ko-KR" b="1" dirty="0" err="1">
                <a:latin typeface="나눔고딕"/>
                <a:ea typeface="나눔고딕"/>
              </a:rPr>
              <a:t>F.Benoit</a:t>
            </a:r>
            <a:r>
              <a:rPr lang="en-US" altLang="ko-KR" b="1" dirty="0">
                <a:latin typeface="나눔고딕"/>
                <a:ea typeface="나눔고딕"/>
              </a:rPr>
              <a:t>, 2015)</a:t>
            </a:r>
            <a:endParaRPr lang="en-US" altLang="ko-KR" sz="1200" b="1" dirty="0"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2" y="1988840"/>
            <a:ext cx="53973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</p:spTree>
    <p:extLst>
      <p:ext uri="{BB962C8B-B14F-4D97-AF65-F5344CB8AC3E}">
        <p14:creationId xmlns:p14="http://schemas.microsoft.com/office/powerpoint/2010/main" val="39669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err="1" smtClean="0">
                <a:solidFill>
                  <a:schemeClr val="tx1"/>
                </a:solidFill>
              </a:rPr>
              <a:t>나이브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tx1"/>
                </a:solidFill>
              </a:rPr>
              <a:t>베이즈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37205-4D9A-4CC7-97C4-F69CE20719D2}"/>
              </a:ext>
            </a:extLst>
          </p:cNvPr>
          <p:cNvSpPr txBox="1"/>
          <p:nvPr/>
        </p:nvSpPr>
        <p:spPr>
          <a:xfrm flipH="1">
            <a:off x="636103" y="2358552"/>
            <a:ext cx="96451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베이즈</a:t>
            </a:r>
            <a:r>
              <a:rPr lang="ko-KR" altLang="en-US" dirty="0"/>
              <a:t> 정리에 </a:t>
            </a:r>
            <a:r>
              <a:rPr lang="en-US" altLang="ko-KR" dirty="0"/>
              <a:t>＇</a:t>
            </a:r>
            <a:r>
              <a:rPr lang="ko-KR" altLang="en-US" dirty="0"/>
              <a:t>나이브하고 극단적인 가정</a:t>
            </a:r>
            <a:r>
              <a:rPr lang="en-US" altLang="ko-KR" dirty="0"/>
              <a:t> ‘ </a:t>
            </a:r>
            <a:r>
              <a:rPr lang="ko-KR" altLang="en-US" dirty="0"/>
              <a:t>하나를 추가한 것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“</a:t>
            </a:r>
            <a:r>
              <a:rPr lang="ko-KR" altLang="en-US" b="1" dirty="0"/>
              <a:t>각 단어의 존재 혹은 부재는 서로 조건부 독립적이다</a:t>
            </a:r>
            <a:r>
              <a:rPr lang="en-US" altLang="ko-KR" b="1" dirty="0"/>
              <a:t>. 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스팸메일에 </a:t>
            </a:r>
            <a:r>
              <a:rPr lang="en-US" altLang="ko-KR" dirty="0"/>
              <a:t>A</a:t>
            </a:r>
            <a:r>
              <a:rPr lang="ko-KR" altLang="en-US" dirty="0"/>
              <a:t>라는 단어와</a:t>
            </a:r>
            <a:r>
              <a:rPr lang="en-US" altLang="ko-KR" dirty="0"/>
              <a:t> B</a:t>
            </a:r>
            <a:r>
              <a:rPr lang="ko-KR" altLang="en-US" dirty="0"/>
              <a:t>라는 단어가 등장할 확률은 </a:t>
            </a:r>
            <a:r>
              <a:rPr lang="ko-KR" altLang="en-US" dirty="0" smtClean="0"/>
              <a:t>서로 </a:t>
            </a:r>
            <a:r>
              <a:rPr lang="ko-KR" altLang="en-US" dirty="0"/>
              <a:t>독립적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스팸메일에 </a:t>
            </a:r>
            <a:r>
              <a:rPr lang="en-US" altLang="ko-KR" dirty="0"/>
              <a:t>A</a:t>
            </a:r>
            <a:r>
              <a:rPr lang="ko-KR" altLang="en-US" dirty="0"/>
              <a:t>과 </a:t>
            </a:r>
            <a:r>
              <a:rPr lang="en-US" altLang="ko-KR" dirty="0"/>
              <a:t>B</a:t>
            </a:r>
            <a:r>
              <a:rPr lang="ko-KR" altLang="en-US" dirty="0"/>
              <a:t>가 모두 등장할 확률은 두 단어가 각각 등장할 </a:t>
            </a:r>
            <a:r>
              <a:rPr lang="ko-KR" altLang="en-US" dirty="0" smtClean="0"/>
              <a:t>확률의 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각 단어들의 결합 확률은 개별 확률들의 </a:t>
            </a:r>
            <a:r>
              <a:rPr lang="ko-KR" altLang="en-US" dirty="0" smtClean="0"/>
              <a:t>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 데이터 </a:t>
            </a:r>
            <a:r>
              <a:rPr lang="en-US" altLang="ko-KR" dirty="0"/>
              <a:t>(Training Set) +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분류기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6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What is Direct marketing?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971600" y="1772816"/>
            <a:ext cx="817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Mass Marketing</a:t>
            </a: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r>
              <a:rPr lang="en-US" altLang="ko-KR" sz="1600" dirty="0">
                <a:latin typeface="나눔고딕"/>
                <a:ea typeface="나눔고딕"/>
              </a:rPr>
              <a:t>:Target</a:t>
            </a:r>
            <a:r>
              <a:rPr lang="ko-KR" altLang="en-US" sz="1600" dirty="0">
                <a:latin typeface="나눔고딕"/>
                <a:ea typeface="나눔고딕"/>
              </a:rPr>
              <a:t>을 구별 없이 모든 </a:t>
            </a:r>
            <a:r>
              <a:rPr lang="en-US" altLang="ko-KR" sz="1600" dirty="0">
                <a:latin typeface="나눔고딕"/>
                <a:ea typeface="나눔고딕"/>
              </a:rPr>
              <a:t>customer</a:t>
            </a:r>
            <a:r>
              <a:rPr lang="ko-KR" altLang="en-US" sz="1600" dirty="0">
                <a:latin typeface="나눔고딕"/>
                <a:ea typeface="나눔고딕"/>
              </a:rPr>
              <a:t>로 목표로 한 마케팅 </a:t>
            </a:r>
            <a:r>
              <a:rPr lang="en-US" altLang="ko-KR" sz="1200" dirty="0">
                <a:latin typeface="나눔고딕"/>
                <a:ea typeface="나눔고딕"/>
              </a:rPr>
              <a:t>ex)TV, </a:t>
            </a:r>
            <a:r>
              <a:rPr lang="ko-KR" altLang="en-US" sz="1200" dirty="0">
                <a:latin typeface="나눔고딕"/>
                <a:ea typeface="나눔고딕"/>
              </a:rPr>
              <a:t>신문</a:t>
            </a:r>
            <a:r>
              <a:rPr lang="en-US" altLang="ko-KR" sz="1200" dirty="0">
                <a:latin typeface="나눔고딕"/>
                <a:ea typeface="나눔고딕"/>
              </a:rPr>
              <a:t>, </a:t>
            </a:r>
            <a:r>
              <a:rPr lang="ko-KR" altLang="en-US" sz="1200" dirty="0">
                <a:latin typeface="나눔고딕"/>
                <a:ea typeface="나눔고딕"/>
              </a:rPr>
              <a:t>라디오 등</a:t>
            </a:r>
            <a:endParaRPr lang="en-US" altLang="ko-KR" sz="1200" dirty="0">
              <a:latin typeface="나눔고딕"/>
              <a:ea typeface="나눔고딕"/>
            </a:endParaRPr>
          </a:p>
          <a:p>
            <a:pPr indent="-32400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너무 많은 비용이 들고 효율이 떨어짐 </a:t>
            </a:r>
            <a:r>
              <a:rPr lang="en-US" altLang="ko-KR" sz="1400" dirty="0">
                <a:latin typeface="나눔고딕"/>
                <a:ea typeface="나눔고딕"/>
              </a:rPr>
              <a:t>(</a:t>
            </a:r>
            <a:r>
              <a:rPr lang="ko-KR" altLang="en-US" sz="1400" dirty="0">
                <a:latin typeface="나눔고딕"/>
                <a:ea typeface="나눔고딕"/>
              </a:rPr>
              <a:t>평균 응답률 </a:t>
            </a:r>
            <a:r>
              <a:rPr lang="en-US" altLang="ko-KR" sz="1400" dirty="0">
                <a:latin typeface="나눔고딕"/>
                <a:ea typeface="나눔고딕"/>
              </a:rPr>
              <a:t>1%)</a:t>
            </a:r>
            <a:r>
              <a:rPr lang="ko-KR" altLang="en-US" sz="1400" dirty="0">
                <a:latin typeface="나눔고딕"/>
                <a:ea typeface="나눔고딕"/>
              </a:rPr>
              <a:t> </a:t>
            </a:r>
            <a:endParaRPr lang="en-US" altLang="ko-KR" sz="9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상품을 다양화해서 일일이 고객의 </a:t>
            </a:r>
            <a:r>
              <a:rPr lang="en-US" altLang="ko-KR" sz="1400" dirty="0">
                <a:latin typeface="나눔고딕"/>
                <a:ea typeface="나눔고딕"/>
              </a:rPr>
              <a:t>needs</a:t>
            </a:r>
            <a:r>
              <a:rPr lang="ko-KR" altLang="en-US" sz="1400" dirty="0">
                <a:latin typeface="나눔고딕"/>
                <a:ea typeface="나눔고딕"/>
              </a:rPr>
              <a:t>를 맞추는데 한계 有</a:t>
            </a:r>
            <a:r>
              <a:rPr lang="en-US" altLang="ko-KR" sz="1600" dirty="0">
                <a:latin typeface="나눔고딕"/>
                <a:ea typeface="나눔고딕"/>
              </a:rPr>
              <a:t/>
            </a:r>
            <a:br>
              <a:rPr lang="en-US" altLang="ko-KR" sz="1600" dirty="0">
                <a:latin typeface="나눔고딕"/>
                <a:ea typeface="나눔고딕"/>
              </a:rPr>
            </a:br>
            <a:endParaRPr lang="en-US" altLang="ko-KR" sz="1600" dirty="0">
              <a:latin typeface="나눔고딕"/>
              <a:ea typeface="나눔고딕"/>
            </a:endParaRPr>
          </a:p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Direct Marketing</a:t>
            </a:r>
            <a:br>
              <a:rPr lang="en-US" altLang="ko-KR" sz="1800" b="1" dirty="0">
                <a:latin typeface="나눔고딕"/>
                <a:ea typeface="나눔고딕"/>
              </a:rPr>
            </a:br>
            <a:r>
              <a:rPr lang="en-US" altLang="ko-KR" sz="1800" b="1" dirty="0">
                <a:latin typeface="나눔고딕"/>
                <a:ea typeface="나눔고딕"/>
              </a:rPr>
              <a:t>: </a:t>
            </a:r>
            <a:r>
              <a:rPr lang="ko-KR" altLang="en-US" sz="1600" dirty="0">
                <a:ea typeface="나눔고딕"/>
              </a:rPr>
              <a:t>즉각적인 반응을 얻고 지속적인 고객관계를 유지하기 위해</a:t>
            </a:r>
            <a:r>
              <a:rPr lang="en-US" altLang="ko-KR" sz="1600" dirty="0">
                <a:ea typeface="나눔고딕"/>
              </a:rPr>
              <a:t>, targeting </a:t>
            </a:r>
            <a:r>
              <a:rPr lang="ko-KR" altLang="en-US" sz="1600" dirty="0">
                <a:ea typeface="나눔고딕"/>
              </a:rPr>
              <a:t>된 </a:t>
            </a:r>
            <a:r>
              <a:rPr lang="en-US" altLang="ko-KR" sz="1600" dirty="0">
                <a:ea typeface="나눔고딕"/>
              </a:rPr>
              <a:t/>
            </a:r>
            <a:br>
              <a:rPr lang="en-US" altLang="ko-KR" sz="1600" dirty="0">
                <a:ea typeface="나눔고딕"/>
              </a:rPr>
            </a:br>
            <a:r>
              <a:rPr lang="en-US" altLang="ko-KR" sz="1600" dirty="0">
                <a:ea typeface="나눔고딕"/>
              </a:rPr>
              <a:t>  </a:t>
            </a:r>
            <a:r>
              <a:rPr lang="ko-KR" altLang="en-US" sz="1600" dirty="0">
                <a:ea typeface="나눔고딕"/>
              </a:rPr>
              <a:t>개별 소비자들과 직접 커뮤니케이션을 하는 것 </a:t>
            </a:r>
            <a:r>
              <a:rPr lang="en-US" altLang="ko-KR" sz="1200" dirty="0">
                <a:ea typeface="나눔고딕"/>
              </a:rPr>
              <a:t>ex)</a:t>
            </a:r>
            <a:r>
              <a:rPr lang="ko-KR" altLang="en-US" sz="1200" dirty="0">
                <a:ea typeface="나눔고딕"/>
              </a:rPr>
              <a:t>방문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우편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전화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 err="1">
                <a:ea typeface="나눔고딕"/>
              </a:rPr>
              <a:t>이메일</a:t>
            </a:r>
            <a:r>
              <a:rPr lang="en-US" altLang="ko-KR" sz="1200" dirty="0">
                <a:ea typeface="나눔고딕"/>
              </a:rPr>
              <a:t>, </a:t>
            </a:r>
            <a:r>
              <a:rPr lang="ko-KR" altLang="en-US" sz="1200" dirty="0">
                <a:ea typeface="나눔고딕"/>
              </a:rPr>
              <a:t>인터넷 배너 등</a:t>
            </a:r>
            <a:r>
              <a:rPr lang="en-US" altLang="ko-KR" sz="1200" dirty="0">
                <a:ea typeface="나눔고딕"/>
              </a:rPr>
              <a:t/>
            </a:r>
            <a:br>
              <a:rPr lang="en-US" altLang="ko-KR" sz="1200" dirty="0">
                <a:ea typeface="나눔고딕"/>
              </a:rPr>
            </a:br>
            <a:endParaRPr lang="en-US" altLang="ko-KR" sz="1400" dirty="0"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나눔고딕"/>
              </a:rPr>
              <a:t>새로운 미디어 채널의 등장과 인터넷의 발달로 개인들에게 접근이 용이해짐</a:t>
            </a:r>
            <a:endParaRPr lang="en-US" altLang="ko-KR" sz="1400" dirty="0"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/>
              <a:t>각</a:t>
            </a:r>
            <a:r>
              <a:rPr lang="ko-KR" altLang="en-US" sz="1400" dirty="0">
                <a:latin typeface="나눔고딕"/>
              </a:rPr>
              <a:t>각의 고객이 필요로 하는 정보 및 광고를 제공</a:t>
            </a:r>
            <a:endParaRPr lang="en-US" altLang="ko-KR" sz="1400" dirty="0">
              <a:latin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상대적으로 적은 비용과 높은 효율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높은 응답률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ea typeface="나눔고딕"/>
              </a:rPr>
              <a:t>및 고객 이탈 방지 가능</a:t>
            </a: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ea typeface="나눔고딕"/>
              </a:rPr>
            </a:br>
            <a:r>
              <a:rPr lang="en-US" altLang="ko-KR" sz="1400" dirty="0">
                <a:solidFill>
                  <a:prstClr val="black"/>
                </a:solidFill>
                <a:ea typeface="나눔고딕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ea typeface="나눔고딕"/>
              </a:rPr>
            </a:br>
            <a:endParaRPr lang="ko-KR" altLang="en-US" sz="1050" b="1" dirty="0">
              <a:latin typeface="나눔고딕"/>
              <a:ea typeface="나눔고딕"/>
            </a:endParaRPr>
          </a:p>
          <a:p>
            <a:pPr marL="18900" indent="0">
              <a:buNone/>
            </a:pP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endParaRPr lang="ko-KR" altLang="en-US" sz="1200" dirty="0">
              <a:latin typeface="나눔고딕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</p:spTree>
    <p:extLst>
      <p:ext uri="{BB962C8B-B14F-4D97-AF65-F5344CB8AC3E}">
        <p14:creationId xmlns:p14="http://schemas.microsoft.com/office/powerpoint/2010/main" val="721134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83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Why Naïve Bayes in Direct marketing?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Journal - Direct Marketing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971600" y="1772816"/>
            <a:ext cx="817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24000"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고딕"/>
                <a:ea typeface="나눔고딕"/>
              </a:rPr>
              <a:t>Direct Marketing</a:t>
            </a: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Direct marketing</a:t>
            </a:r>
            <a:r>
              <a:rPr lang="ko-KR" altLang="en-US" sz="1400" dirty="0">
                <a:latin typeface="나눔고딕"/>
                <a:ea typeface="나눔고딕"/>
              </a:rPr>
              <a:t>은 계속해서 성장 중</a:t>
            </a:r>
            <a:r>
              <a:rPr lang="en-US" altLang="ko-KR" sz="1400" dirty="0">
                <a:latin typeface="나눔고딕"/>
                <a:ea typeface="나눔고딕"/>
              </a:rPr>
              <a:t>( US $196 billion in 2016)</a:t>
            </a: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Direct Mail</a:t>
            </a:r>
            <a:endParaRPr lang="en-US" altLang="ko-KR" sz="1600" dirty="0">
              <a:latin typeface="나눔고딕"/>
              <a:ea typeface="나눔고딕"/>
            </a:endParaRP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인터넷의 발달로 쇠퇴할 것이라 예상되었지만 </a:t>
            </a:r>
            <a:r>
              <a:rPr lang="ko-KR" altLang="en-US" sz="1400" dirty="0" err="1">
                <a:latin typeface="나눔고딕"/>
                <a:ea typeface="나눔고딕"/>
              </a:rPr>
              <a:t>보완재로</a:t>
            </a:r>
            <a:r>
              <a:rPr lang="ko-KR" altLang="en-US" sz="1400" dirty="0">
                <a:latin typeface="나눔고딕"/>
                <a:ea typeface="나눔고딕"/>
              </a:rPr>
              <a:t> 함께 성장</a:t>
            </a:r>
            <a:endParaRPr lang="en-US" altLang="ko-KR" sz="1400" dirty="0">
              <a:latin typeface="나눔고딕"/>
              <a:ea typeface="나눔고딕"/>
            </a:endParaRP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고객 </a:t>
            </a:r>
            <a:r>
              <a:rPr lang="en-US" altLang="ko-KR" sz="1400" dirty="0">
                <a:latin typeface="나눔고딕"/>
                <a:ea typeface="나눔고딕"/>
              </a:rPr>
              <a:t>Database</a:t>
            </a:r>
            <a:r>
              <a:rPr lang="ko-KR" altLang="en-US" sz="1400" dirty="0">
                <a:latin typeface="나눔고딕"/>
                <a:ea typeface="나눔고딕"/>
              </a:rPr>
              <a:t>를 기반으로 정확한 고객을 </a:t>
            </a:r>
            <a:r>
              <a:rPr lang="ko-KR" altLang="en-US" sz="1400" dirty="0" err="1">
                <a:latin typeface="나눔고딕"/>
                <a:ea typeface="나눔고딕"/>
              </a:rPr>
              <a:t>타겟하고</a:t>
            </a:r>
            <a:r>
              <a:rPr lang="ko-KR" altLang="en-US" sz="1400" dirty="0">
                <a:latin typeface="나눔고딕"/>
                <a:ea typeface="나눔고딕"/>
              </a:rPr>
              <a:t> 응답률을 올리는 것이 과제</a:t>
            </a:r>
            <a:endParaRPr lang="en-US" altLang="ko-KR" sz="8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Response Modeling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과거 고객의 행동 양식</a:t>
            </a:r>
            <a:r>
              <a:rPr lang="en-US" altLang="ko-KR" sz="1400" dirty="0">
                <a:latin typeface="나눔고딕"/>
                <a:ea typeface="나눔고딕"/>
              </a:rPr>
              <a:t> </a:t>
            </a:r>
            <a:r>
              <a:rPr lang="ko-KR" altLang="en-US" sz="1400" dirty="0">
                <a:latin typeface="나눔고딕"/>
                <a:ea typeface="나눔고딕"/>
              </a:rPr>
              <a:t>등의 </a:t>
            </a:r>
            <a:r>
              <a:rPr lang="en-US" altLang="ko-KR" sz="1400" dirty="0">
                <a:latin typeface="나눔고딕"/>
                <a:ea typeface="나눔고딕"/>
              </a:rPr>
              <a:t>data</a:t>
            </a:r>
            <a:r>
              <a:rPr lang="ko-KR" altLang="en-US" sz="1400" dirty="0">
                <a:latin typeface="나눔고딕"/>
                <a:ea typeface="나눔고딕"/>
              </a:rPr>
              <a:t>를 기반으로 마케팅에 가장 잘 응답할 고객을 선별</a:t>
            </a:r>
            <a:endParaRPr lang="en-US" altLang="ko-KR" sz="1400" dirty="0">
              <a:latin typeface="나눔고딕"/>
              <a:ea typeface="나눔고딕"/>
            </a:endParaRPr>
          </a:p>
          <a:p>
            <a:pPr lvl="1" indent="-32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"/>
                <a:ea typeface="나눔고딕"/>
              </a:rPr>
              <a:t>Classification Algorithms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/>
                <a:ea typeface="나눔고딕"/>
              </a:rPr>
              <a:t> </a:t>
            </a:r>
            <a:r>
              <a:rPr lang="en-US" altLang="ko-KR" sz="1400" dirty="0">
                <a:latin typeface="나눔고딕"/>
                <a:ea typeface="나눔고딕"/>
              </a:rPr>
              <a:t>Logistics regression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</a:t>
            </a:r>
            <a:r>
              <a:rPr lang="en-US" altLang="ko-KR" sz="1400" b="1" dirty="0">
                <a:latin typeface="나눔고딕"/>
                <a:ea typeface="나눔고딕"/>
              </a:rPr>
              <a:t>Naive Bayes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Neural networks</a:t>
            </a:r>
          </a:p>
          <a:p>
            <a:pPr lvl="2" indent="-3240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/>
                <a:ea typeface="나눔고딕"/>
              </a:rPr>
              <a:t> k-nearest neighbor algorithm</a:t>
            </a:r>
            <a:br>
              <a:rPr lang="en-US" altLang="ko-KR" sz="1400" dirty="0">
                <a:latin typeface="나눔고딕"/>
                <a:ea typeface="나눔고딕"/>
              </a:rPr>
            </a:br>
            <a:endParaRPr lang="en-US" altLang="ko-KR" sz="1400" dirty="0">
              <a:latin typeface="나눔고딕"/>
              <a:ea typeface="나눔고딕"/>
            </a:endParaRPr>
          </a:p>
          <a:p>
            <a:pPr marL="18900" indent="0">
              <a:buNone/>
            </a:pPr>
            <a:r>
              <a:rPr lang="en-US" altLang="ko-KR" sz="1800" dirty="0">
                <a:latin typeface="나눔고딕"/>
                <a:ea typeface="나눔고딕"/>
              </a:rPr>
              <a:t/>
            </a:r>
            <a:br>
              <a:rPr lang="en-US" altLang="ko-KR" sz="1800" dirty="0">
                <a:latin typeface="나눔고딕"/>
                <a:ea typeface="나눔고딕"/>
              </a:rPr>
            </a:br>
            <a:endParaRPr lang="ko-KR" altLang="en-US" sz="1200" dirty="0">
              <a:latin typeface="나눔고딕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2884657" cy="97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8" y="4941168"/>
            <a:ext cx="3076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Scikit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-learn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2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09694"/>
            <a:ext cx="2133715" cy="1285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42" y="4444655"/>
            <a:ext cx="1864106" cy="14262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7" y="4422441"/>
            <a:ext cx="2019022" cy="1404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931" y="2858142"/>
            <a:ext cx="1919265" cy="14525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519" y="2858142"/>
            <a:ext cx="2877988" cy="13528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9330" y="4444656"/>
            <a:ext cx="1634715" cy="1384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1600" y="1892282"/>
            <a:ext cx="381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 in Python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0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184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Scikit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-learn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1600" y="4069979"/>
            <a:ext cx="775954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Simple and efficient tools for data mining and data analysis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Accessible to everybody, and reusable in various contexts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Built on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SciPy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and </a:t>
            </a:r>
            <a:r>
              <a:rPr lang="en-US" altLang="ko-KR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source, commercially usable - BSD license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18" y="1750979"/>
            <a:ext cx="5949565" cy="2319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3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06479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0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49921" y="1910585"/>
            <a:ext cx="21732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Importing Libraries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31641" y="3822994"/>
            <a:ext cx="377545" cy="377545"/>
            <a:chOff x="1043608" y="1899138"/>
            <a:chExt cx="377545" cy="377545"/>
          </a:xfrm>
        </p:grpSpPr>
        <p:sp>
          <p:nvSpPr>
            <p:cNvPr id="28" name="타원 27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1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49921" y="3827100"/>
            <a:ext cx="14630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9" y="2414588"/>
            <a:ext cx="7115175" cy="10953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89" y="4341351"/>
            <a:ext cx="7115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1" y="5799700"/>
            <a:ext cx="714375" cy="266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984436"/>
            <a:ext cx="82391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06479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0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49921" y="1910585"/>
            <a:ext cx="21732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Importing Libraries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31641" y="3822994"/>
            <a:ext cx="377545" cy="377545"/>
            <a:chOff x="1043608" y="1899138"/>
            <a:chExt cx="377545" cy="377545"/>
          </a:xfrm>
        </p:grpSpPr>
        <p:sp>
          <p:nvSpPr>
            <p:cNvPr id="28" name="타원 27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1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49921" y="3827100"/>
            <a:ext cx="14630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9" y="2414588"/>
            <a:ext cx="7115175" cy="10953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89" y="4341351"/>
            <a:ext cx="7115175" cy="504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9" y="4996028"/>
            <a:ext cx="7067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1" y="5799700"/>
            <a:ext cx="714375" cy="266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52495"/>
            <a:ext cx="8172450" cy="36766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67054" y="2001353"/>
            <a:ext cx="7524000" cy="684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9921" y="5049943"/>
            <a:ext cx="341952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‘?’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값에 대한 처리가 필요하다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4" name="타원 23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3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49921" y="1940342"/>
            <a:ext cx="25731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Handling Missing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79" y="2516237"/>
            <a:ext cx="6991350" cy="20383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156"/>
          <a:stretch/>
        </p:blipFill>
        <p:spPr>
          <a:xfrm>
            <a:off x="6110784" y="3371400"/>
            <a:ext cx="2824449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89" y="3800507"/>
            <a:ext cx="7343775" cy="20288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5792" y="4169906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5792" y="4528844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1332" y="4966744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최빈값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008" y="5450085"/>
            <a:ext cx="2693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4" y="5971088"/>
            <a:ext cx="238125" cy="2857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30" name="타원 29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4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2220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Preprocessing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39" y="2635223"/>
            <a:ext cx="7248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0B9DE-0BFD-41A0-AD34-6ED44761F2F4}"/>
              </a:ext>
            </a:extLst>
          </p:cNvPr>
          <p:cNvSpPr/>
          <p:nvPr/>
        </p:nvSpPr>
        <p:spPr>
          <a:xfrm>
            <a:off x="1150754" y="1075108"/>
            <a:ext cx="5259897" cy="581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smtClean="0">
                <a:solidFill>
                  <a:schemeClr val="tx1"/>
                </a:solidFill>
              </a:rPr>
              <a:t>Smoothing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37205-4D9A-4CC7-97C4-F69CE20719D2}"/>
                  </a:ext>
                </a:extLst>
              </p:cNvPr>
              <p:cNvSpPr txBox="1"/>
              <p:nvPr/>
            </p:nvSpPr>
            <p:spPr>
              <a:xfrm flipH="1">
                <a:off x="971600" y="2358552"/>
                <a:ext cx="9309623" cy="370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만약 학습 데이터에서 한번도 등장하지 않은 단어가 메시지에 등장한다면</a:t>
                </a:r>
                <a:r>
                  <a:rPr lang="en-US" altLang="ko-KR" dirty="0"/>
                  <a:t>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P(E|F)=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|~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(~</m:t>
                        </m:r>
                        <m:r>
                          <m:rPr>
                            <m:nor/>
                          </m:rPr>
                          <a:rPr lang="en-US" altLang="ko-KR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den>
                    </m:f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이 </a:t>
                </a:r>
                <a:r>
                  <a:rPr lang="ko-KR" altLang="en-US" dirty="0"/>
                  <a:t>추정치가 곱해질 때 다른 확률의 모든 정보를 없앨 수 </a:t>
                </a:r>
                <a:r>
                  <a:rPr lang="ko-KR" altLang="en-US" dirty="0" smtClean="0"/>
                  <a:t>있음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이 </a:t>
                </a:r>
                <a:r>
                  <a:rPr lang="ko-KR" altLang="en-US" dirty="0"/>
                  <a:t>오류를 처리하기 위해 </a:t>
                </a:r>
                <a:r>
                  <a:rPr lang="en-US" altLang="ko-KR" dirty="0" smtClean="0"/>
                  <a:t>smoothing(</a:t>
                </a:r>
                <a:r>
                  <a:rPr lang="ko-KR" altLang="en-US" dirty="0" smtClean="0"/>
                  <a:t>정규화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기법 도입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Ex. P(F|E</a:t>
                </a:r>
                <a:r>
                  <a:rPr lang="en-US" altLang="ko-KR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단어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등장한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스팸메일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스팸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(</a:t>
                </a:r>
                <a:r>
                  <a:rPr lang="en-US" altLang="ko-KR" dirty="0" err="1"/>
                  <a:t>pseudocount</a:t>
                </a:r>
                <a:r>
                  <a:rPr lang="en-US" altLang="ko-KR" dirty="0"/>
                  <a:t>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도입</a:t>
                </a:r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 marL="342900" indent="-342900">
                  <a:lnSpc>
                    <a:spcPct val="120000"/>
                  </a:lnSpc>
                  <a:buAutoNum type="arabicParenR"/>
                </a:pPr>
                <a:r>
                  <a:rPr lang="ko-KR" altLang="en-US" dirty="0" err="1" smtClean="0"/>
                  <a:t>라플라스</a:t>
                </a:r>
                <a:r>
                  <a:rPr lang="ko-KR" altLang="en-US" dirty="0" smtClean="0"/>
                  <a:t> 정규화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pseudocount</a:t>
                </a:r>
                <a:r>
                  <a:rPr lang="en-US" altLang="ko-KR" dirty="0" smtClean="0"/>
                  <a:t>=1)</a:t>
                </a:r>
              </a:p>
              <a:p>
                <a:pPr marL="342900" indent="-342900">
                  <a:lnSpc>
                    <a:spcPct val="120000"/>
                  </a:lnSpc>
                  <a:buAutoNum type="arabicParenR"/>
                </a:pPr>
                <a:r>
                  <a:rPr lang="ko-KR" altLang="en-US" dirty="0" err="1" smtClean="0"/>
                  <a:t>리드스톤</a:t>
                </a:r>
                <a:r>
                  <a:rPr lang="ko-KR" altLang="en-US" dirty="0" smtClean="0"/>
                  <a:t> 정규화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37205-4D9A-4CC7-97C4-F69CE207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00" y="2358552"/>
                <a:ext cx="9309623" cy="3709477"/>
              </a:xfrm>
              <a:prstGeom prst="rect">
                <a:avLst/>
              </a:prstGeom>
              <a:blipFill>
                <a:blip r:embed="rId2"/>
                <a:stretch>
                  <a:fillRect l="-654" t="-329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9921" y="4080565"/>
            <a:ext cx="5256567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df.replace</a:t>
            </a:r>
            <a:r>
              <a:rPr lang="en-US" altLang="ko-KR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(A, B)</a:t>
            </a:r>
            <a:r>
              <a:rPr lang="en-US" altLang="ko-KR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기존값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A,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교체값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ix[M,N]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: M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따라 조건 변경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Inplace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변수의 변경 내용 반영 여부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2" name="타원 2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51" y="2690459"/>
            <a:ext cx="7229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" name="타원 1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2974" y="3225757"/>
            <a:ext cx="8803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76" y="2410300"/>
            <a:ext cx="7134225" cy="19431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461430" y="2815545"/>
            <a:ext cx="899630" cy="3105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13356" y="2815544"/>
            <a:ext cx="989593" cy="3105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978254" y="4475001"/>
            <a:ext cx="7584124" cy="1630346"/>
            <a:chOff x="989977" y="4756353"/>
            <a:chExt cx="7584124" cy="163034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rcRect b="16796"/>
            <a:stretch/>
          </p:blipFill>
          <p:spPr>
            <a:xfrm>
              <a:off x="1481474" y="4756353"/>
              <a:ext cx="7092627" cy="163034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89977" y="5300044"/>
              <a:ext cx="3097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75305" y="5795462"/>
              <a:ext cx="899630" cy="5502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1386" y="5783738"/>
              <a:ext cx="972000" cy="5502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61430" y="3747040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13356" y="3747039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/>
          <p:cNvCxnSpPr>
            <a:stCxn id="29" idx="3"/>
            <a:endCxn id="33" idx="3"/>
          </p:cNvCxnSpPr>
          <p:nvPr/>
        </p:nvCxnSpPr>
        <p:spPr>
          <a:xfrm flipH="1" flipV="1">
            <a:off x="8502949" y="4022143"/>
            <a:ext cx="8714" cy="1755347"/>
          </a:xfrm>
          <a:prstGeom prst="bentConnector3">
            <a:avLst>
              <a:gd name="adj1" fmla="val -262336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/>
          <p:cNvCxnSpPr>
            <a:stCxn id="29" idx="3"/>
            <a:endCxn id="23" idx="3"/>
          </p:cNvCxnSpPr>
          <p:nvPr/>
        </p:nvCxnSpPr>
        <p:spPr>
          <a:xfrm flipH="1" flipV="1">
            <a:off x="8502949" y="2970833"/>
            <a:ext cx="8714" cy="2806657"/>
          </a:xfrm>
          <a:prstGeom prst="bentConnector3">
            <a:avLst>
              <a:gd name="adj1" fmla="val -26233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30240"/>
          <a:stretch/>
        </p:blipFill>
        <p:spPr>
          <a:xfrm>
            <a:off x="1468451" y="2747567"/>
            <a:ext cx="7105650" cy="273096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5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19223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 Imputation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259" y="3928382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After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r="83404"/>
          <a:stretch/>
        </p:blipFill>
        <p:spPr>
          <a:xfrm>
            <a:off x="1244614" y="5617040"/>
            <a:ext cx="1217232" cy="2952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80886" y="3152934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2812" y="3152933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80886" y="4315731"/>
            <a:ext cx="899630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32812" y="4315730"/>
            <a:ext cx="989593" cy="5502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2679708"/>
            <a:ext cx="6017160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변수의 이항변수화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로만 구성된 가변수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(Dummy Variable)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로의 재구성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파이썬에서는 자동으로 변수별 범주의 종류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개수를 파악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4489655"/>
            <a:ext cx="8067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2679708"/>
            <a:ext cx="2268570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숫자로의 변환과정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89" y="3222880"/>
            <a:ext cx="7210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9" y="3895677"/>
            <a:ext cx="6943725" cy="2143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13" y="6070841"/>
            <a:ext cx="1733550" cy="2476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218" y="2467653"/>
            <a:ext cx="7305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13" y="5994641"/>
            <a:ext cx="1781175" cy="323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6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1467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89" y="4267814"/>
            <a:ext cx="7343775" cy="1466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89" y="2526744"/>
            <a:ext cx="7229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7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7093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Standardization of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51" y="2461932"/>
            <a:ext cx="6429983" cy="34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131641" y="1936236"/>
            <a:ext cx="377545" cy="377545"/>
            <a:chOff x="1043608" y="1899138"/>
            <a:chExt cx="377545" cy="377545"/>
          </a:xfrm>
        </p:grpSpPr>
        <p:sp>
          <p:nvSpPr>
            <p:cNvPr id="29" name="타원 28"/>
            <p:cNvSpPr/>
            <p:nvPr/>
          </p:nvSpPr>
          <p:spPr>
            <a:xfrm>
              <a:off x="1043608" y="1899138"/>
              <a:ext cx="377545" cy="377545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343" y="1903244"/>
              <a:ext cx="2960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>
                  <a:latin typeface="+mn-ea"/>
                </a:rPr>
                <a:t>7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49921" y="1940342"/>
            <a:ext cx="27093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Standardization of Data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4" y="2502526"/>
            <a:ext cx="6991350" cy="3267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51" y="5937615"/>
            <a:ext cx="1190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77868"/>
            <a:ext cx="7490168" cy="44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/>
              <p:cNvSpPr txBox="1">
                <a:spLocks/>
              </p:cNvSpPr>
              <p:nvPr/>
            </p:nvSpPr>
            <p:spPr>
              <a:xfrm>
                <a:off x="658873" y="1113185"/>
                <a:ext cx="11870574" cy="5108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1800" dirty="0" smtClean="0"/>
                  <a:t>학습 데이터</a:t>
                </a:r>
                <a:endParaRPr lang="en-US" altLang="ko-KR" sz="18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sz="18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8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800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 smtClean="0"/>
                  <a:t>입력 데이터 </a:t>
                </a:r>
                <a:r>
                  <a:rPr lang="en-US" altLang="ko-KR" sz="1800" dirty="0" smtClean="0"/>
                  <a:t>: {fast, furious, fun} =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사건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D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 smtClean="0"/>
                  <a:t>데이터의 </a:t>
                </a:r>
                <a:r>
                  <a:rPr lang="en-US" altLang="ko-KR" sz="1800" dirty="0" smtClean="0"/>
                  <a:t>Class</a:t>
                </a:r>
                <a:r>
                  <a:rPr lang="ko-KR" altLang="en-US" sz="1800" dirty="0" smtClean="0"/>
                  <a:t>가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Comedy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일 사건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,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일 사건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P(C|D)=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∩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∩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∩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∩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den>
                    </m:f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)+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den>
                    </m:f>
                  </m:oMath>
                </a14:m>
                <a:endParaRPr lang="en-US" altLang="ko-KR" sz="1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P(A|D)=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)+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800" dirty="0" smtClean="0"/>
                          <m:t>)</m:t>
                        </m:r>
                      </m:den>
                    </m:f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3" y="1113185"/>
                <a:ext cx="11870574" cy="5108708"/>
              </a:xfrm>
              <a:prstGeom prst="rect">
                <a:avLst/>
              </a:prstGeom>
              <a:blipFill>
                <a:blip r:embed="rId2"/>
                <a:stretch>
                  <a:fillRect l="-308" t="-239" b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69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aphicFrame>
        <p:nvGraphicFramePr>
          <p:cNvPr id="1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485714"/>
              </p:ext>
            </p:extLst>
          </p:nvPr>
        </p:nvGraphicFramePr>
        <p:xfrm>
          <a:off x="833242" y="1560827"/>
          <a:ext cx="6896101" cy="1645920"/>
        </p:xfrm>
        <a:graphic>
          <a:graphicData uri="http://schemas.openxmlformats.org/drawingml/2006/table">
            <a:tbl>
              <a:tblPr/>
              <a:tblGrid>
                <a:gridCol w="534878">
                  <a:extLst>
                    <a:ext uri="{9D8B030D-6E8A-4147-A177-3AD203B41FA5}">
                      <a16:colId xmlns:a16="http://schemas.microsoft.com/office/drawing/2014/main" val="1196107853"/>
                    </a:ext>
                  </a:extLst>
                </a:gridCol>
                <a:gridCol w="4059339">
                  <a:extLst>
                    <a:ext uri="{9D8B030D-6E8A-4147-A177-3AD203B41FA5}">
                      <a16:colId xmlns:a16="http://schemas.microsoft.com/office/drawing/2014/main" val="152427219"/>
                    </a:ext>
                  </a:extLst>
                </a:gridCol>
                <a:gridCol w="2301884">
                  <a:extLst>
                    <a:ext uri="{9D8B030D-6E8A-4147-A177-3AD203B41FA5}">
                      <a16:colId xmlns:a16="http://schemas.microsoft.com/office/drawing/2014/main" val="1932262516"/>
                    </a:ext>
                  </a:extLst>
                </a:gridCol>
              </a:tblGrid>
              <a:tr h="231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Words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Class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75180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fun, couple, love,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703251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2  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fast, furious, shoot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36377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3 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couple, fly, fast, fun,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84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4 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furious, shoot, shoot,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07506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5 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fly, fast, shoot,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4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5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Gaussian Naïve Bayes Classifier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  <a:p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4290" y="2758234"/>
            <a:ext cx="5051383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오늘 진행된 코드를 자율적으로 짜보기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Accuracy_score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향상시키기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(80%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보다 높게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Ex. Hyper Parameter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조절 등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21904" y="1927237"/>
            <a:ext cx="1239458" cy="398834"/>
            <a:chOff x="1121904" y="1927237"/>
            <a:chExt cx="1239458" cy="398834"/>
          </a:xfrm>
        </p:grpSpPr>
        <p:sp>
          <p:nvSpPr>
            <p:cNvPr id="32" name="TextBox 31"/>
            <p:cNvSpPr txBox="1"/>
            <p:nvPr/>
          </p:nvSpPr>
          <p:spPr>
            <a:xfrm>
              <a:off x="1549921" y="1940342"/>
              <a:ext cx="81144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Quest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121904" y="1927237"/>
              <a:ext cx="398834" cy="398834"/>
              <a:chOff x="1121904" y="1927237"/>
              <a:chExt cx="398834" cy="39883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131641" y="1936236"/>
                <a:ext cx="377545" cy="377545"/>
                <a:chOff x="1043608" y="1899138"/>
                <a:chExt cx="377545" cy="377545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1043608" y="1899138"/>
                  <a:ext cx="377545" cy="377545"/>
                </a:xfrm>
                <a:prstGeom prst="ellipse">
                  <a:avLst/>
                </a:prstGeom>
                <a:noFill/>
                <a:ln w="28575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084343" y="1903244"/>
                  <a:ext cx="29607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더하기 기호 35"/>
              <p:cNvSpPr/>
              <p:nvPr/>
            </p:nvSpPr>
            <p:spPr>
              <a:xfrm>
                <a:off x="1121904" y="1927237"/>
                <a:ext cx="398834" cy="398834"/>
              </a:xfrm>
              <a:prstGeom prst="mathPlus">
                <a:avLst>
                  <a:gd name="adj1" fmla="val 18642"/>
                </a:avLst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82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4" y="19869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06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90" y="270696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References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9286" y="17260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2229" y="1178821"/>
            <a:ext cx="77595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  <a:hlinkClick r:id="rId2"/>
              </a:rPr>
              <a:t>http://scikit-learn.org/stable/</a:t>
            </a: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  <a:hlinkClick r:id="rId2"/>
              </a:rPr>
              <a:t>https://datascienceschool.net/view-notebook/293ece8b0d124fbaa4d4d52bb8f1cb42/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626" y="6238469"/>
            <a:ext cx="31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hlinkClick r:id="rId3"/>
              </a:rPr>
              <a:t>http://scikit-learn.org/stable/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791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rgbClr val="EEECE1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rgbClr val="EEECE1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rgbClr val="EEECE1"/>
              </a:solidFill>
              <a:latin typeface="Century Gothic" pitchFamily="34" charset="0"/>
              <a:ea typeface="맑은 고딕" panose="020B0503020000020004" pitchFamily="50" charset="-127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9" y="2670015"/>
            <a:ext cx="4099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prstClr val="white">
                    <a:lumMod val="95000"/>
                  </a:prst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>
              <a:solidFill>
                <a:prstClr val="white">
                  <a:lumMod val="95000"/>
                </a:prst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68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/>
              <p:cNvSpPr txBox="1">
                <a:spLocks/>
              </p:cNvSpPr>
              <p:nvPr/>
            </p:nvSpPr>
            <p:spPr>
              <a:xfrm>
                <a:off x="499849" y="1113185"/>
                <a:ext cx="11870574" cy="5108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/>
                  <a:t>학습 데이터</a:t>
                </a:r>
                <a:endParaRPr lang="en-US" altLang="ko-KR" sz="16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endParaRPr lang="en-US" altLang="ko-KR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6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sz="16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endParaRPr lang="en-US" altLang="ko-KR" sz="1600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/>
                  <a:t>입력 </a:t>
                </a:r>
                <a:r>
                  <a:rPr lang="ko-KR" altLang="en-US" sz="1600" dirty="0"/>
                  <a:t>데이터 </a:t>
                </a:r>
                <a:r>
                  <a:rPr lang="en-US" altLang="ko-KR" sz="1600" dirty="0"/>
                  <a:t>: {fast, furious, fun} = </a:t>
                </a:r>
                <a:r>
                  <a:rPr lang="ko-KR" altLang="en-US" sz="1600" dirty="0"/>
                  <a:t>사건 </a:t>
                </a:r>
                <a:r>
                  <a:rPr lang="en-US" altLang="ko-KR" sz="1600" dirty="0" smtClean="0"/>
                  <a:t>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/>
                  <a:t>P(D|C)P(C</a:t>
                </a:r>
                <a:r>
                  <a:rPr lang="en-US" altLang="ko-KR" sz="16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600" dirty="0"/>
                  <a:t> =P(</a:t>
                </a:r>
                <a:r>
                  <a:rPr lang="en-US" altLang="ko-KR" sz="1600" dirty="0" err="1"/>
                  <a:t>fast|C</a:t>
                </a:r>
                <a:r>
                  <a:rPr lang="en-US" altLang="ko-KR" sz="1600" dirty="0"/>
                  <a:t>)* P(</a:t>
                </a:r>
                <a:r>
                  <a:rPr lang="en-US" altLang="ko-KR" sz="1600" dirty="0" err="1"/>
                  <a:t>furious|C</a:t>
                </a:r>
                <a:r>
                  <a:rPr lang="en-US" altLang="ko-KR" sz="1600" dirty="0"/>
                  <a:t>)* P(</a:t>
                </a:r>
                <a:r>
                  <a:rPr lang="en-US" altLang="ko-KR" sz="1600" dirty="0" err="1"/>
                  <a:t>fun|C</a:t>
                </a:r>
                <a:r>
                  <a:rPr lang="en-US" altLang="ko-KR" sz="1600" dirty="0"/>
                  <a:t>)*P(C)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6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sz="16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en-US" altLang="ko-KR" sz="1600" dirty="0"/>
                      <m:t>∗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/>
                  <a:t>  </a:t>
                </a:r>
                <a:r>
                  <a:rPr lang="en-US" altLang="ko-KR" sz="1600" dirty="0" smtClean="0"/>
                  <a:t>(smoothing </a:t>
                </a:r>
                <a:r>
                  <a:rPr lang="ko-KR" altLang="en-US" sz="1600" dirty="0" smtClean="0"/>
                  <a:t>전</a:t>
                </a:r>
                <a:r>
                  <a:rPr lang="en-US" altLang="ko-KR" sz="1600" dirty="0" smtClean="0"/>
                  <a:t>)  </a:t>
                </a:r>
                <a:r>
                  <a:rPr lang="en-US" altLang="ko-KR" sz="1600" dirty="0"/>
                  <a:t>vs.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ko-KR" sz="1600" dirty="0"/>
                      <m:t>∗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(</a:t>
                </a:r>
                <a:r>
                  <a:rPr lang="en-US" altLang="ko-KR" sz="1600" dirty="0" err="1" smtClean="0"/>
                  <a:t>laplace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smoothing </a:t>
                </a:r>
                <a:r>
                  <a:rPr lang="ko-KR" altLang="en-US" sz="1600" dirty="0" smtClean="0"/>
                  <a:t>후</a:t>
                </a:r>
                <a:r>
                  <a:rPr lang="en-US" altLang="ko-KR" sz="1600" dirty="0" smtClean="0"/>
                  <a:t>)</a:t>
                </a:r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9" y="1113185"/>
                <a:ext cx="11870574" cy="5108708"/>
              </a:xfrm>
              <a:prstGeom prst="rect">
                <a:avLst/>
              </a:prstGeom>
              <a:blipFill>
                <a:blip r:embed="rId2"/>
                <a:stretch>
                  <a:fillRect l="-205" b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69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aphicFrame>
        <p:nvGraphicFramePr>
          <p:cNvPr id="1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84195"/>
              </p:ext>
            </p:extLst>
          </p:nvPr>
        </p:nvGraphicFramePr>
        <p:xfrm>
          <a:off x="690661" y="1457637"/>
          <a:ext cx="6896101" cy="1645920"/>
        </p:xfrm>
        <a:graphic>
          <a:graphicData uri="http://schemas.openxmlformats.org/drawingml/2006/table">
            <a:tbl>
              <a:tblPr/>
              <a:tblGrid>
                <a:gridCol w="534878">
                  <a:extLst>
                    <a:ext uri="{9D8B030D-6E8A-4147-A177-3AD203B41FA5}">
                      <a16:colId xmlns:a16="http://schemas.microsoft.com/office/drawing/2014/main" val="1196107853"/>
                    </a:ext>
                  </a:extLst>
                </a:gridCol>
                <a:gridCol w="4059339">
                  <a:extLst>
                    <a:ext uri="{9D8B030D-6E8A-4147-A177-3AD203B41FA5}">
                      <a16:colId xmlns:a16="http://schemas.microsoft.com/office/drawing/2014/main" val="152427219"/>
                    </a:ext>
                  </a:extLst>
                </a:gridCol>
                <a:gridCol w="2301884">
                  <a:extLst>
                    <a:ext uri="{9D8B030D-6E8A-4147-A177-3AD203B41FA5}">
                      <a16:colId xmlns:a16="http://schemas.microsoft.com/office/drawing/2014/main" val="1932262516"/>
                    </a:ext>
                  </a:extLst>
                </a:gridCol>
              </a:tblGrid>
              <a:tr h="231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 Words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Class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75180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fun, couple, love,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703251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2  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fast, furious, shoot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36377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3 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couple, fly, fast, fun,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84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4 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furious, shoot, shoot,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07506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5 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fly, fast, shoot,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4623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9145"/>
              </p:ext>
            </p:extLst>
          </p:nvPr>
        </p:nvGraphicFramePr>
        <p:xfrm>
          <a:off x="432265" y="3184238"/>
          <a:ext cx="753964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150">
                  <a:extLst>
                    <a:ext uri="{9D8B030D-6E8A-4147-A177-3AD203B41FA5}">
                      <a16:colId xmlns:a16="http://schemas.microsoft.com/office/drawing/2014/main" val="2318222891"/>
                    </a:ext>
                  </a:extLst>
                </a:gridCol>
                <a:gridCol w="661326">
                  <a:extLst>
                    <a:ext uri="{9D8B030D-6E8A-4147-A177-3AD203B41FA5}">
                      <a16:colId xmlns:a16="http://schemas.microsoft.com/office/drawing/2014/main" val="1446813696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383145824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984245585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492283449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1754220813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01538596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1403526725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62567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Furious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(SUM)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Comedy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8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5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 txBox="1">
            <a:spLocks/>
          </p:cNvSpPr>
          <p:nvPr/>
        </p:nvSpPr>
        <p:spPr>
          <a:xfrm>
            <a:off x="499849" y="1113185"/>
            <a:ext cx="11870574" cy="5108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600" dirty="0" smtClean="0"/>
              <a:t>학습 데이터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입력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: {fast, furious, fun} = </a:t>
            </a:r>
            <a:r>
              <a:rPr lang="ko-KR" altLang="en-US" sz="1600" dirty="0"/>
              <a:t>사건 </a:t>
            </a:r>
            <a:r>
              <a:rPr lang="en-US" altLang="ko-KR" sz="1600" dirty="0" smtClean="0"/>
              <a:t>D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Q. </a:t>
            </a:r>
            <a:r>
              <a:rPr lang="en-US" altLang="ko-KR" sz="1600" dirty="0" err="1">
                <a:solidFill>
                  <a:srgbClr val="FF0000"/>
                </a:solidFill>
              </a:rPr>
              <a:t>laplace</a:t>
            </a:r>
            <a:r>
              <a:rPr lang="en-US" altLang="ko-KR" sz="1600" dirty="0">
                <a:solidFill>
                  <a:srgbClr val="FF0000"/>
                </a:solidFill>
              </a:rPr>
              <a:t> smoothing</a:t>
            </a:r>
            <a:r>
              <a:rPr lang="ko-KR" altLang="en-US" sz="1600" dirty="0">
                <a:solidFill>
                  <a:srgbClr val="FF0000"/>
                </a:solidFill>
              </a:rPr>
              <a:t>을 적용한 </a:t>
            </a:r>
            <a:r>
              <a:rPr lang="ko-KR" altLang="en-US" sz="1600" dirty="0" err="1">
                <a:solidFill>
                  <a:srgbClr val="FF0000"/>
                </a:solidFill>
              </a:rPr>
              <a:t>나이브베이즈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분류기에서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</a:rPr>
              <a:t>입력 데이터는 어떤 </a:t>
            </a:r>
            <a:r>
              <a:rPr lang="en-US" altLang="ko-KR" sz="1600" dirty="0">
                <a:solidFill>
                  <a:srgbClr val="FF0000"/>
                </a:solidFill>
              </a:rPr>
              <a:t>Class</a:t>
            </a:r>
            <a:r>
              <a:rPr lang="ko-KR" altLang="en-US" sz="1600" dirty="0">
                <a:solidFill>
                  <a:srgbClr val="FF0000"/>
                </a:solidFill>
              </a:rPr>
              <a:t>로 분류될까요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Probability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Segoe UI Black" panose="020B0A02040204020203" pitchFamily="34" charset="0"/>
              <a:ea typeface="HY헤드라인M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9286" y="17260"/>
            <a:ext cx="169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Naïve Bayes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35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10 </a:t>
            </a:r>
          </a:p>
        </p:txBody>
      </p:sp>
      <p:graphicFrame>
        <p:nvGraphicFramePr>
          <p:cNvPr id="18" name="내용 개체 틀 5"/>
          <p:cNvGraphicFramePr>
            <a:graphicFrameLocks/>
          </p:cNvGraphicFramePr>
          <p:nvPr>
            <p:extLst/>
          </p:nvPr>
        </p:nvGraphicFramePr>
        <p:xfrm>
          <a:off x="690661" y="1457637"/>
          <a:ext cx="6896101" cy="1645920"/>
        </p:xfrm>
        <a:graphic>
          <a:graphicData uri="http://schemas.openxmlformats.org/drawingml/2006/table">
            <a:tbl>
              <a:tblPr/>
              <a:tblGrid>
                <a:gridCol w="534878">
                  <a:extLst>
                    <a:ext uri="{9D8B030D-6E8A-4147-A177-3AD203B41FA5}">
                      <a16:colId xmlns:a16="http://schemas.microsoft.com/office/drawing/2014/main" val="1196107853"/>
                    </a:ext>
                  </a:extLst>
                </a:gridCol>
                <a:gridCol w="4059339">
                  <a:extLst>
                    <a:ext uri="{9D8B030D-6E8A-4147-A177-3AD203B41FA5}">
                      <a16:colId xmlns:a16="http://schemas.microsoft.com/office/drawing/2014/main" val="152427219"/>
                    </a:ext>
                  </a:extLst>
                </a:gridCol>
                <a:gridCol w="2301884">
                  <a:extLst>
                    <a:ext uri="{9D8B030D-6E8A-4147-A177-3AD203B41FA5}">
                      <a16:colId xmlns:a16="http://schemas.microsoft.com/office/drawing/2014/main" val="1932262516"/>
                    </a:ext>
                  </a:extLst>
                </a:gridCol>
              </a:tblGrid>
              <a:tr h="231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 Words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 Class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75180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fun, couple, love,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703251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2  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fast, furious, shoot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36377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3 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couple, fly, fast, fun,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comedy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84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4 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furious, shoot, shoot, fun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07506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5 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fly, fast, shoot, love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action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4623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32265" y="3184238"/>
          <a:ext cx="753964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150">
                  <a:extLst>
                    <a:ext uri="{9D8B030D-6E8A-4147-A177-3AD203B41FA5}">
                      <a16:colId xmlns:a16="http://schemas.microsoft.com/office/drawing/2014/main" val="2318222891"/>
                    </a:ext>
                  </a:extLst>
                </a:gridCol>
                <a:gridCol w="661326">
                  <a:extLst>
                    <a:ext uri="{9D8B030D-6E8A-4147-A177-3AD203B41FA5}">
                      <a16:colId xmlns:a16="http://schemas.microsoft.com/office/drawing/2014/main" val="1446813696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383145824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984245585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492283449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1754220813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301538596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1403526725"/>
                    </a:ext>
                  </a:extLst>
                </a:gridCol>
                <a:gridCol w="837738">
                  <a:extLst>
                    <a:ext uri="{9D8B030D-6E8A-4147-A177-3AD203B41FA5}">
                      <a16:colId xmlns:a16="http://schemas.microsoft.com/office/drawing/2014/main" val="62567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Furious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(SUM)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Comedy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8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4403</Words>
  <Application>Microsoft Office PowerPoint</Application>
  <PresentationFormat>화면 슬라이드 쇼(4:3)</PresentationFormat>
  <Paragraphs>1086</Paragraphs>
  <Slides>72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72</vt:i4>
      </vt:variant>
    </vt:vector>
  </HeadingPairs>
  <TitlesOfParts>
    <vt:vector size="89" baseType="lpstr">
      <vt:lpstr>HY헤드라인M</vt:lpstr>
      <vt:lpstr>나눔고딕</vt:lpstr>
      <vt:lpstr>나눔명조 ExtraBold</vt:lpstr>
      <vt:lpstr>맑은 고딕</vt:lpstr>
      <vt:lpstr>함초롬돋움</vt:lpstr>
      <vt:lpstr>Arial</vt:lpstr>
      <vt:lpstr>Calibri</vt:lpstr>
      <vt:lpstr>Calibri Light</vt:lpstr>
      <vt:lpstr>Cambria Math</vt:lpstr>
      <vt:lpstr>Century Gothic</vt:lpstr>
      <vt:lpstr>Copperplate Gothic Bold</vt:lpstr>
      <vt:lpstr>Leelawadee UI</vt:lpstr>
      <vt:lpstr>Segoe UI Black</vt:lpstr>
      <vt:lpstr>Times New Roman</vt:lpstr>
      <vt:lpstr>Wingdings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정다인</dc:creator>
  <cp:lastModifiedBy>Gyumin Sim</cp:lastModifiedBy>
  <cp:revision>137</cp:revision>
  <dcterms:created xsi:type="dcterms:W3CDTF">2017-08-14T16:10:27Z</dcterms:created>
  <dcterms:modified xsi:type="dcterms:W3CDTF">2017-08-19T07:15:26Z</dcterms:modified>
</cp:coreProperties>
</file>