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8"/>
  </p:notesMasterIdLst>
  <p:sldIdLst>
    <p:sldId id="339" r:id="rId2"/>
    <p:sldId id="343" r:id="rId3"/>
    <p:sldId id="365" r:id="rId4"/>
    <p:sldId id="362" r:id="rId5"/>
    <p:sldId id="345" r:id="rId6"/>
    <p:sldId id="384" r:id="rId7"/>
    <p:sldId id="367" r:id="rId8"/>
    <p:sldId id="347" r:id="rId9"/>
    <p:sldId id="348" r:id="rId10"/>
    <p:sldId id="368" r:id="rId11"/>
    <p:sldId id="381" r:id="rId12"/>
    <p:sldId id="382" r:id="rId13"/>
    <p:sldId id="383" r:id="rId14"/>
    <p:sldId id="349" r:id="rId15"/>
    <p:sldId id="350" r:id="rId16"/>
    <p:sldId id="35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3A5B90"/>
    <a:srgbClr val="50577A"/>
    <a:srgbClr val="2B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7" autoAdjust="0"/>
    <p:restoredTop sz="93955" autoAdjust="0"/>
  </p:normalViewPr>
  <p:slideViewPr>
    <p:cSldViewPr snapToObjects="1">
      <p:cViewPr varScale="1">
        <p:scale>
          <a:sx n="51" d="100"/>
          <a:sy n="51" d="100"/>
        </p:scale>
        <p:origin x="52" y="312"/>
      </p:cViewPr>
      <p:guideLst>
        <p:guide orient="horz" pos="215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6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03793-EC17-4F72-AB60-8AC8950ABBFD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3E168-B25B-4C9C-88C0-319DBFA47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1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5523-7726-4B63-B30B-297575111E08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5719" TargetMode="External"/><Relationship Id="rId2" Type="http://schemas.openxmlformats.org/officeDocument/2006/relationships/hyperlink" Target="https://tensorflow.blog/%ED%8C%8C%EC%9D%B4%EC%8D%AC-%EB%A8%B8%EC%8B%A0%EB%9F%AC%EB%8B%9D/2-3-7-%EC%BB%A4%EB%84%90-%EC%84%9C%ED%8F%AC%ED%8A%B8-%EB%B2%A1%ED%84%B0-%EB%A8%B8%EC%8B%A0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cikit-learn.org/stable/modules/svm.html" TargetMode="External"/><Relationship Id="rId4" Type="http://schemas.openxmlformats.org/officeDocument/2006/relationships/hyperlink" Target="https://wikidocs.net/428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89" y="2229007"/>
            <a:ext cx="7954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기계 학습</a:t>
            </a:r>
            <a:r>
              <a:rPr lang="ko-KR" altLang="en-US" sz="2400" dirty="0">
                <a:latin typeface="다음_SemiBold" panose="02000700060000000000" pitchFamily="2" charset="-127"/>
                <a:ea typeface="나눔바른고딕" panose="020B0603020101020101"/>
              </a:rPr>
              <a:t>의 분야 중 하나로 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endParaRPr lang="en-US" altLang="ko-KR" sz="2400" dirty="0">
              <a:latin typeface="다음_SemiBold" panose="02000700060000000000" pitchFamily="2" charset="-127"/>
              <a:ea typeface="나눔바른고딕" panose="020B0603020101020101"/>
            </a:endParaRPr>
          </a:p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두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카테고리 </a:t>
            </a:r>
            <a:r>
              <a:rPr lang="ko-KR" altLang="en-US" sz="2400" dirty="0">
                <a:latin typeface="다음_SemiBold" panose="02000700060000000000" pitchFamily="2" charset="-127"/>
                <a:ea typeface="나눔바른고딕" panose="020B0603020101020101"/>
              </a:rPr>
              <a:t>중 어느 하나에 속한 데이터의 집합이 주어졌을 때 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endParaRPr lang="en-US" altLang="ko-KR" sz="2400" dirty="0">
              <a:latin typeface="다음_SemiBold" panose="02000700060000000000" pitchFamily="2" charset="-127"/>
              <a:ea typeface="나눔바른고딕" panose="020B0603020101020101"/>
            </a:endParaRPr>
          </a:p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카테고리 간 가장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큰 폭</a:t>
            </a:r>
            <a:r>
              <a:rPr lang="ko-KR" altLang="en-US" sz="2400" dirty="0">
                <a:latin typeface="다음_SemiBold" panose="02000700060000000000" pitchFamily="2" charset="-127"/>
                <a:ea typeface="나눔바른고딕" panose="020B0603020101020101"/>
              </a:rPr>
              <a:t>을 가진 경계를 찾는 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알고리즘</a:t>
            </a:r>
            <a:endParaRPr lang="ko-KR" altLang="en-US" sz="2400" dirty="0">
              <a:latin typeface="다음_SemiBold" panose="02000700060000000000" pitchFamily="2" charset="-127"/>
              <a:ea typeface="나눔바른고딕" panose="020B060302010102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439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SVM: Support Vector Machine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330" y="188640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250533"/>
            <a:ext cx="889987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SVM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Kernel Trick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17" y="1656653"/>
            <a:ext cx="8279766" cy="33732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0330" y="188640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250533"/>
            <a:ext cx="889987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SVM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03702" y="4948638"/>
            <a:ext cx="3612403" cy="4892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변수 </a:t>
            </a:r>
            <a:r>
              <a:rPr lang="en-US" altLang="ko-KR" dirty="0" smtClean="0"/>
              <a:t>(x, y, </a:t>
            </a:r>
            <a:r>
              <a:rPr lang="en-US" altLang="ko-KR" dirty="0"/>
              <a:t>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4572000" y="5004503"/>
            <a:ext cx="420045" cy="39215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9556" y="4955943"/>
            <a:ext cx="3612403" cy="4892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변수 </a:t>
            </a:r>
            <a:r>
              <a:rPr lang="en-US" altLang="ko-KR" dirty="0" smtClean="0"/>
              <a:t>(x, y)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7134" y="5700425"/>
            <a:ext cx="7388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카테고리가 </a:t>
            </a:r>
            <a:r>
              <a:rPr lang="en-US" altLang="ko-KR" dirty="0" smtClean="0"/>
              <a:t>x, y </a:t>
            </a:r>
            <a:r>
              <a:rPr lang="ko-KR" altLang="en-US" dirty="0" smtClean="0"/>
              <a:t>의 크기보다 </a:t>
            </a:r>
            <a:r>
              <a:rPr lang="en-US" altLang="ko-KR" dirty="0" smtClean="0"/>
              <a:t>K </a:t>
            </a:r>
            <a:r>
              <a:rPr lang="ko-KR" altLang="en-US" dirty="0" err="1" smtClean="0"/>
              <a:t>함수값에</a:t>
            </a:r>
            <a:r>
              <a:rPr lang="ko-KR" altLang="en-US" dirty="0" smtClean="0"/>
              <a:t> 의해 구분될 수 있다</a:t>
            </a:r>
            <a:r>
              <a:rPr lang="en-US" altLang="ko-KR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K </a:t>
            </a:r>
            <a:r>
              <a:rPr lang="ko-KR" altLang="en-US" dirty="0" smtClean="0"/>
              <a:t>적용이 자유로움 </a:t>
            </a:r>
            <a:r>
              <a:rPr lang="en-US" altLang="ko-KR" dirty="0" smtClean="0"/>
              <a:t>- Classification</a:t>
            </a:r>
            <a:r>
              <a:rPr lang="ko-KR" altLang="en-US" dirty="0" smtClean="0"/>
              <a:t>의 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2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1167079"/>
            <a:ext cx="4495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Logistic Regression vs. SVM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17353" y="2370433"/>
          <a:ext cx="7920879" cy="340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157">
                  <a:extLst>
                    <a:ext uri="{9D8B030D-6E8A-4147-A177-3AD203B41FA5}">
                      <a16:colId xmlns:a16="http://schemas.microsoft.com/office/drawing/2014/main" val="3759862945"/>
                    </a:ext>
                  </a:extLst>
                </a:gridCol>
                <a:gridCol w="2819861">
                  <a:extLst>
                    <a:ext uri="{9D8B030D-6E8A-4147-A177-3AD203B41FA5}">
                      <a16:colId xmlns:a16="http://schemas.microsoft.com/office/drawing/2014/main" val="2399283239"/>
                    </a:ext>
                  </a:extLst>
                </a:gridCol>
                <a:gridCol w="2819861">
                  <a:extLst>
                    <a:ext uri="{9D8B030D-6E8A-4147-A177-3AD203B41FA5}">
                      <a16:colId xmlns:a16="http://schemas.microsoft.com/office/drawing/2014/main" val="2064105562"/>
                    </a:ext>
                  </a:extLst>
                </a:gridCol>
              </a:tblGrid>
              <a:tr h="6549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활용 개념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최적화 방식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8970"/>
                  </a:ext>
                </a:extLst>
              </a:tr>
              <a:tr h="1373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Logistic Regression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Sigmoid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(X)</a:t>
                      </a:r>
                    </a:p>
                    <a:p>
                      <a:pPr latinLnBrk="1"/>
                      <a:endParaRPr lang="en-US" altLang="ko-KR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경사하강법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Cost Function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의 최소화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782008"/>
                  </a:ext>
                </a:extLst>
              </a:tr>
              <a:tr h="1373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SVM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Distance</a:t>
                      </a:r>
                    </a:p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Lagrangian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multiplication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Distance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의 최대화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83134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0330" y="188640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250533"/>
            <a:ext cx="889987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SVM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9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89" y="2229007"/>
            <a:ext cx="7954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연산속도가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 빠르다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:						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데이터 중 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Support Vector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만을 계산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언제나 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Global Optimization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을 도출한다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:	</a:t>
            </a:r>
            <a:r>
              <a:rPr lang="en-US" altLang="ko-KR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Lagrangian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 Multiplier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를 활용</a:t>
            </a:r>
            <a:r>
              <a:rPr lang="ko-KR" altLang="en-US" sz="2400" dirty="0">
                <a:latin typeface="다음_SemiBold" panose="02000700060000000000" pitchFamily="2" charset="-127"/>
                <a:ea typeface="나눔바른고딕" panose="020B0603020101020101"/>
              </a:rPr>
              <a:t>해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 최솟값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/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최댓값 도출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다양한 데이터 형태에서 분석이 가능하다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:		Kernel</a:t>
            </a:r>
            <a:r>
              <a:rPr lang="ko-KR" altLang="en-US" sz="2400" dirty="0">
                <a:latin typeface="다음_SemiBold" panose="02000700060000000000" pitchFamily="2" charset="-127"/>
                <a:ea typeface="나눔바른고딕" panose="020B0603020101020101"/>
              </a:rPr>
              <a:t>을</a:t>
            </a:r>
            <a:r>
              <a:rPr lang="en-US" altLang="ko-KR" sz="2400" dirty="0">
                <a:latin typeface="다음_SemiBold" panose="02000700060000000000" pitchFamily="2" charset="-127"/>
                <a:ea typeface="나눔바른고딕" panose="020B0603020101020101"/>
              </a:rPr>
              <a:t> 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활용하여 데이터를 변형해 분석 가능</a:t>
            </a:r>
            <a:endParaRPr lang="ko-KR" altLang="en-US" sz="2400" dirty="0">
              <a:latin typeface="다음_SemiBold" panose="02000700060000000000" pitchFamily="2" charset="-127"/>
              <a:ea typeface="나눔바른고딕" panose="020B060302010102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SVM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의 장점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330" y="188640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250533"/>
            <a:ext cx="889987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SVM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29007"/>
            <a:ext cx="8424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샘플이 많을 때에는 맞지 않을 수 있다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:			</a:t>
            </a:r>
            <a:r>
              <a:rPr lang="ko-KR" altLang="en-US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예외값이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 많은 경우 등 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SVM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으로 분석할 수 없을 수도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!</a:t>
            </a: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데이터 </a:t>
            </a:r>
            <a:r>
              <a:rPr lang="ko-KR" altLang="en-US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전처리가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 어렵다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:					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데이터 별로 </a:t>
            </a:r>
            <a:r>
              <a:rPr lang="ko-KR" altLang="en-US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단위값이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 유사해야 유의미한 분석 가능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예측의 해석이 어렵다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:					</a:t>
            </a:r>
            <a:r>
              <a:rPr lang="en-US" altLang="ko-KR" sz="2400" dirty="0">
                <a:latin typeface="다음_SemiBold" panose="02000700060000000000" pitchFamily="2" charset="-127"/>
                <a:ea typeface="나눔바른고딕" panose="020B0603020101020101"/>
              </a:rPr>
              <a:t>	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Visualization</a:t>
            </a:r>
            <a:r>
              <a:rPr lang="ko-KR" altLang="en-US" sz="2400" dirty="0" smtClean="0">
                <a:latin typeface="다음_SemiBold" panose="02000700060000000000" pitchFamily="2" charset="-127"/>
                <a:ea typeface="나눔바른고딕" panose="020B0603020101020101"/>
              </a:rPr>
              <a:t>하기 어렵고 복잡한 수학 개념을 활용함</a:t>
            </a:r>
            <a:endParaRPr lang="ko-KR" altLang="en-US" sz="2400" dirty="0">
              <a:latin typeface="다음_SemiBold" panose="02000700060000000000" pitchFamily="2" charset="-127"/>
              <a:ea typeface="나눔바른고딕" panose="020B060302010102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SVM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의 단점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330" y="188640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250533"/>
            <a:ext cx="889987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SVM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89" y="2229007"/>
            <a:ext cx="7954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From </a:t>
            </a:r>
            <a:r>
              <a:rPr lang="en-US" altLang="ko-KR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sklearn</a:t>
            </a: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 import </a:t>
            </a:r>
            <a:r>
              <a:rPr lang="en-US" altLang="ko-KR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svm</a:t>
            </a:r>
            <a:endParaRPr lang="en-US" altLang="ko-KR" sz="2400" dirty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r>
              <a:rPr lang="en-US" altLang="ko-KR" sz="2400" dirty="0" smtClean="0">
                <a:latin typeface="다음_SemiBold" panose="02000700060000000000" pitchFamily="2" charset="-127"/>
                <a:ea typeface="나눔바른고딕" panose="020B0603020101020101"/>
              </a:rPr>
              <a:t>Import </a:t>
            </a:r>
            <a:r>
              <a:rPr lang="en-US" altLang="ko-KR" sz="2400" dirty="0" err="1" smtClean="0">
                <a:latin typeface="다음_SemiBold" panose="02000700060000000000" pitchFamily="2" charset="-127"/>
                <a:ea typeface="나눔바른고딕" panose="020B0603020101020101"/>
              </a:rPr>
              <a:t>libsvm</a:t>
            </a: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pPr marL="514350" indent="-514350">
              <a:buAutoNum type="arabicPeriod"/>
            </a:pPr>
            <a:endParaRPr lang="ko-KR" altLang="en-US" sz="2400" dirty="0">
              <a:latin typeface="다음_SemiBold" panose="02000700060000000000" pitchFamily="2" charset="-127"/>
              <a:ea typeface="나눔바른고딕" panose="020B060302010102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439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SVM: Support Vector Machine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330" y="188640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250533"/>
            <a:ext cx="889987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SVM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SVM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예제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330" y="188640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250533"/>
            <a:ext cx="889987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SVM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02" y="2338512"/>
            <a:ext cx="3995196" cy="373382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75112" y="1771690"/>
            <a:ext cx="667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https://slack-files.com/T684QU92N-F6QQKTWPL-31fc8b123f</a:t>
            </a:r>
          </a:p>
        </p:txBody>
      </p:sp>
    </p:spTree>
    <p:extLst>
      <p:ext uri="{BB962C8B-B14F-4D97-AF65-F5344CB8AC3E}">
        <p14:creationId xmlns:p14="http://schemas.microsoft.com/office/powerpoint/2010/main" val="15145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89" y="2229007"/>
            <a:ext cx="79544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다음_SemiBold" panose="02000700060000000000" pitchFamily="2" charset="-127"/>
                <a:ea typeface="나눔바른고딕" panose="020B0603020101020101"/>
                <a:hlinkClick r:id="rId2"/>
              </a:rPr>
              <a:t>https://tensorflow.blog/%ED%8C%8C%EC%9D%B4%EC%8D%AC-%EB%A8%B8%EC%8B%A0%EB%9F%AC%EB%8B%9D/2-3-7-%EC%BB%A4%EB%84%90-%EC%84%9C%ED%8F%AC%ED%8A%B8-%EB%B2%A1%ED%84%B0-%EB%A8%B8%EC%8B%A0</a:t>
            </a:r>
            <a:r>
              <a:rPr lang="en-US" altLang="ko-KR" dirty="0" smtClean="0">
                <a:latin typeface="다음_SemiBold" panose="02000700060000000000" pitchFamily="2" charset="-127"/>
                <a:ea typeface="나눔바른고딕" panose="020B0603020101020101"/>
                <a:hlinkClick r:id="rId2"/>
              </a:rPr>
              <a:t>/</a:t>
            </a:r>
            <a:endParaRPr lang="en-US" altLang="ko-KR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endParaRPr lang="en-US" altLang="ko-KR" dirty="0">
              <a:latin typeface="다음_SemiBold" panose="02000700060000000000" pitchFamily="2" charset="-127"/>
              <a:ea typeface="나눔바른고딕" panose="020B0603020101020101"/>
            </a:endParaRPr>
          </a:p>
          <a:p>
            <a:r>
              <a:rPr lang="en-US" altLang="ko-KR" dirty="0">
                <a:latin typeface="다음_SemiBold" panose="02000700060000000000" pitchFamily="2" charset="-127"/>
                <a:ea typeface="나눔바른고딕" panose="020B0603020101020101"/>
                <a:hlinkClick r:id="rId3"/>
              </a:rPr>
              <a:t>https://</a:t>
            </a:r>
            <a:r>
              <a:rPr lang="en-US" altLang="ko-KR" dirty="0" smtClean="0">
                <a:latin typeface="다음_SemiBold" panose="02000700060000000000" pitchFamily="2" charset="-127"/>
                <a:ea typeface="나눔바른고딕" panose="020B0603020101020101"/>
                <a:hlinkClick r:id="rId3"/>
              </a:rPr>
              <a:t>wikidocs.net/5719</a:t>
            </a:r>
            <a:endParaRPr lang="en-US" altLang="ko-KR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endParaRPr lang="en-US" altLang="ko-KR" dirty="0">
              <a:latin typeface="다음_SemiBold" panose="02000700060000000000" pitchFamily="2" charset="-127"/>
              <a:ea typeface="나눔바른고딕" panose="020B0603020101020101"/>
            </a:endParaRPr>
          </a:p>
          <a:p>
            <a:r>
              <a:rPr lang="en-US" altLang="ko-KR" dirty="0">
                <a:latin typeface="다음_SemiBold" panose="02000700060000000000" pitchFamily="2" charset="-127"/>
                <a:ea typeface="나눔바른고딕" panose="020B0603020101020101"/>
                <a:hlinkClick r:id="rId4"/>
              </a:rPr>
              <a:t>https://</a:t>
            </a:r>
            <a:r>
              <a:rPr lang="en-US" altLang="ko-KR" dirty="0" smtClean="0">
                <a:latin typeface="다음_SemiBold" panose="02000700060000000000" pitchFamily="2" charset="-127"/>
                <a:ea typeface="나눔바른고딕" panose="020B0603020101020101"/>
                <a:hlinkClick r:id="rId4"/>
              </a:rPr>
              <a:t>wikidocs.net/4283</a:t>
            </a:r>
            <a:endParaRPr lang="en-US" altLang="ko-KR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endParaRPr lang="en-US" altLang="ko-KR" dirty="0">
              <a:latin typeface="다음_SemiBold" panose="02000700060000000000" pitchFamily="2" charset="-127"/>
              <a:ea typeface="나눔바른고딕" panose="020B0603020101020101"/>
            </a:endParaRPr>
          </a:p>
          <a:p>
            <a:r>
              <a:rPr lang="en-US" altLang="ko-KR" dirty="0" smtClean="0">
                <a:latin typeface="다음_SemiBold" panose="02000700060000000000" pitchFamily="2" charset="-127"/>
                <a:ea typeface="나눔바른고딕" panose="020B0603020101020101"/>
                <a:hlinkClick r:id="rId5"/>
              </a:rPr>
              <a:t>http</a:t>
            </a:r>
            <a:r>
              <a:rPr lang="en-US" altLang="ko-KR" dirty="0">
                <a:latin typeface="다음_SemiBold" panose="02000700060000000000" pitchFamily="2" charset="-127"/>
                <a:ea typeface="나눔바른고딕" panose="020B0603020101020101"/>
                <a:hlinkClick r:id="rId5"/>
              </a:rPr>
              <a:t>://</a:t>
            </a:r>
            <a:r>
              <a:rPr lang="en-US" altLang="ko-KR" dirty="0" smtClean="0">
                <a:latin typeface="다음_SemiBold" panose="02000700060000000000" pitchFamily="2" charset="-127"/>
                <a:ea typeface="나눔바른고딕" panose="020B0603020101020101"/>
                <a:hlinkClick r:id="rId5"/>
              </a:rPr>
              <a:t>scikit-learn.org/stable/modules/svm.html</a:t>
            </a:r>
            <a:endParaRPr lang="en-US" altLang="ko-KR" dirty="0" smtClean="0">
              <a:latin typeface="다음_SemiBold" panose="02000700060000000000" pitchFamily="2" charset="-127"/>
              <a:ea typeface="나눔바른고딕" panose="020B0603020101020101"/>
            </a:endParaRPr>
          </a:p>
          <a:p>
            <a:endParaRPr lang="en-US" altLang="ko-KR" dirty="0" smtClean="0">
              <a:latin typeface="다음_SemiBold" panose="02000700060000000000" pitchFamily="2" charset="-127"/>
              <a:ea typeface="나눔바른고딕" panose="020B060302010102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SVM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관련 자료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330" y="188640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250533"/>
            <a:ext cx="889987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SVM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34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Vector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와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초평면의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이해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80" y="1526157"/>
            <a:ext cx="4391852" cy="36446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0330" y="188640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250533"/>
            <a:ext cx="889987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SVM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4940778"/>
            <a:ext cx="4033315" cy="12466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모든 점은</a:t>
            </a:r>
            <a:r>
              <a:rPr lang="en-US" altLang="ko-KR"/>
              <a:t>, </a:t>
            </a:r>
            <a:r>
              <a:rPr lang="ko-KR" altLang="en-US"/>
              <a:t>좌표공간 위에서 </a:t>
            </a:r>
            <a:r>
              <a:rPr lang="en-US" altLang="ko-KR"/>
              <a:t>Vector</a:t>
            </a:r>
            <a:r>
              <a:rPr lang="ko-KR" altLang="en-US"/>
              <a:t>와 같은 개념입니다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817005" y="4133520"/>
            <a:ext cx="4033315" cy="8072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Support Vector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카테고리 간의 거리를 비교하기 위한 점</a:t>
            </a:r>
            <a:r>
              <a:rPr lang="en-US" altLang="ko-KR" dirty="0"/>
              <a:t>(Vector)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4" idx="0"/>
          </p:cNvCxnSpPr>
          <p:nvPr/>
        </p:nvCxnSpPr>
        <p:spPr>
          <a:xfrm rot="5400000" flipH="1" flipV="1">
            <a:off x="2196149" y="4005087"/>
            <a:ext cx="1007721" cy="86366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20" idx="0"/>
          </p:cNvCxnSpPr>
          <p:nvPr/>
        </p:nvCxnSpPr>
        <p:spPr>
          <a:xfrm rot="16200000" flipV="1">
            <a:off x="5487348" y="2787205"/>
            <a:ext cx="935024" cy="17576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817004" y="5043044"/>
            <a:ext cx="4033315" cy="794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/>
              <a:t>서포트</a:t>
            </a:r>
            <a:r>
              <a:rPr lang="ko-KR" altLang="en-US" dirty="0"/>
              <a:t> 벡터는 </a:t>
            </a:r>
            <a:r>
              <a:rPr lang="ko-KR" altLang="en-US" dirty="0" smtClean="0"/>
              <a:t>분류 </a:t>
            </a:r>
            <a:r>
              <a:rPr lang="ko-KR" altLang="en-US" dirty="0"/>
              <a:t>모델을 </a:t>
            </a:r>
            <a:r>
              <a:rPr lang="ko-KR" altLang="en-US" dirty="0" smtClean="0"/>
              <a:t>저장하는 </a:t>
            </a:r>
            <a:r>
              <a:rPr lang="ko-KR" altLang="en-US" dirty="0"/>
              <a:t>압축적인 방법을 제공한다</a:t>
            </a:r>
          </a:p>
        </p:txBody>
      </p:sp>
    </p:spTree>
    <p:extLst>
      <p:ext uri="{BB962C8B-B14F-4D97-AF65-F5344CB8AC3E}">
        <p14:creationId xmlns:p14="http://schemas.microsoft.com/office/powerpoint/2010/main" val="42856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34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Vector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와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초평면의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이해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pic>
        <p:nvPicPr>
          <p:cNvPr id="4098" name="Picture 2" descr="svm 3차원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2069499"/>
            <a:ext cx="54006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0330" y="188640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250533"/>
            <a:ext cx="889987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SVM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1600" y="4287531"/>
            <a:ext cx="6984775" cy="19663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초평면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(Hyperplane)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공간을 둘로 가로지르는 선형 경계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우리가 생각하는 그 </a:t>
            </a:r>
            <a:r>
              <a:rPr lang="en-US" altLang="ko-KR" dirty="0" smtClean="0"/>
              <a:t>Classification </a:t>
            </a:r>
            <a:r>
              <a:rPr lang="ko-KR" altLang="en-US" dirty="0" smtClean="0"/>
              <a:t>경계와 같습니다</a:t>
            </a:r>
            <a:endParaRPr lang="en-US" altLang="ko-KR" dirty="0"/>
          </a:p>
          <a:p>
            <a:r>
              <a:rPr lang="en-US" altLang="ko-KR" dirty="0" smtClean="0"/>
              <a:t>** </a:t>
            </a:r>
            <a:r>
              <a:rPr lang="ko-KR" altLang="en-US" dirty="0" smtClean="0"/>
              <a:t>선형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/</a:t>
            </a:r>
            <a:r>
              <a:rPr lang="ko-KR" altLang="en-US" dirty="0" smtClean="0"/>
              <a:t>평면의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그러한 성질을 가진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7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5" name="화살표: 아래쪽 4"/>
          <p:cNvSpPr/>
          <p:nvPr/>
        </p:nvSpPr>
        <p:spPr>
          <a:xfrm>
            <a:off x="6564791" y="3001269"/>
            <a:ext cx="394330" cy="5760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0330" y="188640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3608" y="250533"/>
            <a:ext cx="889987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SVM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76056" y="3645024"/>
            <a:ext cx="3384376" cy="712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SemiBold" panose="02000700060000000000" pitchFamily="2" charset="-127"/>
                <a:ea typeface="나눔바른고딕" panose="020B0603020101020101"/>
              </a:rPr>
              <a:t>가장 큰 폭</a:t>
            </a:r>
            <a:r>
              <a:rPr lang="ko-KR" altLang="en-US" dirty="0">
                <a:latin typeface="다음_SemiBold" panose="02000700060000000000" pitchFamily="2" charset="-127"/>
                <a:ea typeface="나눔바른고딕" panose="020B0603020101020101"/>
              </a:rPr>
              <a:t>을 가진 </a:t>
            </a:r>
            <a:r>
              <a:rPr lang="ko-KR" altLang="en-US" dirty="0" smtClean="0">
                <a:latin typeface="다음_SemiBold" panose="02000700060000000000" pitchFamily="2" charset="-127"/>
                <a:ea typeface="나눔바른고딕" panose="020B0603020101020101"/>
              </a:rPr>
              <a:t>경계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1156682"/>
            <a:ext cx="504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Optimal Separating Hyperplane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69768" y="5085184"/>
            <a:ext cx="3384376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음_SemiBold" panose="02000700060000000000" pitchFamily="2" charset="-127"/>
                <a:ea typeface="나눔바른고딕" panose="020B0603020101020101"/>
              </a:rPr>
              <a:t>카테고리 구별은 </a:t>
            </a:r>
            <a:r>
              <a:rPr lang="en-US" altLang="ko-KR" dirty="0" smtClean="0">
                <a:latin typeface="다음_SemiBold" panose="02000700060000000000" pitchFamily="2" charset="-127"/>
                <a:ea typeface="나눔바른고딕" panose="020B0603020101020101"/>
              </a:rPr>
              <a:t>H</a:t>
            </a:r>
            <a:r>
              <a:rPr lang="en-US" altLang="ko-KR" baseline="-25000" dirty="0" smtClean="0">
                <a:latin typeface="다음_SemiBold" panose="02000700060000000000" pitchFamily="2" charset="-127"/>
                <a:ea typeface="나눔바른고딕" panose="020B0603020101020101"/>
              </a:rPr>
              <a:t>1</a:t>
            </a:r>
            <a:r>
              <a:rPr lang="en-US" altLang="ko-KR" dirty="0" smtClean="0">
                <a:latin typeface="다음_SemiBold" panose="02000700060000000000" pitchFamily="2" charset="-127"/>
                <a:ea typeface="나눔바른고딕" panose="020B0603020101020101"/>
              </a:rPr>
              <a:t>, H</a:t>
            </a:r>
            <a:r>
              <a:rPr lang="en-US" altLang="ko-KR" baseline="-25000" dirty="0" smtClean="0">
                <a:latin typeface="다음_SemiBold" panose="02000700060000000000" pitchFamily="2" charset="-127"/>
                <a:ea typeface="나눔바른고딕" panose="020B0603020101020101"/>
              </a:rPr>
              <a:t>2</a:t>
            </a:r>
            <a:r>
              <a:rPr lang="en-US" altLang="ko-KR" dirty="0" smtClean="0">
                <a:latin typeface="다음_SemiBold" panose="02000700060000000000" pitchFamily="2" charset="-127"/>
                <a:ea typeface="나눔바른고딕" panose="020B0603020101020101"/>
              </a:rPr>
              <a:t> </a:t>
            </a:r>
            <a:r>
              <a:rPr lang="ko-KR" altLang="en-US" dirty="0" smtClean="0">
                <a:latin typeface="다음_SemiBold" panose="02000700060000000000" pitchFamily="2" charset="-127"/>
                <a:ea typeface="나눔바른고딕" panose="020B0603020101020101"/>
              </a:rPr>
              <a:t>모두 가능하지만</a:t>
            </a:r>
            <a:r>
              <a:rPr lang="en-US" altLang="ko-KR" dirty="0" smtClean="0">
                <a:latin typeface="다음_SemiBold" panose="02000700060000000000" pitchFamily="2" charset="-127"/>
                <a:ea typeface="나눔바른고딕" panose="020B0603020101020101"/>
              </a:rPr>
              <a:t>, H</a:t>
            </a:r>
            <a:r>
              <a:rPr lang="en-US" altLang="ko-KR" baseline="-25000" dirty="0" smtClean="0">
                <a:latin typeface="다음_SemiBold" panose="02000700060000000000" pitchFamily="2" charset="-127"/>
                <a:ea typeface="나눔바른고딕" panose="020B0603020101020101"/>
              </a:rPr>
              <a:t>2</a:t>
            </a:r>
            <a:r>
              <a:rPr lang="ko-KR" altLang="en-US" dirty="0" smtClean="0">
                <a:latin typeface="다음_SemiBold" panose="02000700060000000000" pitchFamily="2" charset="-127"/>
                <a:ea typeface="나눔바른고딕" panose="020B0603020101020101"/>
              </a:rPr>
              <a:t> 경계가 가장 일반화에 가까운 경계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076056" y="2031337"/>
            <a:ext cx="3384376" cy="889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다음_SemiBold" panose="02000700060000000000" pitchFamily="2" charset="-127"/>
                <a:ea typeface="나눔바른고딕" panose="020B0603020101020101"/>
              </a:rPr>
              <a:t>Lagrangian</a:t>
            </a:r>
            <a:r>
              <a:rPr lang="en-US" altLang="ko-KR" dirty="0" smtClean="0">
                <a:latin typeface="다음_SemiBold" panose="02000700060000000000" pitchFamily="2" charset="-127"/>
                <a:ea typeface="나눔바른고딕" panose="020B0603020101020101"/>
              </a:rPr>
              <a:t> Multiplication</a:t>
            </a:r>
          </a:p>
          <a:p>
            <a:pPr algn="ctr"/>
            <a:r>
              <a:rPr lang="ko-KR" altLang="en-US" dirty="0" smtClean="0">
                <a:latin typeface="다음_SemiBold" panose="02000700060000000000" pitchFamily="2" charset="-127"/>
                <a:ea typeface="나눔바른고딕" panose="020B0603020101020101"/>
              </a:rPr>
              <a:t>알고리즘</a:t>
            </a:r>
            <a:endParaRPr lang="ko-KR" altLang="en-US" dirty="0"/>
          </a:p>
        </p:txBody>
      </p:sp>
      <p:sp>
        <p:nvSpPr>
          <p:cNvPr id="27" name="화살표: 아래쪽 4"/>
          <p:cNvSpPr/>
          <p:nvPr/>
        </p:nvSpPr>
        <p:spPr>
          <a:xfrm>
            <a:off x="6564791" y="4428140"/>
            <a:ext cx="394330" cy="5760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6" descr="https://upload.wikimedia.org/wikipedia/commons/thumb/2/20/Svm_separating_hyperplanes.png/1024px-Svm_separating_hyperpla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37931"/>
            <a:ext cx="4433080" cy="423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2267744" y="3198010"/>
            <a:ext cx="14401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195736" y="3765066"/>
            <a:ext cx="432048" cy="472033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4048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Lagrangian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Multiplication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5616" y="2268606"/>
            <a:ext cx="5400675" cy="3514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0330" y="188640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250533"/>
            <a:ext cx="889987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SVM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536" y="5742361"/>
            <a:ext cx="8280920" cy="55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일정 제약 하에서 함수의 최댓값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최솟값을 구하는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0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4706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Lagrangian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Multiplication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맛보기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5616" y="2268606"/>
            <a:ext cx="5400675" cy="3514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0330" y="188640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250533"/>
            <a:ext cx="889987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SVM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536" y="4725144"/>
            <a:ext cx="8280920" cy="1569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g(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- c = 0</a:t>
            </a:r>
            <a:r>
              <a:rPr lang="ko-KR" altLang="en-US" dirty="0"/>
              <a:t> </a:t>
            </a:r>
            <a:r>
              <a:rPr lang="ko-KR" altLang="en-US" dirty="0" smtClean="0"/>
              <a:t>을 만족하는 상태에서의 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최댓값 구하기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1, Classification -1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초평면의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반대편에 있는 상태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Distance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최댓값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19" idx="0"/>
          </p:cNvCxnSpPr>
          <p:nvPr/>
        </p:nvCxnSpPr>
        <p:spPr>
          <a:xfrm flipH="1" flipV="1">
            <a:off x="4139952" y="3717034"/>
            <a:ext cx="396044" cy="10081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7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4706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Lagrangian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Multiplication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맛보기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330" y="188640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250533"/>
            <a:ext cx="889987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SVM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558608" y="2279625"/>
            <a:ext cx="5194071" cy="3542950"/>
            <a:chOff x="3558608" y="2279625"/>
            <a:chExt cx="5194071" cy="3542950"/>
          </a:xfrm>
        </p:grpSpPr>
        <p:grpSp>
          <p:nvGrpSpPr>
            <p:cNvPr id="3" name="그룹 2"/>
            <p:cNvGrpSpPr/>
            <p:nvPr/>
          </p:nvGrpSpPr>
          <p:grpSpPr>
            <a:xfrm>
              <a:off x="3558608" y="2279625"/>
              <a:ext cx="5194071" cy="3542950"/>
              <a:chOff x="3396977" y="2492896"/>
              <a:chExt cx="5194071" cy="3542950"/>
            </a:xfrm>
          </p:grpSpPr>
          <p:pic>
            <p:nvPicPr>
              <p:cNvPr id="1026" name="Picture 2" descr="enter image description here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873" r="20164"/>
              <a:stretch/>
            </p:blipFill>
            <p:spPr bwMode="auto">
              <a:xfrm>
                <a:off x="4860032" y="2492896"/>
                <a:ext cx="3731016" cy="3542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enter image description here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80788"/>
              <a:stretch/>
            </p:blipFill>
            <p:spPr bwMode="auto">
              <a:xfrm>
                <a:off x="3396977" y="2492896"/>
                <a:ext cx="1594160" cy="3542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직사각형 4"/>
            <p:cNvSpPr/>
            <p:nvPr/>
          </p:nvSpPr>
          <p:spPr>
            <a:xfrm>
              <a:off x="6156176" y="4581128"/>
              <a:ext cx="2376264" cy="36004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02793" y="4989825"/>
              <a:ext cx="2376264" cy="36004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920836" y="5422426"/>
              <a:ext cx="1459476" cy="36004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4153582"/>
            <a:ext cx="3732317" cy="25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2885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Kernel Trick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이란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?</a:t>
            </a:r>
          </a:p>
        </p:txBody>
      </p:sp>
      <p:pic>
        <p:nvPicPr>
          <p:cNvPr id="1028" name="Picture 4" descr="2-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" y="2478758"/>
            <a:ext cx="4058376" cy="27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-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99" y="2479705"/>
            <a:ext cx="4056980" cy="27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0330" y="188640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250533"/>
            <a:ext cx="889987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SVM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3316" y="5351462"/>
            <a:ext cx="3612403" cy="1062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초평면을</a:t>
            </a:r>
            <a:r>
              <a:rPr lang="ko-KR" altLang="en-US" dirty="0" smtClean="0"/>
              <a:t> 구할 수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초평면은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Linear(</a:t>
            </a:r>
            <a:r>
              <a:rPr lang="ko-KR" altLang="en-US" dirty="0" smtClean="0"/>
              <a:t>선형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027461" y="5479882"/>
            <a:ext cx="3612403" cy="8072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초평면을</a:t>
            </a:r>
            <a:r>
              <a:rPr lang="ko-KR" altLang="en-US" dirty="0" smtClean="0"/>
              <a:t> 구할 수 있도록 변형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4211960" y="5694738"/>
            <a:ext cx="420045" cy="39215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128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52323" y="1726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&lt;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회귀분석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&gt;</a:t>
            </a:r>
            <a:endParaRPr lang="en-US" altLang="ko-KR" sz="1600" b="1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727" y="46650"/>
            <a:ext cx="16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</a:t>
            </a:r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10 </a:t>
            </a:r>
            <a:endParaRPr lang="en-US" altLang="ko-KR" sz="1400" dirty="0"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Kernel Trick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330" y="188640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250533"/>
            <a:ext cx="889987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SVM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2052" name="Picture 4" descr="http://images.slideplayer.com/39/10982739/slides/slide_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05" y="1889783"/>
            <a:ext cx="5944790" cy="44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Pages>9</Pages>
  <Words>592</Words>
  <Characters>0</Characters>
  <Application>Microsoft Office PowerPoint</Application>
  <DocSecurity>0</DocSecurity>
  <PresentationFormat>화면 슬라이드 쇼(4:3)</PresentationFormat>
  <Lines>0</Lines>
  <Paragraphs>158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HY헤드라인M</vt:lpstr>
      <vt:lpstr>나눔고딕</vt:lpstr>
      <vt:lpstr>나눔바른고딕</vt:lpstr>
      <vt:lpstr>다음_SemiBold</vt:lpstr>
      <vt:lpstr>맑은 고딕</vt:lpstr>
      <vt:lpstr>맑은 고딕 Semilight</vt:lpstr>
      <vt:lpstr>함초롬돋움</vt:lpstr>
      <vt:lpstr>Arial</vt:lpstr>
      <vt:lpstr>Century Gothic</vt:lpstr>
      <vt:lpstr>Copperplate Gothic Bold</vt:lpstr>
      <vt:lpstr>Leelawadee UI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Suji Jeong</dc:creator>
  <cp:lastModifiedBy>Gyumin Sim</cp:lastModifiedBy>
  <cp:revision>60</cp:revision>
  <dcterms:modified xsi:type="dcterms:W3CDTF">2017-08-19T00:10:56Z</dcterms:modified>
</cp:coreProperties>
</file>