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302" r:id="rId3"/>
    <p:sldId id="304" r:id="rId4"/>
    <p:sldId id="298" r:id="rId5"/>
    <p:sldId id="303" r:id="rId6"/>
    <p:sldId id="308" r:id="rId7"/>
    <p:sldId id="299" r:id="rId8"/>
    <p:sldId id="305" r:id="rId9"/>
    <p:sldId id="309" r:id="rId10"/>
    <p:sldId id="306" r:id="rId11"/>
    <p:sldId id="307" r:id="rId12"/>
    <p:sldId id="300" r:id="rId13"/>
    <p:sldId id="301" r:id="rId14"/>
    <p:sldId id="310" r:id="rId15"/>
    <p:sldId id="26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77A"/>
    <a:srgbClr val="2B5389"/>
    <a:srgbClr val="3A5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68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03793-EC17-4F72-AB60-8AC8950ABBFD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3E168-B25B-4C9C-88C0-319DBFA47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3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5523-7726-4B63-B30B-297575111E08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5719" TargetMode="External"/><Relationship Id="rId2" Type="http://schemas.openxmlformats.org/officeDocument/2006/relationships/hyperlink" Target="https://tensorflow.blog/%ED%8C%8C%EC%9D%B4%EC%8D%AC-%EB%A8%B8%EC%8B%A0%EB%9F%AC%EB%8B%9D/2-3-7-%EC%BB%A4%EB%84%90-%EC%84%9C%ED%8F%AC%ED%8A%B8-%EB%B2%A1%ED%84%B0-%EB%A8%B8%EC%8B%A0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cikit-learn.org/stable/modules/svm.html" TargetMode="External"/><Relationship Id="rId4" Type="http://schemas.openxmlformats.org/officeDocument/2006/relationships/hyperlink" Target="https://wikidocs.net/4283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51920" y="4818638"/>
            <a:ext cx="1915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entury Gothic" pitchFamily="34" charset="0"/>
              </a:rPr>
              <a:t>Date _ 2017.08.19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7596" y="3327375"/>
            <a:ext cx="2671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24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4" name="그림 3" descr="로고1.png"/>
          <p:cNvPicPr>
            <a:picLocks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400" t="8379" r="5041" b="5041"/>
          <a:stretch>
            <a:fillRect/>
          </a:stretch>
        </p:blipFill>
        <p:spPr>
          <a:xfrm>
            <a:off x="3780120" y="1383159"/>
            <a:ext cx="1872000" cy="180000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15" name="직선 연결선 14"/>
          <p:cNvCxnSpPr>
            <a:endCxn id="4" idx="1"/>
          </p:cNvCxnSpPr>
          <p:nvPr/>
        </p:nvCxnSpPr>
        <p:spPr>
          <a:xfrm>
            <a:off x="0" y="2283159"/>
            <a:ext cx="378012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652120" y="2288090"/>
            <a:ext cx="3491880" cy="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43808" y="6520988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0" y="5805264"/>
            <a:ext cx="9144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Kernel Trick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pic>
        <p:nvPicPr>
          <p:cNvPr id="1028" name="Picture 4" descr="2-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76" y="2730774"/>
            <a:ext cx="4058376" cy="27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-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173" y="2730774"/>
            <a:ext cx="4056980" cy="275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3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Kernel Trick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17" y="2421230"/>
            <a:ext cx="8279766" cy="337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789" y="2229007"/>
            <a:ext cx="7954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From </a:t>
            </a:r>
            <a:r>
              <a:rPr lang="en-US" altLang="ko-KR" sz="2400" dirty="0" err="1" smtClean="0">
                <a:latin typeface="다음_SemiBold" panose="02000700060000000000" pitchFamily="2" charset="-127"/>
                <a:ea typeface="나눔바른고딕" panose="020B0603020101020101"/>
              </a:rPr>
              <a:t>sklearn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 import </a:t>
            </a:r>
            <a:r>
              <a:rPr lang="en-US" altLang="ko-KR" sz="2400" dirty="0" err="1" smtClean="0">
                <a:latin typeface="다음_SemiBold" panose="02000700060000000000" pitchFamily="2" charset="-127"/>
                <a:ea typeface="나눔바른고딕" panose="020B0603020101020101"/>
              </a:rPr>
              <a:t>svm</a:t>
            </a:r>
            <a:endParaRPr lang="en-US" altLang="ko-KR" sz="2400" dirty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Import </a:t>
            </a:r>
            <a:r>
              <a:rPr lang="en-US" altLang="ko-KR" sz="2400" dirty="0" err="1" smtClean="0">
                <a:latin typeface="다음_SemiBold" panose="02000700060000000000" pitchFamily="2" charset="-127"/>
                <a:ea typeface="나눔바른고딕" panose="020B0603020101020101"/>
              </a:rPr>
              <a:t>libsvm</a:t>
            </a: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endParaRPr lang="ko-KR" altLang="en-US" sz="2400" dirty="0">
              <a:latin typeface="다음_SemiBold" panose="02000700060000000000" pitchFamily="2" charset="-127"/>
              <a:ea typeface="나눔바른고딕" panose="020B060302010102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4398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SVM: Support Vector Machine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789" y="2229007"/>
            <a:ext cx="795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예제</a:t>
            </a:r>
            <a:endParaRPr lang="ko-KR" altLang="en-US" sz="2400" dirty="0">
              <a:latin typeface="다음_SemiBold" panose="02000700060000000000" pitchFamily="2" charset="-127"/>
              <a:ea typeface="나눔바른고딕" panose="020B060302010102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SVM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예제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2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789" y="2229007"/>
            <a:ext cx="79544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다음_SemiBold" panose="02000700060000000000" pitchFamily="2" charset="-127"/>
                <a:ea typeface="나눔바른고딕" panose="020B0603020101020101"/>
                <a:hlinkClick r:id="rId2"/>
              </a:rPr>
              <a:t>https://tensorflow.blog/%ED%8C%8C%EC%9D%B4%EC%8D%AC-%EB%A8%B8%EC%8B%A0%EB%9F%AC%EB%8B%9D/2-3-7-%EC%BB%A4%EB%84%90-%EC%84%9C%ED%8F%AC%ED%8A%B8-%EB%B2%A1%ED%84%B0-%EB%A8%B8%EC%8B%A0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  <a:hlinkClick r:id="rId2"/>
              </a:rPr>
              <a:t>/</a:t>
            </a: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endParaRPr lang="en-US" altLang="ko-KR" sz="2400" dirty="0">
              <a:latin typeface="다음_SemiBold" panose="02000700060000000000" pitchFamily="2" charset="-127"/>
              <a:ea typeface="나눔바른고딕" panose="020B0603020101020101"/>
            </a:endParaRPr>
          </a:p>
          <a:p>
            <a:r>
              <a:rPr lang="en-US" altLang="ko-KR" sz="2400" dirty="0">
                <a:latin typeface="다음_SemiBold" panose="02000700060000000000" pitchFamily="2" charset="-127"/>
                <a:ea typeface="나눔바른고딕" panose="020B0603020101020101"/>
                <a:hlinkClick r:id="rId3"/>
              </a:rPr>
              <a:t>https://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  <a:hlinkClick r:id="rId3"/>
              </a:rPr>
              <a:t>wikidocs.net/5719</a:t>
            </a: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endParaRPr lang="en-US" altLang="ko-KR" sz="2400" dirty="0">
              <a:latin typeface="다음_SemiBold" panose="02000700060000000000" pitchFamily="2" charset="-127"/>
              <a:ea typeface="나눔바른고딕" panose="020B0603020101020101"/>
            </a:endParaRPr>
          </a:p>
          <a:p>
            <a:r>
              <a:rPr lang="en-US" altLang="ko-KR" sz="2400" dirty="0">
                <a:latin typeface="다음_SemiBold" panose="02000700060000000000" pitchFamily="2" charset="-127"/>
                <a:ea typeface="나눔바른고딕" panose="020B0603020101020101"/>
                <a:hlinkClick r:id="rId4"/>
              </a:rPr>
              <a:t>https://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  <a:hlinkClick r:id="rId4"/>
              </a:rPr>
              <a:t>wikidocs.net/4283</a:t>
            </a: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endParaRPr lang="en-US" altLang="ko-KR" sz="2400" dirty="0">
              <a:latin typeface="다음_SemiBold" panose="02000700060000000000" pitchFamily="2" charset="-127"/>
              <a:ea typeface="나눔바른고딕" panose="020B0603020101020101"/>
            </a:endParaRPr>
          </a:p>
          <a:p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  <a:hlinkClick r:id="rId5"/>
              </a:rPr>
              <a:t>http</a:t>
            </a:r>
            <a:r>
              <a:rPr lang="en-US" altLang="ko-KR" sz="2400" dirty="0">
                <a:latin typeface="다음_SemiBold" panose="02000700060000000000" pitchFamily="2" charset="-127"/>
                <a:ea typeface="나눔바른고딕" panose="020B0603020101020101"/>
                <a:hlinkClick r:id="rId5"/>
              </a:rPr>
              <a:t>://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  <a:hlinkClick r:id="rId5"/>
              </a:rPr>
              <a:t>scikit-learn.org/stable/modules/svm.html</a:t>
            </a: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SVM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관련 자료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2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bg2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bg2"/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3297" y="2670011"/>
            <a:ext cx="4252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나눔명조 ExtraBold" pitchFamily="18" charset="-127"/>
                <a:cs typeface="Leelawadee UI" pitchFamily="34" charset="-34"/>
              </a:rPr>
              <a:t>Thank you !</a:t>
            </a:r>
            <a:endParaRPr lang="ko-KR" altLang="en-US" sz="48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나눔명조 ExtraBold" pitchFamily="18" charset="-127"/>
              <a:cs typeface="Leelawadee UI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789" y="2229007"/>
            <a:ext cx="7954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다음_SemiBold" panose="02000700060000000000" pitchFamily="2" charset="-127"/>
                <a:ea typeface="나눔바른고딕" panose="020B0603020101020101"/>
              </a:rPr>
              <a:t>기계 학습</a:t>
            </a:r>
            <a:r>
              <a:rPr lang="ko-KR" altLang="en-US" sz="2400" dirty="0">
                <a:latin typeface="다음_SemiBold" panose="02000700060000000000" pitchFamily="2" charset="-127"/>
                <a:ea typeface="나눔바른고딕" panose="020B0603020101020101"/>
              </a:rPr>
              <a:t>의 분야 중 하나로 </a:t>
            </a: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endParaRPr lang="en-US" altLang="ko-KR" sz="2400" dirty="0">
              <a:latin typeface="다음_SemiBold" panose="02000700060000000000" pitchFamily="2" charset="-127"/>
              <a:ea typeface="나눔바른고딕" panose="020B0603020101020101"/>
            </a:endParaRPr>
          </a:p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다음_SemiBold" panose="02000700060000000000" pitchFamily="2" charset="-127"/>
                <a:ea typeface="나눔바른고딕" panose="020B0603020101020101"/>
              </a:rPr>
              <a:t>두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다음_SemiBold" panose="02000700060000000000" pitchFamily="2" charset="-127"/>
                <a:ea typeface="나눔바른고딕" panose="020B0603020101020101"/>
              </a:rPr>
              <a:t>카테고리 </a:t>
            </a:r>
            <a:r>
              <a:rPr lang="ko-KR" altLang="en-US" sz="2400" dirty="0">
                <a:latin typeface="다음_SemiBold" panose="02000700060000000000" pitchFamily="2" charset="-127"/>
                <a:ea typeface="나눔바른고딕" panose="020B0603020101020101"/>
              </a:rPr>
              <a:t>중 어느 하나에 속한 데이터의 집합이 주어졌을 때 </a:t>
            </a: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endParaRPr lang="en-US" altLang="ko-KR" sz="2400" dirty="0">
              <a:latin typeface="다음_SemiBold" panose="02000700060000000000" pitchFamily="2" charset="-127"/>
              <a:ea typeface="나눔바른고딕" panose="020B0603020101020101"/>
            </a:endParaRPr>
          </a:p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다음_SemiBold" panose="02000700060000000000" pitchFamily="2" charset="-127"/>
                <a:ea typeface="나눔바른고딕" panose="020B0603020101020101"/>
              </a:rPr>
              <a:t>가장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다음_SemiBold" panose="02000700060000000000" pitchFamily="2" charset="-127"/>
                <a:ea typeface="나눔바른고딕" panose="020B0603020101020101"/>
              </a:rPr>
              <a:t>큰 폭</a:t>
            </a:r>
            <a:r>
              <a:rPr lang="ko-KR" altLang="en-US" sz="2400" dirty="0">
                <a:latin typeface="다음_SemiBold" panose="02000700060000000000" pitchFamily="2" charset="-127"/>
                <a:ea typeface="나눔바른고딕" panose="020B0603020101020101"/>
              </a:rPr>
              <a:t>을 가진 경계를 찾는 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알고리즘</a:t>
            </a:r>
            <a:endParaRPr lang="ko-KR" altLang="en-US" sz="2400" dirty="0">
              <a:latin typeface="다음_SemiBold" panose="02000700060000000000" pitchFamily="2" charset="-127"/>
              <a:ea typeface="나눔바른고딕" panose="020B060302010102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4398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SVM: Support Vector Machine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6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789" y="2229007"/>
            <a:ext cx="795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다만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,</a:t>
            </a:r>
            <a:endParaRPr lang="ko-KR" altLang="en-US" sz="2400" dirty="0">
              <a:latin typeface="다음_SemiBold" panose="02000700060000000000" pitchFamily="2" charset="-127"/>
              <a:ea typeface="나눔바른고딕" panose="020B060302010102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1600" y="1167079"/>
            <a:ext cx="6702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로지스틱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회귀분석과 같이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Classification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에 활용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43757"/>
              </p:ext>
            </p:extLst>
          </p:nvPr>
        </p:nvGraphicFramePr>
        <p:xfrm>
          <a:off x="251518" y="2690671"/>
          <a:ext cx="8501160" cy="3835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4">
                  <a:extLst>
                    <a:ext uri="{9D8B030D-6E8A-4147-A177-3AD203B41FA5}">
                      <a16:colId xmlns:a16="http://schemas.microsoft.com/office/drawing/2014/main" val="3759862945"/>
                    </a:ext>
                  </a:extLst>
                </a:gridCol>
                <a:gridCol w="3026443">
                  <a:extLst>
                    <a:ext uri="{9D8B030D-6E8A-4147-A177-3AD203B41FA5}">
                      <a16:colId xmlns:a16="http://schemas.microsoft.com/office/drawing/2014/main" val="2399283239"/>
                    </a:ext>
                  </a:extLst>
                </a:gridCol>
                <a:gridCol w="3026443">
                  <a:extLst>
                    <a:ext uri="{9D8B030D-6E8A-4147-A177-3AD203B41FA5}">
                      <a16:colId xmlns:a16="http://schemas.microsoft.com/office/drawing/2014/main" val="2064105562"/>
                    </a:ext>
                  </a:extLst>
                </a:gridCol>
              </a:tblGrid>
              <a:tr h="738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활용 개념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최적화 방식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8970"/>
                  </a:ext>
                </a:extLst>
              </a:tr>
              <a:tr h="15484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Logistic Regression</a:t>
                      </a:r>
                      <a:endParaRPr lang="ko-KR" alt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Sigmoid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(X)</a:t>
                      </a:r>
                    </a:p>
                    <a:p>
                      <a:pPr latinLnBrk="1"/>
                      <a:endParaRPr lang="en-US" altLang="ko-KR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경사하강법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Cost Function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의 최소화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782008"/>
                  </a:ext>
                </a:extLst>
              </a:tr>
              <a:tr h="15484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SVM</a:t>
                      </a:r>
                      <a:endParaRPr lang="ko-KR" alt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Distance</a:t>
                      </a:r>
                    </a:p>
                    <a:p>
                      <a:pPr latinLnBrk="1"/>
                      <a:endParaRPr lang="en-US" altLang="ko-KR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Lagrangian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multiplication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Distance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+mn-lt"/>
                        </a:rPr>
                        <a:t>의 최화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831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3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789" y="2229007"/>
            <a:ext cx="79544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err="1" smtClean="0">
                <a:latin typeface="다음_SemiBold" panose="02000700060000000000" pitchFamily="2" charset="-127"/>
                <a:ea typeface="나눔바른고딕" panose="020B0603020101020101"/>
              </a:rPr>
              <a:t>연산속도가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 빠르다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:						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데이터 중 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Support Vector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만을 계산</a:t>
            </a: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언제나 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Global Optimization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을 도출한다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:	</a:t>
            </a:r>
            <a:r>
              <a:rPr lang="en-US" altLang="ko-KR" sz="2400" dirty="0" err="1" smtClean="0">
                <a:latin typeface="다음_SemiBold" panose="02000700060000000000" pitchFamily="2" charset="-127"/>
                <a:ea typeface="나눔바른고딕" panose="020B0603020101020101"/>
              </a:rPr>
              <a:t>Lagrangian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 Multiplier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를 활용한 최솟값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/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최댓값 도출</a:t>
            </a: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다양한 데이터 형태에서 분석이 가능하다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:		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Kernel</a:t>
            </a:r>
            <a:r>
              <a:rPr lang="ko-KR" altLang="en-US" sz="2400" dirty="0">
                <a:latin typeface="다음_SemiBold" panose="02000700060000000000" pitchFamily="2" charset="-127"/>
                <a:ea typeface="나눔바른고딕" panose="020B0603020101020101"/>
              </a:rPr>
              <a:t>을</a:t>
            </a:r>
            <a:r>
              <a:rPr lang="en-US" altLang="ko-KR" sz="2400" dirty="0">
                <a:latin typeface="다음_SemiBold" panose="02000700060000000000" pitchFamily="2" charset="-127"/>
                <a:ea typeface="나눔바른고딕" panose="020B0603020101020101"/>
              </a:rPr>
              <a:t> </a:t>
            </a:r>
            <a:r>
              <a:rPr lang="ko-KR" altLang="en-US" sz="2400" dirty="0">
                <a:latin typeface="다음_SemiBold" panose="02000700060000000000" pitchFamily="2" charset="-127"/>
                <a:ea typeface="나눔바른고딕" panose="020B0603020101020101"/>
              </a:rPr>
              <a:t>활용하여 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데이터 변형이 가능</a:t>
            </a:r>
            <a:endParaRPr lang="ko-KR" altLang="en-US" sz="2400" dirty="0">
              <a:latin typeface="다음_SemiBold" panose="02000700060000000000" pitchFamily="2" charset="-127"/>
              <a:ea typeface="나눔바른고딕" panose="020B060302010102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SVM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의 장점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5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788" y="2229007"/>
            <a:ext cx="82976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샘플이 많을 때에는 맞지 않을 수 있다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:			</a:t>
            </a:r>
            <a:r>
              <a:rPr lang="ko-KR" altLang="en-US" sz="2400" dirty="0" err="1" smtClean="0">
                <a:latin typeface="다음_SemiBold" panose="02000700060000000000" pitchFamily="2" charset="-127"/>
                <a:ea typeface="나눔바른고딕" panose="020B0603020101020101"/>
              </a:rPr>
              <a:t>예외값이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 많은 경우 등 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SVM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으로 분석할 수 없을 수도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!</a:t>
            </a: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데이터 </a:t>
            </a:r>
            <a:r>
              <a:rPr lang="ko-KR" altLang="en-US" sz="2400" dirty="0" err="1" smtClean="0">
                <a:latin typeface="다음_SemiBold" panose="02000700060000000000" pitchFamily="2" charset="-127"/>
                <a:ea typeface="나눔바른고딕" panose="020B0603020101020101"/>
              </a:rPr>
              <a:t>전처리</a:t>
            </a:r>
            <a:r>
              <a:rPr lang="ko-KR" altLang="en-US" sz="2400" dirty="0" err="1" smtClean="0">
                <a:latin typeface="다음_SemiBold" panose="02000700060000000000" pitchFamily="2" charset="-127"/>
                <a:ea typeface="나눔바른고딕" panose="020B0603020101020101"/>
              </a:rPr>
              <a:t>가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 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어렵다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:					</a:t>
            </a:r>
            <a:r>
              <a:rPr lang="ko-KR" altLang="en-US" sz="2400" dirty="0" err="1" smtClean="0">
                <a:latin typeface="다음_SemiBold" panose="02000700060000000000" pitchFamily="2" charset="-127"/>
                <a:ea typeface="나눔바른고딕" panose="020B0603020101020101"/>
              </a:rPr>
              <a:t>데이터별로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 </a:t>
            </a:r>
            <a:r>
              <a:rPr lang="ko-KR" altLang="en-US" sz="2400" dirty="0" err="1" smtClean="0">
                <a:latin typeface="다음_SemiBold" panose="02000700060000000000" pitchFamily="2" charset="-127"/>
                <a:ea typeface="나눔바른고딕" panose="020B0603020101020101"/>
              </a:rPr>
              <a:t>단위값이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 유사해야</a:t>
            </a: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예측의 해석이 어렵다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:					</a:t>
            </a:r>
            <a:r>
              <a:rPr lang="en-US" altLang="ko-KR" sz="2400" dirty="0">
                <a:latin typeface="다음_SemiBold" panose="02000700060000000000" pitchFamily="2" charset="-127"/>
                <a:ea typeface="나눔바른고딕" panose="020B0603020101020101"/>
              </a:rPr>
              <a:t>	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Visualization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하기 어렵고 괴로운 수학 개념을 활용함</a:t>
            </a:r>
            <a:endParaRPr lang="ko-KR" altLang="en-US" sz="2400" dirty="0">
              <a:latin typeface="다음_SemiBold" panose="02000700060000000000" pitchFamily="2" charset="-127"/>
              <a:ea typeface="나눔바른고딕" panose="020B060302010102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SVM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의 단점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9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340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Vector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와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초평면의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이해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04" y="2132951"/>
            <a:ext cx="4391852" cy="3644627"/>
          </a:xfrm>
          <a:prstGeom prst="rect">
            <a:avLst/>
          </a:prstGeom>
        </p:spPr>
      </p:pic>
      <p:pic>
        <p:nvPicPr>
          <p:cNvPr id="4098" name="Picture 2" descr="svm 3차원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122554"/>
            <a:ext cx="540067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7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340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Vector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와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초평면의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이해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pic>
        <p:nvPicPr>
          <p:cNvPr id="3078" name="Picture 6" descr="https://upload.wikimedia.org/wikipedia/commons/thumb/2/20/Svm_separating_hyperplanes.png/1024px-Svm_separating_hyperpla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88840"/>
            <a:ext cx="4433080" cy="423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89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4706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Lagrangian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Multiplication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맛보기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68606"/>
            <a:ext cx="54006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1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4706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Lagrangian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Multiplication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맛보기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82162"/>
            <a:ext cx="5486400" cy="3752850"/>
          </a:xfrm>
          <a:prstGeom prst="rect">
            <a:avLst/>
          </a:prstGeom>
        </p:spPr>
      </p:pic>
      <p:pic>
        <p:nvPicPr>
          <p:cNvPr id="6148" name="Picture 4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727" y="3212976"/>
            <a:ext cx="2646269" cy="22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25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354</Words>
  <Application>Microsoft Office PowerPoint</Application>
  <PresentationFormat>화면 슬라이드 쇼(4:3)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나눔고딕</vt:lpstr>
      <vt:lpstr>나눔명조 ExtraBold</vt:lpstr>
      <vt:lpstr>나눔바른고딕</vt:lpstr>
      <vt:lpstr>다음_SemiBold</vt:lpstr>
      <vt:lpstr>맑은 고딕</vt:lpstr>
      <vt:lpstr>맑은 고딕 Semilight</vt:lpstr>
      <vt:lpstr>함초롬돋움</vt:lpstr>
      <vt:lpstr>Arial</vt:lpstr>
      <vt:lpstr>Century Gothic</vt:lpstr>
      <vt:lpstr>Copperplate Gothic Bold</vt:lpstr>
      <vt:lpstr>Leelawadee UI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 In Kyeong</dc:creator>
  <cp:lastModifiedBy>Gyumin Sim</cp:lastModifiedBy>
  <cp:revision>74</cp:revision>
  <dcterms:created xsi:type="dcterms:W3CDTF">2017-07-30T13:04:36Z</dcterms:created>
  <dcterms:modified xsi:type="dcterms:W3CDTF">2017-08-14T17:25:11Z</dcterms:modified>
</cp:coreProperties>
</file>