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1" r:id="rId1"/>
  </p:sldMasterIdLst>
  <p:notesMasterIdLst>
    <p:notesMasterId r:id="rId24"/>
  </p:notesMasterIdLst>
  <p:sldIdLst>
    <p:sldId id="338" r:id="rId2"/>
    <p:sldId id="398" r:id="rId3"/>
    <p:sldId id="428" r:id="rId4"/>
    <p:sldId id="429" r:id="rId5"/>
    <p:sldId id="401" r:id="rId6"/>
    <p:sldId id="415" r:id="rId7"/>
    <p:sldId id="417" r:id="rId8"/>
    <p:sldId id="418" r:id="rId9"/>
    <p:sldId id="416" r:id="rId10"/>
    <p:sldId id="414" r:id="rId11"/>
    <p:sldId id="419" r:id="rId12"/>
    <p:sldId id="420" r:id="rId13"/>
    <p:sldId id="423" r:id="rId14"/>
    <p:sldId id="424" r:id="rId15"/>
    <p:sldId id="426" r:id="rId16"/>
    <p:sldId id="427" r:id="rId17"/>
    <p:sldId id="430" r:id="rId18"/>
    <p:sldId id="435" r:id="rId19"/>
    <p:sldId id="431" r:id="rId20"/>
    <p:sldId id="432" r:id="rId21"/>
    <p:sldId id="433" r:id="rId22"/>
    <p:sldId id="434" r:id="rId23"/>
  </p:sldIdLst>
  <p:sldSz cx="9144000" cy="6858000" type="screen4x3"/>
  <p:notesSz cx="6858000" cy="9144000"/>
  <p:embeddedFontLst>
    <p:embeddedFont>
      <p:font typeface="Copperplate Gothic Bold" pitchFamily="34" charset="0"/>
      <p:regular r:id="rId25"/>
    </p:embeddedFont>
    <p:embeddedFont>
      <p:font typeface="함초롬돋움" pitchFamily="50" charset="-127"/>
      <p:regular r:id="rId26"/>
      <p:bold r:id="rId27"/>
    </p:embeddedFont>
    <p:embeddedFont>
      <p:font typeface="나눔고딕" pitchFamily="50" charset="-127"/>
      <p:bold r:id="rId28"/>
    </p:embeddedFont>
    <p:embeddedFont>
      <p:font typeface="Century Gothic" pitchFamily="34" charset="0"/>
      <p:regular r:id="rId29"/>
      <p:bold r:id="rId30"/>
      <p:italic r:id="rId31"/>
      <p:boldItalic r:id="rId32"/>
    </p:embeddedFont>
    <p:embeddedFont>
      <p:font typeface="Leelawadee UI" pitchFamily="34" charset="-34"/>
      <p:regular r:id="rId33"/>
      <p:bold r:id="rId34"/>
    </p:embeddedFont>
    <p:embeddedFont>
      <p:font typeface="HY헤드라인M" pitchFamily="18" charset="-127"/>
      <p:regular r:id="rId35"/>
    </p:embeddedFont>
    <p:embeddedFont>
      <p:font typeface="나눔바른고딕" charset="-127"/>
      <p:regular r:id="rId36"/>
      <p:bold r:id="rId37"/>
    </p:embeddedFont>
    <p:embeddedFont>
      <p:font typeface="나눔명조 ExtraBold" charset="-127"/>
      <p:bold r:id="rId38"/>
    </p:embeddedFont>
    <p:embeddedFont>
      <p:font typeface="Cambria Math" pitchFamily="18" charset="0"/>
      <p:regular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56">
          <p15:clr>
            <a:srgbClr val="A4A3A4"/>
          </p15:clr>
        </p15:guide>
        <p15:guide id="2" pos="28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5B90"/>
    <a:srgbClr val="E5F608"/>
    <a:srgbClr val="EEECE1"/>
    <a:srgbClr val="50577A"/>
    <a:srgbClr val="2B53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07" autoAdjust="0"/>
    <p:restoredTop sz="95046" autoAdjust="0"/>
  </p:normalViewPr>
  <p:slideViewPr>
    <p:cSldViewPr snapToObjects="1">
      <p:cViewPr varScale="1">
        <p:scale>
          <a:sx n="72" d="100"/>
          <a:sy n="72" d="100"/>
        </p:scale>
        <p:origin x="-510" y="-102"/>
      </p:cViewPr>
      <p:guideLst>
        <p:guide orient="horz" pos="2156"/>
        <p:guide pos="2876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C1903793-EC17-4F72-AB60-8AC8950ABBFD}" type="datetimeFigureOut">
              <a:rPr lang="ko-KR" altLang="en-US" smtClean="0"/>
              <a:pPr/>
              <a:t>2017-11-25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FA03E168-B25B-4C9C-88C0-319DBFA47F4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6114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3E168-B25B-4C9C-88C0-319DBFA47F4D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58315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차원의 저주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(Curse of Dimensionality)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-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Rechard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 E Bellman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ea typeface="나눔명조 ExtraBold" pitchFamily="18" charset="-127"/>
              <a:cs typeface="함초롬돋움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3E168-B25B-4C9C-88C0-319DBFA47F4D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4153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차원의 저주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(Curse of Dimensionality)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-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Rechard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 E Bellman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ea typeface="나눔명조 ExtraBold" pitchFamily="18" charset="-127"/>
              <a:cs typeface="함초롬돋움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3E168-B25B-4C9C-88C0-319DBFA47F4D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0415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차원의 저주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(Curse of Dimensionality)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-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Rechard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 E Bellman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ea typeface="나눔명조 ExtraBold" pitchFamily="18" charset="-127"/>
              <a:cs typeface="함초롬돋움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3E168-B25B-4C9C-88C0-319DBFA47F4D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39092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차원의 저주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(Curse of Dimensionality)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-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Rechard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 E Bellman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ea typeface="나눔명조 ExtraBold" pitchFamily="18" charset="-127"/>
              <a:cs typeface="함초롬돋움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3E168-B25B-4C9C-88C0-319DBFA47F4D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5123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3E168-B25B-4C9C-88C0-319DBFA47F4D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98012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3E168-B25B-4C9C-88C0-319DBFA47F4D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98012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3E168-B25B-4C9C-88C0-319DBFA47F4D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76950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3E168-B25B-4C9C-88C0-319DBFA47F4D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8965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3E168-B25B-4C9C-88C0-319DBFA47F4D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658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3E168-B25B-4C9C-88C0-319DBFA47F4D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1405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3E168-B25B-4C9C-88C0-319DBFA47F4D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7078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차원의 저주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(Curse of Dimensionality)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-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Rechard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 E Bellman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ea typeface="나눔명조 ExtraBold" pitchFamily="18" charset="-127"/>
              <a:cs typeface="함초롬돋움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3E168-B25B-4C9C-88C0-319DBFA47F4D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8026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차원의 저주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(Curse of Dimensionality)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-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Rechard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 E Bellman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ea typeface="나눔명조 ExtraBold" pitchFamily="18" charset="-127"/>
              <a:cs typeface="함초롬돋움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3E168-B25B-4C9C-88C0-319DBFA47F4D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3345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3E168-B25B-4C9C-88C0-319DBFA47F4D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3341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3E168-B25B-4C9C-88C0-319DBFA47F4D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6600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3E168-B25B-4C9C-88C0-319DBFA47F4D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877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차원의 저주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(Curse of Dimensionality)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-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Rechard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itchFamily="34" charset="0"/>
                <a:ea typeface="나눔명조 ExtraBold" pitchFamily="18" charset="-127"/>
                <a:cs typeface="함초롬돋움" pitchFamily="50" charset="-127"/>
              </a:rPr>
              <a:t> E Bellman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itchFamily="34" charset="0"/>
              <a:ea typeface="나눔명조 ExtraBold" pitchFamily="18" charset="-127"/>
              <a:cs typeface="함초롬돋움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3E168-B25B-4C9C-88C0-319DBFA47F4D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2118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06545523-7726-4B63-B30B-297575111E08}" type="datetimeFigureOut">
              <a:rPr lang="ko-KR" altLang="en-US" smtClean="0"/>
              <a:pPr/>
              <a:t>2017-11-25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FEDE2126-0DEE-4E04-9FF2-49A19EB5FE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06545523-7726-4B63-B30B-297575111E08}" type="datetimeFigureOut">
              <a:rPr lang="ko-KR" altLang="en-US" smtClean="0"/>
              <a:pPr/>
              <a:t>2017-11-25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FEDE2126-0DEE-4E04-9FF2-49A19EB5FE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06545523-7726-4B63-B30B-297575111E08}" type="datetimeFigureOut">
              <a:rPr lang="ko-KR" altLang="en-US" smtClean="0"/>
              <a:pPr/>
              <a:t>2017-11-25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FEDE2126-0DEE-4E04-9FF2-49A19EB5FE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06545523-7726-4B63-B30B-297575111E08}" type="datetimeFigureOut">
              <a:rPr lang="ko-KR" altLang="en-US" smtClean="0"/>
              <a:pPr/>
              <a:t>2017-11-25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FEDE2126-0DEE-4E04-9FF2-49A19EB5FE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06545523-7726-4B63-B30B-297575111E08}" type="datetimeFigureOut">
              <a:rPr lang="ko-KR" altLang="en-US" smtClean="0"/>
              <a:pPr/>
              <a:t>2017-11-25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FEDE2126-0DEE-4E04-9FF2-49A19EB5FE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나눔고딕" pitchFamily="50" charset="-127"/>
                <a:ea typeface="나눔고딕" pitchFamily="50" charset="-127"/>
              </a:defRPr>
            </a:lvl1pPr>
            <a:lvl2pPr>
              <a:defRPr sz="2400">
                <a:latin typeface="나눔고딕" pitchFamily="50" charset="-127"/>
                <a:ea typeface="나눔고딕" pitchFamily="50" charset="-127"/>
              </a:defRPr>
            </a:lvl2pPr>
            <a:lvl3pPr>
              <a:defRPr sz="2000">
                <a:latin typeface="나눔고딕" pitchFamily="50" charset="-127"/>
                <a:ea typeface="나눔고딕" pitchFamily="50" charset="-127"/>
              </a:defRPr>
            </a:lvl3pPr>
            <a:lvl4pPr>
              <a:defRPr sz="1800">
                <a:latin typeface="나눔고딕" pitchFamily="50" charset="-127"/>
                <a:ea typeface="나눔고딕" pitchFamily="50" charset="-127"/>
              </a:defRPr>
            </a:lvl4pPr>
            <a:lvl5pPr>
              <a:defRPr sz="1800">
                <a:latin typeface="나눔고딕" pitchFamily="50" charset="-127"/>
                <a:ea typeface="나눔고딕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나눔고딕" pitchFamily="50" charset="-127"/>
                <a:ea typeface="나눔고딕" pitchFamily="50" charset="-127"/>
              </a:defRPr>
            </a:lvl1pPr>
            <a:lvl2pPr>
              <a:defRPr sz="2400">
                <a:latin typeface="나눔고딕" pitchFamily="50" charset="-127"/>
                <a:ea typeface="나눔고딕" pitchFamily="50" charset="-127"/>
              </a:defRPr>
            </a:lvl2pPr>
            <a:lvl3pPr>
              <a:defRPr sz="2000">
                <a:latin typeface="나눔고딕" pitchFamily="50" charset="-127"/>
                <a:ea typeface="나눔고딕" pitchFamily="50" charset="-127"/>
              </a:defRPr>
            </a:lvl3pPr>
            <a:lvl4pPr>
              <a:defRPr sz="1800">
                <a:latin typeface="나눔고딕" pitchFamily="50" charset="-127"/>
                <a:ea typeface="나눔고딕" pitchFamily="50" charset="-127"/>
              </a:defRPr>
            </a:lvl4pPr>
            <a:lvl5pPr>
              <a:defRPr sz="1800">
                <a:latin typeface="나눔고딕" pitchFamily="50" charset="-127"/>
                <a:ea typeface="나눔고딕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06545523-7726-4B63-B30B-297575111E08}" type="datetimeFigureOut">
              <a:rPr lang="ko-KR" altLang="en-US" smtClean="0"/>
              <a:pPr/>
              <a:t>2017-11-25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FEDE2126-0DEE-4E04-9FF2-49A19EB5FE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나눔고딕" pitchFamily="50" charset="-127"/>
                <a:ea typeface="나눔고딕" pitchFamily="50" charset="-127"/>
              </a:defRPr>
            </a:lvl1pPr>
            <a:lvl2pPr>
              <a:defRPr sz="2000">
                <a:latin typeface="나눔고딕" pitchFamily="50" charset="-127"/>
                <a:ea typeface="나눔고딕" pitchFamily="50" charset="-127"/>
              </a:defRPr>
            </a:lvl2pPr>
            <a:lvl3pPr>
              <a:defRPr sz="1800">
                <a:latin typeface="나눔고딕" pitchFamily="50" charset="-127"/>
                <a:ea typeface="나눔고딕" pitchFamily="50" charset="-127"/>
              </a:defRPr>
            </a:lvl3pPr>
            <a:lvl4pPr>
              <a:defRPr sz="1600">
                <a:latin typeface="나눔고딕" pitchFamily="50" charset="-127"/>
                <a:ea typeface="나눔고딕" pitchFamily="50" charset="-127"/>
              </a:defRPr>
            </a:lvl4pPr>
            <a:lvl5pPr>
              <a:defRPr sz="1600">
                <a:latin typeface="나눔고딕" pitchFamily="50" charset="-127"/>
                <a:ea typeface="나눔고딕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나눔고딕" pitchFamily="50" charset="-127"/>
                <a:ea typeface="나눔고딕" pitchFamily="50" charset="-127"/>
              </a:defRPr>
            </a:lvl1pPr>
            <a:lvl2pPr>
              <a:defRPr sz="2000">
                <a:latin typeface="나눔고딕" pitchFamily="50" charset="-127"/>
                <a:ea typeface="나눔고딕" pitchFamily="50" charset="-127"/>
              </a:defRPr>
            </a:lvl2pPr>
            <a:lvl3pPr>
              <a:defRPr sz="1800">
                <a:latin typeface="나눔고딕" pitchFamily="50" charset="-127"/>
                <a:ea typeface="나눔고딕" pitchFamily="50" charset="-127"/>
              </a:defRPr>
            </a:lvl3pPr>
            <a:lvl4pPr>
              <a:defRPr sz="1600">
                <a:latin typeface="나눔고딕" pitchFamily="50" charset="-127"/>
                <a:ea typeface="나눔고딕" pitchFamily="50" charset="-127"/>
              </a:defRPr>
            </a:lvl4pPr>
            <a:lvl5pPr>
              <a:defRPr sz="1600">
                <a:latin typeface="나눔고딕" pitchFamily="50" charset="-127"/>
                <a:ea typeface="나눔고딕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06545523-7726-4B63-B30B-297575111E08}" type="datetimeFigureOut">
              <a:rPr lang="ko-KR" altLang="en-US" smtClean="0"/>
              <a:pPr/>
              <a:t>2017-11-25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FEDE2126-0DEE-4E04-9FF2-49A19EB5FE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06545523-7726-4B63-B30B-297575111E08}" type="datetimeFigureOut">
              <a:rPr lang="ko-KR" altLang="en-US" smtClean="0"/>
              <a:pPr/>
              <a:t>2017-11-25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FEDE2126-0DEE-4E04-9FF2-49A19EB5FE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06545523-7726-4B63-B30B-297575111E08}" type="datetimeFigureOut">
              <a:rPr lang="ko-KR" altLang="en-US" smtClean="0"/>
              <a:pPr/>
              <a:t>2017-11-25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FEDE2126-0DEE-4E04-9FF2-49A19EB5FE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나눔고딕" pitchFamily="50" charset="-127"/>
                <a:ea typeface="나눔고딕" pitchFamily="50" charset="-127"/>
              </a:defRPr>
            </a:lvl1pPr>
            <a:lvl2pPr>
              <a:defRPr sz="2800">
                <a:latin typeface="나눔고딕" pitchFamily="50" charset="-127"/>
                <a:ea typeface="나눔고딕" pitchFamily="50" charset="-127"/>
              </a:defRPr>
            </a:lvl2pPr>
            <a:lvl3pPr>
              <a:defRPr sz="2400">
                <a:latin typeface="나눔고딕" pitchFamily="50" charset="-127"/>
                <a:ea typeface="나눔고딕" pitchFamily="50" charset="-127"/>
              </a:defRPr>
            </a:lvl3pPr>
            <a:lvl4pPr>
              <a:defRPr sz="2000">
                <a:latin typeface="나눔고딕" pitchFamily="50" charset="-127"/>
                <a:ea typeface="나눔고딕" pitchFamily="50" charset="-127"/>
              </a:defRPr>
            </a:lvl4pPr>
            <a:lvl5pPr>
              <a:defRPr sz="2000">
                <a:latin typeface="나눔고딕" pitchFamily="50" charset="-127"/>
                <a:ea typeface="나눔고딕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06545523-7726-4B63-B30B-297575111E08}" type="datetimeFigureOut">
              <a:rPr lang="ko-KR" altLang="en-US" smtClean="0"/>
              <a:pPr/>
              <a:t>2017-11-25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FEDE2126-0DEE-4E04-9FF2-49A19EB5FE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06545523-7726-4B63-B30B-297575111E08}" type="datetimeFigureOut">
              <a:rPr lang="ko-KR" altLang="en-US" smtClean="0"/>
              <a:pPr/>
              <a:t>2017-11-25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FEDE2126-0DEE-4E04-9FF2-49A19EB5FE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06545523-7726-4B63-B30B-297575111E08}" type="datetimeFigureOut">
              <a:rPr lang="ko-KR" altLang="en-US" smtClean="0"/>
              <a:pPr/>
              <a:t>2017-11-25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FEDE2126-0DEE-4E04-9FF2-49A19EB5FE1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pavansubhasht/ibm-hr-analytics-attrition-datase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84438" y="4137862"/>
            <a:ext cx="3975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Team_ 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김기석 </a:t>
            </a:r>
            <a:r>
              <a:rPr lang="ko-KR" altLang="en-US" sz="1600" dirty="0" err="1">
                <a:latin typeface="나눔고딕" pitchFamily="50" charset="-127"/>
                <a:ea typeface="나눔고딕" pitchFamily="50" charset="-127"/>
              </a:rPr>
              <a:t>윤성원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err="1">
                <a:latin typeface="나눔고딕" pitchFamily="50" charset="-127"/>
                <a:ea typeface="나눔고딕" pitchFamily="50" charset="-127"/>
              </a:rPr>
              <a:t>손원희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err="1">
                <a:latin typeface="나눔고딕" pitchFamily="50" charset="-127"/>
                <a:ea typeface="나눔고딕" pitchFamily="50" charset="-127"/>
              </a:rPr>
              <a:t>심규민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err="1">
                <a:latin typeface="나눔고딕" pitchFamily="50" charset="-127"/>
                <a:ea typeface="나눔고딕" pitchFamily="50" charset="-127"/>
              </a:rPr>
              <a:t>조연진</a:t>
            </a:r>
            <a:endParaRPr lang="en-US" altLang="ko-KR" sz="160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 descr="로고1.png"/>
          <p:cNvPicPr>
            <a:picLocks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5400" t="8379" r="5041" b="5041"/>
          <a:stretch>
            <a:fillRect/>
          </a:stretch>
        </p:blipFill>
        <p:spPr>
          <a:xfrm>
            <a:off x="3636000" y="1383159"/>
            <a:ext cx="1872000" cy="1800000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</p:pic>
      <p:cxnSp>
        <p:nvCxnSpPr>
          <p:cNvPr id="15" name="직선 연결선 14"/>
          <p:cNvCxnSpPr>
            <a:endCxn id="4" idx="1"/>
          </p:cNvCxnSpPr>
          <p:nvPr/>
        </p:nvCxnSpPr>
        <p:spPr>
          <a:xfrm>
            <a:off x="0" y="2283159"/>
            <a:ext cx="363600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4" idx="3"/>
          </p:cNvCxnSpPr>
          <p:nvPr/>
        </p:nvCxnSpPr>
        <p:spPr>
          <a:xfrm>
            <a:off x="5508000" y="2283159"/>
            <a:ext cx="3636000" cy="493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91780" y="6520988"/>
            <a:ext cx="39604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ea typeface="나눔고딕" pitchFamily="50" charset="-127"/>
              <a:cs typeface="Leelawadee UI" pitchFamily="34" charset="-34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0" y="5733256"/>
            <a:ext cx="9144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0" y="5805264"/>
            <a:ext cx="914400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15699" y="3543399"/>
            <a:ext cx="2577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  <a:ea typeface="나눔고딕" pitchFamily="50" charset="-127"/>
              </a:rPr>
              <a:t>1</a:t>
            </a:r>
            <a:r>
              <a:rPr lang="ko-KR" alt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  <a:ea typeface="나눔고딕" pitchFamily="50" charset="-127"/>
              </a:rPr>
              <a:t>차 내부 프로젝트</a:t>
            </a:r>
            <a:endParaRPr lang="en-US" altLang="ko-KR" sz="2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pperplate Gothic Bold" pitchFamily="34" charset="0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2742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05"/>
            <a:ext cx="9144000" cy="864235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51460" y="6597650"/>
            <a:ext cx="482473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7945" y="6433820"/>
            <a:ext cx="3960495" cy="292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ea typeface="나눔고딕" pitchFamily="50" charset="-127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405" y="1124585"/>
            <a:ext cx="144145" cy="5041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5411797" y="282134"/>
            <a:ext cx="3624699" cy="338554"/>
            <a:chOff x="5724128" y="188640"/>
            <a:chExt cx="3624699" cy="338554"/>
          </a:xfrm>
        </p:grpSpPr>
        <p:sp>
          <p:nvSpPr>
            <p:cNvPr id="37" name="TextBox 36"/>
            <p:cNvSpPr txBox="1"/>
            <p:nvPr/>
          </p:nvSpPr>
          <p:spPr>
            <a:xfrm>
              <a:off x="6791717" y="188640"/>
              <a:ext cx="25571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&lt;</a:t>
              </a:r>
              <a:r>
                <a:rPr lang="ko-KR" altLang="en-US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내부 프로젝트 </a:t>
              </a:r>
              <a:r>
                <a:rPr lang="en-US" altLang="ko-KR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_ team 1&gt;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24128" y="204028"/>
              <a:ext cx="11877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pperplate Gothic Bold" pitchFamily="34" charset="0"/>
                  <a:ea typeface="나눔고딕" pitchFamily="50" charset="-127"/>
                </a:rPr>
                <a:t>2017.2</a:t>
              </a:r>
              <a:r>
                <a:rPr lang="ko-KR" altLang="en-US" sz="14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pperplate Gothic Bold" pitchFamily="34" charset="0"/>
                  <a:ea typeface="나눔고딕" pitchFamily="50" charset="-127"/>
                </a:rPr>
                <a:t>학기</a:t>
              </a:r>
              <a:endPara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  <a:ea typeface="나눔고딕" pitchFamily="50" charset="-127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971550" y="1028611"/>
            <a:ext cx="4624984" cy="581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1. PCA </a:t>
            </a:r>
            <a:r>
              <a:rPr lang="ko" altLang="ko-KR" b="1" dirty="0">
                <a:latin typeface="나눔고딕" pitchFamily="50" charset="-127"/>
                <a:ea typeface="나눔고딕" pitchFamily="50" charset="-127"/>
              </a:rPr>
              <a:t>(Princip</a:t>
            </a:r>
            <a:r>
              <a:rPr lang="en-US" altLang="ko" b="1" dirty="0">
                <a:latin typeface="나눔고딕" pitchFamily="50" charset="-127"/>
                <a:ea typeface="나눔고딕" pitchFamily="50" charset="-127"/>
              </a:rPr>
              <a:t>al</a:t>
            </a:r>
            <a:r>
              <a:rPr lang="ko" altLang="ko-KR" b="1" dirty="0">
                <a:latin typeface="나눔고딕" pitchFamily="50" charset="-127"/>
                <a:ea typeface="나눔고딕" pitchFamily="50" charset="-127"/>
              </a:rPr>
              <a:t> Component Analysis) </a:t>
            </a:r>
            <a:endParaRPr lang="en-US" altLang="ko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330" y="198755"/>
            <a:ext cx="841897" cy="646331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>
                <a:solidFill>
                  <a:schemeClr val="bg1">
                    <a:lumMod val="95000"/>
                  </a:schemeClr>
                </a:solidFill>
                <a:latin typeface="Copperplate Gothic Bold" charset="0"/>
                <a:ea typeface="Copperplate Gothic Bold" charset="0"/>
              </a:rPr>
              <a:t>02</a:t>
            </a:r>
            <a:endParaRPr lang="ko-KR" altLang="en-US" sz="3600" b="0" cap="none" dirty="0">
              <a:solidFill>
                <a:schemeClr val="bg1">
                  <a:lumMod val="95000"/>
                </a:schemeClr>
              </a:solidFill>
              <a:latin typeface="Copperplate Gothic Bold" charset="0"/>
              <a:ea typeface="Copperplate Gothic Bold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4565" y="230505"/>
            <a:ext cx="2417650" cy="52322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HY헤드라인M" charset="0"/>
                <a:ea typeface="HY헤드라인M" charset="0"/>
              </a:rPr>
              <a:t>활용 알고리즘</a:t>
            </a:r>
            <a:endParaRPr lang="ko-KR" altLang="en-US" sz="2800" b="1" cap="none" dirty="0">
              <a:solidFill>
                <a:schemeClr val="bg1">
                  <a:lumMod val="95000"/>
                </a:schemeClr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41275" y="2142658"/>
            <a:ext cx="70811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  <a:buNone/>
            </a:pPr>
            <a:endParaRPr lang="en-US" altLang="ko" dirty="0">
              <a:latin typeface="나눔고딕" pitchFamily="50" charset="-127"/>
              <a:ea typeface="나눔고딕" pitchFamily="50" charset="-127"/>
            </a:endParaRPr>
          </a:p>
          <a:p>
            <a:pPr lvl="0">
              <a:spcBef>
                <a:spcPts val="0"/>
              </a:spcBef>
              <a:buNone/>
            </a:pPr>
            <a:endParaRPr lang="en-US" altLang="ko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DBC27E05-4C13-43C5-AFF2-34E9EA0A83FC}"/>
              </a:ext>
            </a:extLst>
          </p:cNvPr>
          <p:cNvSpPr/>
          <p:nvPr/>
        </p:nvSpPr>
        <p:spPr>
          <a:xfrm>
            <a:off x="1241013" y="2065714"/>
            <a:ext cx="719500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코드소개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]</a:t>
            </a:r>
          </a:p>
          <a:p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dirty="0" err="1">
                <a:latin typeface="나눔고딕" pitchFamily="50" charset="-127"/>
                <a:ea typeface="나눔고딕" pitchFamily="50" charset="-127"/>
              </a:rPr>
              <a:t>pca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 = PCA(</a:t>
            </a:r>
            <a:r>
              <a:rPr lang="ko-KR" altLang="en-US" dirty="0" err="1">
                <a:latin typeface="나눔고딕" pitchFamily="50" charset="-127"/>
                <a:ea typeface="나눔고딕" pitchFamily="50" charset="-127"/>
              </a:rPr>
              <a:t>n_components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=2)</a:t>
            </a:r>
          </a:p>
          <a:p>
            <a:r>
              <a:rPr lang="ko-KR" altLang="en-US" dirty="0" err="1">
                <a:latin typeface="나눔고딕" pitchFamily="50" charset="-127"/>
                <a:ea typeface="나눔고딕" pitchFamily="50" charset="-127"/>
              </a:rPr>
              <a:t>pca.fit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dirty="0" err="1">
                <a:latin typeface="나눔고딕" pitchFamily="50" charset="-127"/>
                <a:ea typeface="나눔고딕" pitchFamily="50" charset="-127"/>
              </a:rPr>
              <a:t>X_train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r>
              <a:rPr lang="ko-KR" altLang="en-US" dirty="0" err="1">
                <a:latin typeface="나눔고딕" pitchFamily="50" charset="-127"/>
                <a:ea typeface="나눔고딕" pitchFamily="50" charset="-127"/>
              </a:rPr>
              <a:t>var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 = </a:t>
            </a:r>
            <a:r>
              <a:rPr lang="ko-KR" altLang="en-US" dirty="0" err="1">
                <a:latin typeface="나눔고딕" pitchFamily="50" charset="-127"/>
                <a:ea typeface="나눔고딕" pitchFamily="50" charset="-127"/>
              </a:rPr>
              <a:t>pca.explained_variance_ratio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_</a:t>
            </a:r>
          </a:p>
          <a:p>
            <a:r>
              <a:rPr lang="ko-KR" altLang="en-US" dirty="0" err="1">
                <a:latin typeface="나눔고딕" pitchFamily="50" charset="-127"/>
                <a:ea typeface="나눔고딕" pitchFamily="50" charset="-127"/>
              </a:rPr>
              <a:t>var_cum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=</a:t>
            </a:r>
            <a:r>
              <a:rPr lang="ko-KR" altLang="en-US" dirty="0" err="1">
                <a:latin typeface="나눔고딕" pitchFamily="50" charset="-127"/>
                <a:ea typeface="나눔고딕" pitchFamily="50" charset="-127"/>
              </a:rPr>
              <a:t>np.cumsum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dirty="0" err="1">
                <a:latin typeface="나눔고딕" pitchFamily="50" charset="-127"/>
                <a:ea typeface="나눔고딕" pitchFamily="50" charset="-127"/>
              </a:rPr>
              <a:t>np.round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dirty="0" err="1">
                <a:latin typeface="나눔고딕" pitchFamily="50" charset="-127"/>
                <a:ea typeface="나눔고딕" pitchFamily="50" charset="-127"/>
              </a:rPr>
              <a:t>var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dirty="0" err="1">
                <a:latin typeface="나눔고딕" pitchFamily="50" charset="-127"/>
                <a:ea typeface="나눔고딕" pitchFamily="50" charset="-127"/>
              </a:rPr>
              <a:t>decimals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=4)*100)</a:t>
            </a:r>
          </a:p>
          <a:p>
            <a:r>
              <a:rPr lang="ko-KR" altLang="en-US" dirty="0" err="1">
                <a:latin typeface="나눔고딕" pitchFamily="50" charset="-127"/>
                <a:ea typeface="나눔고딕" pitchFamily="50" charset="-127"/>
              </a:rPr>
              <a:t>var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#</a:t>
            </a:r>
            <a:r>
              <a:rPr lang="ko-KR" altLang="en-US" dirty="0" err="1">
                <a:latin typeface="나눔고딕" pitchFamily="50" charset="-127"/>
                <a:ea typeface="나눔고딕" pitchFamily="50" charset="-127"/>
              </a:rPr>
              <a:t>var_cum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  <a:p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dirty="0" err="1">
                <a:latin typeface="나눔고딕" pitchFamily="50" charset="-127"/>
                <a:ea typeface="나눔고딕" pitchFamily="50" charset="-127"/>
              </a:rPr>
              <a:t>transformed_data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 = </a:t>
            </a:r>
            <a:r>
              <a:rPr lang="ko-KR" altLang="en-US" dirty="0" err="1">
                <a:latin typeface="나눔고딕" pitchFamily="50" charset="-127"/>
                <a:ea typeface="나눔고딕" pitchFamily="50" charset="-127"/>
              </a:rPr>
              <a:t>pca.transform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dirty="0" err="1">
                <a:latin typeface="나눔고딕" pitchFamily="50" charset="-127"/>
                <a:ea typeface="나눔고딕" pitchFamily="50" charset="-127"/>
              </a:rPr>
              <a:t>X_train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r>
              <a:rPr lang="ko-KR" altLang="en-US" dirty="0" err="1">
                <a:latin typeface="나눔고딕" pitchFamily="50" charset="-127"/>
                <a:ea typeface="나눔고딕" pitchFamily="50" charset="-127"/>
              </a:rPr>
              <a:t>transformed_data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0281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05"/>
            <a:ext cx="9144000" cy="864235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51460" y="6597650"/>
            <a:ext cx="482473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7945" y="6433820"/>
            <a:ext cx="3960495" cy="292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ea typeface="나눔고딕" pitchFamily="50" charset="-127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405" y="1124585"/>
            <a:ext cx="144145" cy="5041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5411797" y="282134"/>
            <a:ext cx="3624699" cy="338554"/>
            <a:chOff x="5724128" y="188640"/>
            <a:chExt cx="3624699" cy="338554"/>
          </a:xfrm>
        </p:grpSpPr>
        <p:sp>
          <p:nvSpPr>
            <p:cNvPr id="37" name="TextBox 36"/>
            <p:cNvSpPr txBox="1"/>
            <p:nvPr/>
          </p:nvSpPr>
          <p:spPr>
            <a:xfrm>
              <a:off x="6791717" y="188640"/>
              <a:ext cx="25571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&lt;</a:t>
              </a:r>
              <a:r>
                <a:rPr lang="ko-KR" altLang="en-US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내부 프로젝트 </a:t>
              </a:r>
              <a:r>
                <a:rPr lang="en-US" altLang="ko-KR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_ team 1&gt;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24128" y="204028"/>
              <a:ext cx="11877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pperplate Gothic Bold" pitchFamily="34" charset="0"/>
                  <a:ea typeface="나눔고딕" pitchFamily="50" charset="-127"/>
                </a:rPr>
                <a:t>2017.2</a:t>
              </a:r>
              <a:r>
                <a:rPr lang="ko-KR" altLang="en-US" sz="14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pperplate Gothic Bold" pitchFamily="34" charset="0"/>
                  <a:ea typeface="나눔고딕" pitchFamily="50" charset="-127"/>
                </a:rPr>
                <a:t>학기</a:t>
              </a:r>
              <a:endPara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  <a:ea typeface="나눔고딕" pitchFamily="50" charset="-127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971550" y="1028611"/>
            <a:ext cx="4495718" cy="581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2. SVC </a:t>
            </a:r>
            <a:r>
              <a:rPr lang="ko" altLang="ko-KR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" b="1" dirty="0">
                <a:latin typeface="나눔고딕" pitchFamily="50" charset="-127"/>
                <a:ea typeface="나눔고딕" pitchFamily="50" charset="-127"/>
              </a:rPr>
              <a:t>Support Vector Classification</a:t>
            </a:r>
            <a:r>
              <a:rPr lang="ko" altLang="ko-KR" b="1" dirty="0">
                <a:latin typeface="나눔고딕" pitchFamily="50" charset="-127"/>
                <a:ea typeface="나눔고딕" pitchFamily="50" charset="-127"/>
              </a:rPr>
              <a:t>) </a:t>
            </a:r>
            <a:endParaRPr lang="en-US" altLang="ko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330" y="198755"/>
            <a:ext cx="841897" cy="646331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>
                <a:solidFill>
                  <a:schemeClr val="bg1">
                    <a:lumMod val="95000"/>
                  </a:schemeClr>
                </a:solidFill>
                <a:latin typeface="Copperplate Gothic Bold" charset="0"/>
                <a:ea typeface="Copperplate Gothic Bold" charset="0"/>
              </a:rPr>
              <a:t>02</a:t>
            </a:r>
            <a:endParaRPr lang="ko-KR" altLang="en-US" sz="3600" b="0" cap="none" dirty="0">
              <a:solidFill>
                <a:schemeClr val="bg1">
                  <a:lumMod val="95000"/>
                </a:schemeClr>
              </a:solidFill>
              <a:latin typeface="Copperplate Gothic Bold" charset="0"/>
              <a:ea typeface="Copperplate Gothic Bold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4565" y="230505"/>
            <a:ext cx="2417650" cy="52322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HY헤드라인M" charset="0"/>
                <a:ea typeface="HY헤드라인M" charset="0"/>
              </a:rPr>
              <a:t>활용 알고리즘</a:t>
            </a:r>
            <a:endParaRPr lang="ko-KR" altLang="en-US" sz="2800" b="1" cap="none" dirty="0">
              <a:solidFill>
                <a:schemeClr val="bg1">
                  <a:lumMod val="95000"/>
                </a:schemeClr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41275" y="2142658"/>
            <a:ext cx="70811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  <a:buNone/>
            </a:pPr>
            <a:endParaRPr lang="en-US" altLang="ko" dirty="0">
              <a:latin typeface="나눔고딕" pitchFamily="50" charset="-127"/>
              <a:ea typeface="나눔고딕" pitchFamily="50" charset="-127"/>
            </a:endParaRPr>
          </a:p>
          <a:p>
            <a:pPr lvl="0">
              <a:spcBef>
                <a:spcPts val="0"/>
              </a:spcBef>
              <a:buNone/>
            </a:pPr>
            <a:endParaRPr lang="en-US" altLang="ko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39552" y="2758212"/>
            <a:ext cx="813690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0"/>
              </a:spcBef>
              <a:buNone/>
            </a:pPr>
            <a:endParaRPr lang="en-US" altLang="ko" sz="2000" dirty="0">
              <a:latin typeface="나눔고딕" pitchFamily="50" charset="-127"/>
              <a:ea typeface="나눔고딕" pitchFamily="50" charset="-127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차원은 충분히 줄어들었다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lvl="0" algn="ctr">
              <a:spcBef>
                <a:spcPts val="0"/>
              </a:spcBef>
              <a:buNone/>
            </a:pPr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그렇다면 어떻게 퇴직자와 퇴직하지 않은 구성원을 구분해낼 수 있을까</a:t>
            </a:r>
            <a:r>
              <a:rPr lang="en-US" altLang="ko-KR" sz="2000" b="1" dirty="0">
                <a:latin typeface="나눔고딕" pitchFamily="50" charset="-127"/>
                <a:ea typeface="나눔고딕" pitchFamily="50" charset="-127"/>
              </a:rPr>
              <a:t>?</a:t>
            </a:r>
          </a:p>
          <a:p>
            <a:pPr lvl="0" algn="ctr">
              <a:spcBef>
                <a:spcPts val="0"/>
              </a:spcBef>
              <a:buNone/>
            </a:pPr>
            <a:endParaRPr lang="en-US" altLang="ko" b="1" dirty="0">
              <a:latin typeface="나눔고딕" pitchFamily="50" charset="-127"/>
              <a:ea typeface="나눔고딕" pitchFamily="50" charset="-127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altLang="ko" dirty="0">
                <a:latin typeface="나눔고딕" pitchFamily="50" charset="-127"/>
                <a:ea typeface="나눔고딕" pitchFamily="50" charset="-127"/>
              </a:rPr>
              <a:t>Decision Tree, Naïve Bayes, K-NN method, SVC, else…</a:t>
            </a:r>
          </a:p>
        </p:txBody>
      </p:sp>
    </p:spTree>
    <p:extLst>
      <p:ext uri="{BB962C8B-B14F-4D97-AF65-F5344CB8AC3E}">
        <p14:creationId xmlns:p14="http://schemas.microsoft.com/office/powerpoint/2010/main" val="1835671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05"/>
            <a:ext cx="9144000" cy="864235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51460" y="6597650"/>
            <a:ext cx="482473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7945" y="6433820"/>
            <a:ext cx="3960495" cy="292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ea typeface="나눔고딕" pitchFamily="50" charset="-127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405" y="1124585"/>
            <a:ext cx="144145" cy="5041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5411797" y="282134"/>
            <a:ext cx="3624699" cy="338554"/>
            <a:chOff x="5724128" y="188640"/>
            <a:chExt cx="3624699" cy="338554"/>
          </a:xfrm>
        </p:grpSpPr>
        <p:sp>
          <p:nvSpPr>
            <p:cNvPr id="37" name="TextBox 36"/>
            <p:cNvSpPr txBox="1"/>
            <p:nvPr/>
          </p:nvSpPr>
          <p:spPr>
            <a:xfrm>
              <a:off x="6791717" y="188640"/>
              <a:ext cx="25571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&lt;</a:t>
              </a:r>
              <a:r>
                <a:rPr lang="ko-KR" altLang="en-US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내부 프로젝트 </a:t>
              </a:r>
              <a:r>
                <a:rPr lang="en-US" altLang="ko-KR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_ team 1&gt;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24128" y="204028"/>
              <a:ext cx="11877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pperplate Gothic Bold" pitchFamily="34" charset="0"/>
                  <a:ea typeface="나눔고딕" pitchFamily="50" charset="-127"/>
                </a:rPr>
                <a:t>2017.2</a:t>
              </a:r>
              <a:r>
                <a:rPr lang="ko-KR" altLang="en-US" sz="14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pperplate Gothic Bold" pitchFamily="34" charset="0"/>
                  <a:ea typeface="나눔고딕" pitchFamily="50" charset="-127"/>
                </a:rPr>
                <a:t>학기</a:t>
              </a:r>
              <a:endPara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  <a:ea typeface="나눔고딕" pitchFamily="50" charset="-127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971550" y="1028611"/>
            <a:ext cx="4495718" cy="581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2. SVC </a:t>
            </a:r>
            <a:r>
              <a:rPr lang="ko" altLang="ko-KR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" b="1" dirty="0">
                <a:latin typeface="나눔고딕" pitchFamily="50" charset="-127"/>
                <a:ea typeface="나눔고딕" pitchFamily="50" charset="-127"/>
              </a:rPr>
              <a:t>Support Vector Classification</a:t>
            </a:r>
            <a:r>
              <a:rPr lang="ko" altLang="ko-KR" b="1" dirty="0">
                <a:latin typeface="나눔고딕" pitchFamily="50" charset="-127"/>
                <a:ea typeface="나눔고딕" pitchFamily="50" charset="-127"/>
              </a:rPr>
              <a:t>) </a:t>
            </a:r>
            <a:endParaRPr lang="en-US" altLang="ko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330" y="198755"/>
            <a:ext cx="841897" cy="646331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>
                <a:solidFill>
                  <a:schemeClr val="bg1">
                    <a:lumMod val="95000"/>
                  </a:schemeClr>
                </a:solidFill>
                <a:latin typeface="Copperplate Gothic Bold" charset="0"/>
                <a:ea typeface="Copperplate Gothic Bold" charset="0"/>
              </a:rPr>
              <a:t>02</a:t>
            </a:r>
            <a:endParaRPr lang="ko-KR" altLang="en-US" sz="3600" b="0" cap="none" dirty="0">
              <a:solidFill>
                <a:schemeClr val="bg1">
                  <a:lumMod val="95000"/>
                </a:schemeClr>
              </a:solidFill>
              <a:latin typeface="Copperplate Gothic Bold" charset="0"/>
              <a:ea typeface="Copperplate Gothic Bold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4565" y="230505"/>
            <a:ext cx="2417650" cy="52322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HY헤드라인M" charset="0"/>
                <a:ea typeface="HY헤드라인M" charset="0"/>
              </a:rPr>
              <a:t>활용 알고리즘</a:t>
            </a:r>
            <a:endParaRPr lang="ko-KR" altLang="en-US" sz="2800" b="1" cap="none" dirty="0">
              <a:solidFill>
                <a:schemeClr val="bg1">
                  <a:lumMod val="95000"/>
                </a:schemeClr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41275" y="2142658"/>
            <a:ext cx="70811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  <a:buNone/>
            </a:pPr>
            <a:endParaRPr lang="en-US" altLang="ko" dirty="0">
              <a:latin typeface="나눔고딕" pitchFamily="50" charset="-127"/>
              <a:ea typeface="나눔고딕" pitchFamily="50" charset="-127"/>
            </a:endParaRPr>
          </a:p>
          <a:p>
            <a:pPr lvl="0">
              <a:spcBef>
                <a:spcPts val="0"/>
              </a:spcBef>
              <a:buNone/>
            </a:pPr>
            <a:endParaRPr lang="en-US" altLang="ko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27405" y="1959096"/>
            <a:ext cx="4464675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  <a:buNone/>
            </a:pPr>
            <a:endParaRPr lang="en-US" altLang="ko" sz="800" dirty="0">
              <a:latin typeface="나눔고딕" pitchFamily="50" charset="-127"/>
              <a:ea typeface="나눔고딕" pitchFamily="50" charset="-127"/>
            </a:endParaRPr>
          </a:p>
          <a:p>
            <a:endParaRPr lang="en-US" altLang="ko" dirty="0"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N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차원의 공간에서 경계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dirty="0" err="1">
                <a:latin typeface="나눔고딕" pitchFamily="50" charset="-127"/>
                <a:ea typeface="나눔고딕" pitchFamily="50" charset="-127"/>
              </a:rPr>
              <a:t>초평면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을 그을 때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경계와 점 간의 간격을 최대화하는 경계를 구한다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이 때 </a:t>
            </a:r>
            <a:r>
              <a:rPr lang="ko-KR" altLang="en-US" dirty="0" err="1">
                <a:latin typeface="나눔고딕" pitchFamily="50" charset="-127"/>
                <a:ea typeface="나눔고딕" pitchFamily="50" charset="-127"/>
              </a:rPr>
              <a:t>초평면과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 가장 가까운 거리에 있어 간격의 기준이 되는 점을 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Support Vector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로 부른다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이 때 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Support Vector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와 간격을 </a:t>
            </a:r>
            <a:r>
              <a:rPr lang="ko-KR" altLang="en-US" dirty="0" err="1">
                <a:latin typeface="나눔고딕" pitchFamily="50" charset="-127"/>
                <a:ea typeface="나눔고딕" pitchFamily="50" charset="-127"/>
              </a:rPr>
              <a:t>라그랑주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dirty="0" err="1">
                <a:latin typeface="나눔고딕" pitchFamily="50" charset="-127"/>
                <a:ea typeface="나눔고딕" pitchFamily="50" charset="-127"/>
              </a:rPr>
              <a:t>승수법을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 통해 구한다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2576648"/>
            <a:ext cx="3816360" cy="305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982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27305"/>
            <a:ext cx="9144000" cy="864235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51460" y="6597650"/>
            <a:ext cx="482473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147945" y="6433820"/>
            <a:ext cx="3960495" cy="292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ea typeface="나눔고딕" pitchFamily="50" charset="-127"/>
              <a:cs typeface="Leelawadee UI" pitchFamily="34" charset="-34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7405" y="1124585"/>
            <a:ext cx="144145" cy="5041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411797" y="282134"/>
            <a:ext cx="3624699" cy="338554"/>
            <a:chOff x="5724128" y="188640"/>
            <a:chExt cx="3624699" cy="338554"/>
          </a:xfrm>
        </p:grpSpPr>
        <p:sp>
          <p:nvSpPr>
            <p:cNvPr id="7" name="TextBox 6"/>
            <p:cNvSpPr txBox="1"/>
            <p:nvPr/>
          </p:nvSpPr>
          <p:spPr>
            <a:xfrm>
              <a:off x="6791717" y="188640"/>
              <a:ext cx="25571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&lt;</a:t>
              </a:r>
              <a:r>
                <a:rPr lang="ko-KR" altLang="en-US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내부 프로젝트 </a:t>
              </a:r>
              <a:r>
                <a:rPr lang="en-US" altLang="ko-KR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_ team 1&gt;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24128" y="204028"/>
              <a:ext cx="11877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pperplate Gothic Bold" pitchFamily="34" charset="0"/>
                  <a:ea typeface="나눔고딕" pitchFamily="50" charset="-127"/>
                </a:rPr>
                <a:t>2017.2</a:t>
              </a:r>
              <a:r>
                <a:rPr lang="ko-KR" altLang="en-US" sz="14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pperplate Gothic Bold" pitchFamily="34" charset="0"/>
                  <a:ea typeface="나눔고딕" pitchFamily="50" charset="-127"/>
                </a:rPr>
                <a:t>학기</a:t>
              </a:r>
              <a:endPara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  <a:ea typeface="나눔고딕" pitchFamily="50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971550" y="1028611"/>
            <a:ext cx="4495718" cy="581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2. SVC </a:t>
            </a:r>
            <a:r>
              <a:rPr lang="ko" altLang="ko-KR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" b="1" dirty="0">
                <a:latin typeface="나눔고딕" pitchFamily="50" charset="-127"/>
                <a:ea typeface="나눔고딕" pitchFamily="50" charset="-127"/>
              </a:rPr>
              <a:t>Support Vector Classification</a:t>
            </a:r>
            <a:r>
              <a:rPr lang="ko" altLang="ko-KR" b="1" dirty="0">
                <a:latin typeface="나눔고딕" pitchFamily="50" charset="-127"/>
                <a:ea typeface="나눔고딕" pitchFamily="50" charset="-127"/>
              </a:rPr>
              <a:t>) </a:t>
            </a:r>
            <a:endParaRPr lang="en-US" altLang="ko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330" y="198755"/>
            <a:ext cx="841897" cy="646331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>
                <a:solidFill>
                  <a:schemeClr val="bg1">
                    <a:lumMod val="95000"/>
                  </a:schemeClr>
                </a:solidFill>
                <a:latin typeface="Copperplate Gothic Bold" charset="0"/>
                <a:ea typeface="Copperplate Gothic Bold" charset="0"/>
              </a:rPr>
              <a:t>02</a:t>
            </a:r>
            <a:endParaRPr lang="ko-KR" altLang="en-US" sz="3600" b="0" cap="none" dirty="0">
              <a:solidFill>
                <a:schemeClr val="bg1">
                  <a:lumMod val="95000"/>
                </a:schemeClr>
              </a:solidFill>
              <a:latin typeface="Copperplate Gothic Bold" charset="0"/>
              <a:ea typeface="Copperplate Gothic Bold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4565" y="230505"/>
            <a:ext cx="2417650" cy="52322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HY헤드라인M" charset="0"/>
                <a:ea typeface="HY헤드라인M" charset="0"/>
              </a:rPr>
              <a:t>활용 알고리즘</a:t>
            </a:r>
            <a:endParaRPr lang="ko-KR" altLang="en-US" sz="2800" b="1" cap="none" dirty="0">
              <a:solidFill>
                <a:schemeClr val="bg1">
                  <a:lumMod val="95000"/>
                </a:schemeClr>
              </a:solidFill>
              <a:latin typeface="HY헤드라인M" charset="0"/>
              <a:ea typeface="HY헤드라인M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9" y="2533651"/>
            <a:ext cx="5313555" cy="278586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503" y="1972675"/>
            <a:ext cx="3593970" cy="2458375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5621919" y="4385052"/>
            <a:ext cx="3028157" cy="2065549"/>
            <a:chOff x="3558608" y="2279625"/>
            <a:chExt cx="5194071" cy="3542950"/>
          </a:xfrm>
        </p:grpSpPr>
        <p:grpSp>
          <p:nvGrpSpPr>
            <p:cNvPr id="16" name="그룹 15"/>
            <p:cNvGrpSpPr/>
            <p:nvPr/>
          </p:nvGrpSpPr>
          <p:grpSpPr>
            <a:xfrm>
              <a:off x="3558608" y="2279625"/>
              <a:ext cx="5194071" cy="3542950"/>
              <a:chOff x="3396977" y="2492896"/>
              <a:chExt cx="5194071" cy="3542950"/>
            </a:xfrm>
          </p:grpSpPr>
          <p:pic>
            <p:nvPicPr>
              <p:cNvPr id="20" name="Picture 2" descr="enter image description here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873" r="20164"/>
              <a:stretch/>
            </p:blipFill>
            <p:spPr bwMode="auto">
              <a:xfrm>
                <a:off x="4860032" y="2492896"/>
                <a:ext cx="3731016" cy="35429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enter image description here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r="80788"/>
              <a:stretch/>
            </p:blipFill>
            <p:spPr bwMode="auto">
              <a:xfrm>
                <a:off x="3396977" y="2492896"/>
                <a:ext cx="1594160" cy="35429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직사각형 16"/>
            <p:cNvSpPr/>
            <p:nvPr/>
          </p:nvSpPr>
          <p:spPr>
            <a:xfrm>
              <a:off x="6156176" y="4581128"/>
              <a:ext cx="2376264" cy="360040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102793" y="4989825"/>
              <a:ext cx="2376264" cy="360040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920836" y="5422426"/>
              <a:ext cx="1459476" cy="360040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7929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05"/>
            <a:ext cx="9144000" cy="864235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51460" y="6597650"/>
            <a:ext cx="482473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7945" y="6433820"/>
            <a:ext cx="3960495" cy="292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ea typeface="나눔고딕" pitchFamily="50" charset="-127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405" y="1124585"/>
            <a:ext cx="144145" cy="5041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5411797" y="282134"/>
            <a:ext cx="3624699" cy="338554"/>
            <a:chOff x="5724128" y="188640"/>
            <a:chExt cx="3624699" cy="338554"/>
          </a:xfrm>
        </p:grpSpPr>
        <p:sp>
          <p:nvSpPr>
            <p:cNvPr id="37" name="TextBox 36"/>
            <p:cNvSpPr txBox="1"/>
            <p:nvPr/>
          </p:nvSpPr>
          <p:spPr>
            <a:xfrm>
              <a:off x="6791717" y="188640"/>
              <a:ext cx="25571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&lt;</a:t>
              </a:r>
              <a:r>
                <a:rPr lang="ko-KR" altLang="en-US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내부 프로젝트 </a:t>
              </a:r>
              <a:r>
                <a:rPr lang="en-US" altLang="ko-KR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_ team 1&gt;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24128" y="204028"/>
              <a:ext cx="11877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pperplate Gothic Bold" pitchFamily="34" charset="0"/>
                  <a:ea typeface="나눔고딕" pitchFamily="50" charset="-127"/>
                </a:rPr>
                <a:t>2017.2</a:t>
              </a:r>
              <a:r>
                <a:rPr lang="ko-KR" altLang="en-US" sz="14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pperplate Gothic Bold" pitchFamily="34" charset="0"/>
                  <a:ea typeface="나눔고딕" pitchFamily="50" charset="-127"/>
                </a:rPr>
                <a:t>학기</a:t>
              </a:r>
              <a:endPara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  <a:ea typeface="나눔고딕" pitchFamily="50" charset="-127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971550" y="1028611"/>
            <a:ext cx="4495718" cy="581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2. SVC </a:t>
            </a:r>
            <a:r>
              <a:rPr lang="ko" altLang="ko-KR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" b="1" dirty="0">
                <a:latin typeface="나눔고딕" pitchFamily="50" charset="-127"/>
                <a:ea typeface="나눔고딕" pitchFamily="50" charset="-127"/>
              </a:rPr>
              <a:t>Support Vector Classification</a:t>
            </a:r>
            <a:r>
              <a:rPr lang="ko" altLang="ko-KR" b="1" dirty="0">
                <a:latin typeface="나눔고딕" pitchFamily="50" charset="-127"/>
                <a:ea typeface="나눔고딕" pitchFamily="50" charset="-127"/>
              </a:rPr>
              <a:t>) </a:t>
            </a:r>
            <a:endParaRPr lang="en-US" altLang="ko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330" y="198755"/>
            <a:ext cx="841897" cy="646331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>
                <a:solidFill>
                  <a:schemeClr val="bg1">
                    <a:lumMod val="95000"/>
                  </a:schemeClr>
                </a:solidFill>
                <a:latin typeface="Copperplate Gothic Bold" charset="0"/>
                <a:ea typeface="Copperplate Gothic Bold" charset="0"/>
              </a:rPr>
              <a:t>02</a:t>
            </a:r>
            <a:endParaRPr lang="ko-KR" altLang="en-US" sz="3600" b="0" cap="none" dirty="0">
              <a:solidFill>
                <a:schemeClr val="bg1">
                  <a:lumMod val="95000"/>
                </a:schemeClr>
              </a:solidFill>
              <a:latin typeface="Copperplate Gothic Bold" charset="0"/>
              <a:ea typeface="Copperplate Gothic Bold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4565" y="230505"/>
            <a:ext cx="2417650" cy="52322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HY헤드라인M" charset="0"/>
                <a:ea typeface="HY헤드라인M" charset="0"/>
              </a:rPr>
              <a:t>활용 알고리즘</a:t>
            </a:r>
            <a:endParaRPr lang="ko-KR" altLang="en-US" sz="2800" b="1" cap="none" dirty="0">
              <a:solidFill>
                <a:schemeClr val="bg1">
                  <a:lumMod val="95000"/>
                </a:schemeClr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41275" y="2142658"/>
            <a:ext cx="70811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  <a:buNone/>
            </a:pPr>
            <a:endParaRPr lang="en-US" altLang="ko" dirty="0">
              <a:latin typeface="나눔고딕" pitchFamily="50" charset="-127"/>
              <a:ea typeface="나눔고딕" pitchFamily="50" charset="-127"/>
            </a:endParaRPr>
          </a:p>
          <a:p>
            <a:pPr lvl="0">
              <a:spcBef>
                <a:spcPts val="0"/>
              </a:spcBef>
              <a:buNone/>
            </a:pPr>
            <a:endParaRPr lang="en-US" altLang="ko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27405" y="1959096"/>
            <a:ext cx="7195003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  <a:buNone/>
            </a:pPr>
            <a:endParaRPr lang="en-US" altLang="ko" sz="800" dirty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" dirty="0">
                <a:latin typeface="나눔고딕" pitchFamily="50" charset="-127"/>
                <a:ea typeface="나눔고딕" pitchFamily="50" charset="-127"/>
              </a:rPr>
              <a:t>SVC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의 장점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:</a:t>
            </a:r>
            <a:endParaRPr lang="en-US" altLang="ko" dirty="0"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Kernel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을 활용하여 선형이 아닌 </a:t>
            </a:r>
            <a:r>
              <a:rPr lang="ko-KR" altLang="en-US" dirty="0" err="1">
                <a:latin typeface="나눔고딕" pitchFamily="50" charset="-127"/>
                <a:ea typeface="나눔고딕" pitchFamily="50" charset="-127"/>
              </a:rPr>
              <a:t>초평면으로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 경계를 구분할 수 있다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다양한 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Kernel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의 활용에 따라 다양한 분석이 가능하다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r(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또는 감마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, Gaussian Kernel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에서 활용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), C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등의 값을 조절하여 </a:t>
            </a:r>
            <a:r>
              <a:rPr lang="ko-KR" altLang="en-US" dirty="0" err="1">
                <a:latin typeface="나눔고딕" pitchFamily="50" charset="-127"/>
                <a:ea typeface="나눔고딕" pitchFamily="50" charset="-127"/>
              </a:rPr>
              <a:t>특이값에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 대한 조정이 가능하다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나눔고딕" pitchFamily="50" charset="-127"/>
                <a:ea typeface="나눔고딕" pitchFamily="50" charset="-127"/>
              </a:rPr>
              <a:t>라그랑주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dirty="0" err="1">
                <a:latin typeface="나눔고딕" pitchFamily="50" charset="-127"/>
                <a:ea typeface="나눔고딕" pitchFamily="50" charset="-127"/>
              </a:rPr>
              <a:t>승수법으로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 최적화를 하게 되므로 최적의 평면을 결정할 수 있다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무엇보다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정확성이 높다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!</a:t>
            </a:r>
            <a:endParaRPr lang="en-US" altLang="ko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825" y="4566773"/>
            <a:ext cx="4478349" cy="169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036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05"/>
            <a:ext cx="9144000" cy="864235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51460" y="6597650"/>
            <a:ext cx="482473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7945" y="6433820"/>
            <a:ext cx="3960495" cy="292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ea typeface="나눔고딕" pitchFamily="50" charset="-127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405" y="1124585"/>
            <a:ext cx="144145" cy="5041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5411797" y="282134"/>
            <a:ext cx="3624699" cy="338554"/>
            <a:chOff x="5724128" y="188640"/>
            <a:chExt cx="3624699" cy="338554"/>
          </a:xfrm>
        </p:grpSpPr>
        <p:sp>
          <p:nvSpPr>
            <p:cNvPr id="37" name="TextBox 36"/>
            <p:cNvSpPr txBox="1"/>
            <p:nvPr/>
          </p:nvSpPr>
          <p:spPr>
            <a:xfrm>
              <a:off x="6791717" y="188640"/>
              <a:ext cx="25571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&lt;</a:t>
              </a:r>
              <a:r>
                <a:rPr lang="ko-KR" altLang="en-US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내부 프로젝트 </a:t>
              </a:r>
              <a:r>
                <a:rPr lang="en-US" altLang="ko-KR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_ team 1&gt;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24128" y="204028"/>
              <a:ext cx="11877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pperplate Gothic Bold" pitchFamily="34" charset="0"/>
                  <a:ea typeface="나눔고딕" pitchFamily="50" charset="-127"/>
                </a:rPr>
                <a:t>2017.2</a:t>
              </a:r>
              <a:r>
                <a:rPr lang="ko-KR" altLang="en-US" sz="14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pperplate Gothic Bold" pitchFamily="34" charset="0"/>
                  <a:ea typeface="나눔고딕" pitchFamily="50" charset="-127"/>
                </a:rPr>
                <a:t>학기</a:t>
              </a:r>
              <a:endPara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  <a:ea typeface="나눔고딕" pitchFamily="50" charset="-127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971550" y="1028611"/>
            <a:ext cx="4495718" cy="581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2. SVC </a:t>
            </a:r>
            <a:r>
              <a:rPr lang="ko" altLang="ko-KR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" b="1" dirty="0">
                <a:latin typeface="나눔고딕" pitchFamily="50" charset="-127"/>
                <a:ea typeface="나눔고딕" pitchFamily="50" charset="-127"/>
              </a:rPr>
              <a:t>Support Vector Classification</a:t>
            </a:r>
            <a:r>
              <a:rPr lang="ko" altLang="ko-KR" b="1" dirty="0">
                <a:latin typeface="나눔고딕" pitchFamily="50" charset="-127"/>
                <a:ea typeface="나눔고딕" pitchFamily="50" charset="-127"/>
              </a:rPr>
              <a:t>) </a:t>
            </a:r>
            <a:endParaRPr lang="en-US" altLang="ko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330" y="198755"/>
            <a:ext cx="841897" cy="646331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>
                <a:solidFill>
                  <a:schemeClr val="bg1">
                    <a:lumMod val="95000"/>
                  </a:schemeClr>
                </a:solidFill>
                <a:latin typeface="Copperplate Gothic Bold" charset="0"/>
                <a:ea typeface="Copperplate Gothic Bold" charset="0"/>
              </a:rPr>
              <a:t>02</a:t>
            </a:r>
            <a:endParaRPr lang="ko-KR" altLang="en-US" sz="3600" b="0" cap="none" dirty="0">
              <a:solidFill>
                <a:schemeClr val="bg1">
                  <a:lumMod val="95000"/>
                </a:schemeClr>
              </a:solidFill>
              <a:latin typeface="Copperplate Gothic Bold" charset="0"/>
              <a:ea typeface="Copperplate Gothic Bold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4565" y="230505"/>
            <a:ext cx="2417650" cy="52322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HY헤드라인M" charset="0"/>
                <a:ea typeface="HY헤드라인M" charset="0"/>
              </a:rPr>
              <a:t>활용 알고리즘</a:t>
            </a:r>
            <a:endParaRPr lang="ko-KR" altLang="en-US" sz="2800" b="1" cap="none" dirty="0">
              <a:solidFill>
                <a:schemeClr val="bg1">
                  <a:lumMod val="95000"/>
                </a:schemeClr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41275" y="2142658"/>
            <a:ext cx="70811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  <a:buNone/>
            </a:pPr>
            <a:endParaRPr lang="en-US" altLang="ko" dirty="0">
              <a:latin typeface="나눔고딕" pitchFamily="50" charset="-127"/>
              <a:ea typeface="나눔고딕" pitchFamily="50" charset="-127"/>
            </a:endParaRPr>
          </a:p>
          <a:p>
            <a:pPr lvl="0">
              <a:spcBef>
                <a:spcPts val="0"/>
              </a:spcBef>
              <a:buNone/>
            </a:pPr>
            <a:endParaRPr lang="en-US" altLang="ko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27405" y="1959096"/>
            <a:ext cx="7195003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  <a:buNone/>
            </a:pPr>
            <a:endParaRPr lang="en-US" altLang="ko" sz="800" dirty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" dirty="0">
                <a:latin typeface="나눔고딕" pitchFamily="50" charset="-127"/>
                <a:ea typeface="나눔고딕" pitchFamily="50" charset="-127"/>
              </a:rPr>
              <a:t>SVC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 구현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Python, </a:t>
            </a:r>
            <a:r>
              <a:rPr lang="en-US" altLang="ko-KR" dirty="0" err="1">
                <a:latin typeface="나눔고딕" pitchFamily="50" charset="-127"/>
                <a:ea typeface="나눔고딕" pitchFamily="50" charset="-127"/>
              </a:rPr>
              <a:t>Scikit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-Learn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을 활용</a:t>
            </a:r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PCA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로 축소한 차원의 데이터를 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Scaling(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평균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분산을 일정하게 균등화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Gaussian Kernel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의 활용</a:t>
            </a:r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C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와 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gamma </a:t>
            </a:r>
            <a:r>
              <a:rPr lang="ko-KR" altLang="en-US" dirty="0" err="1">
                <a:latin typeface="나눔고딕" pitchFamily="50" charset="-127"/>
                <a:ea typeface="나눔고딕" pitchFamily="50" charset="-127"/>
              </a:rPr>
              <a:t>변수값을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0.1, 1, 10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으로 변화해 가며 변수에 따른 경계선의 변화에 주목</a:t>
            </a:r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itchFamily="50" charset="-127"/>
                <a:ea typeface="나눔고딕" pitchFamily="50" charset="-127"/>
              </a:rPr>
              <a:t>Scikit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-Learn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내에 있는 변수 최적화 모듈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dirty="0" err="1">
                <a:latin typeface="나눔고딕" pitchFamily="50" charset="-127"/>
                <a:ea typeface="나눔고딕" pitchFamily="50" charset="-127"/>
              </a:rPr>
              <a:t>GridSearchCV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을 사용하여 최적의 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C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와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 gamma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를 도출</a:t>
            </a:r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40" y="4549228"/>
            <a:ext cx="4478349" cy="169080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144" y="5167975"/>
            <a:ext cx="233362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267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899592" y="260648"/>
            <a:ext cx="7056785" cy="6309320"/>
            <a:chOff x="251520" y="260648"/>
            <a:chExt cx="7056785" cy="6309320"/>
          </a:xfrm>
        </p:grpSpPr>
        <p:grpSp>
          <p:nvGrpSpPr>
            <p:cNvPr id="4" name="그룹 3"/>
            <p:cNvGrpSpPr/>
            <p:nvPr/>
          </p:nvGrpSpPr>
          <p:grpSpPr>
            <a:xfrm>
              <a:off x="251520" y="260648"/>
              <a:ext cx="7056784" cy="6309320"/>
              <a:chOff x="323528" y="548680"/>
              <a:chExt cx="7776865" cy="6982031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 rotWithShape="1">
              <a:blip r:embed="rId2"/>
              <a:srcRect r="2026"/>
              <a:stretch/>
            </p:blipFill>
            <p:spPr>
              <a:xfrm>
                <a:off x="323529" y="548680"/>
                <a:ext cx="7776864" cy="4248472"/>
              </a:xfrm>
              <a:prstGeom prst="rect">
                <a:avLst/>
              </a:prstGeom>
            </p:spPr>
          </p:pic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3528" y="4797153"/>
                <a:ext cx="7776865" cy="2733558"/>
              </a:xfrm>
              <a:prstGeom prst="rect">
                <a:avLst/>
              </a:prstGeom>
            </p:spPr>
          </p:pic>
        </p:grpSp>
        <p:sp>
          <p:nvSpPr>
            <p:cNvPr id="5" name="TextBox 4"/>
            <p:cNvSpPr txBox="1"/>
            <p:nvPr/>
          </p:nvSpPr>
          <p:spPr>
            <a:xfrm>
              <a:off x="4029842" y="1860096"/>
              <a:ext cx="31790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# </a:t>
              </a:r>
              <a:r>
                <a:rPr lang="ko-KR" altLang="en-US" sz="160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각 </a:t>
              </a:r>
              <a:r>
                <a:rPr lang="en-US" altLang="ko-KR" sz="160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C, gamma </a:t>
              </a:r>
              <a:r>
                <a:rPr lang="ko-KR" altLang="en-US" sz="160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별로 </a:t>
              </a:r>
              <a:r>
                <a:rPr lang="en-US" altLang="ko-KR" sz="160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SVM</a:t>
              </a:r>
              <a:r>
                <a:rPr lang="ko-KR" altLang="en-US" sz="160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을 시행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01895" y="3582863"/>
              <a:ext cx="34002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# </a:t>
              </a:r>
              <a:r>
                <a:rPr lang="en-US" altLang="ko-KR" sz="1600" dirty="0" err="1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GridSearchCV</a:t>
              </a:r>
              <a:r>
                <a:rPr lang="ko-KR" altLang="en-US" sz="160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로 최적의 변수 추출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29843" y="4207115"/>
              <a:ext cx="32784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# </a:t>
              </a:r>
              <a:r>
                <a:rPr lang="ko-KR" altLang="en-US" sz="1600" dirty="0" err="1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입력값이</a:t>
              </a:r>
              <a:r>
                <a:rPr lang="ko-KR" altLang="en-US" sz="160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en-US" altLang="ko-KR" sz="1600" dirty="0" err="1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scikit</a:t>
              </a:r>
              <a:r>
                <a:rPr lang="en-US" altLang="ko-KR" sz="160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-learn</a:t>
              </a:r>
              <a:r>
                <a:rPr lang="ko-KR" altLang="en-US" sz="160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의 최적 변수인 경우의 </a:t>
              </a:r>
              <a:r>
                <a:rPr lang="en-US" altLang="ko-KR" sz="160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SVC </a:t>
              </a:r>
              <a:r>
                <a:rPr lang="ko-KR" altLang="en-US" sz="160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구현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29842" y="5520865"/>
              <a:ext cx="32759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# </a:t>
              </a:r>
              <a:r>
                <a:rPr lang="ko-KR" altLang="en-US" sz="160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별도로 </a:t>
              </a:r>
              <a:r>
                <a:rPr lang="en-US" altLang="ko-KR" sz="160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C, gamma</a:t>
              </a:r>
              <a:r>
                <a:rPr lang="ko-KR" altLang="en-US" sz="160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를 설정한 경우의 </a:t>
              </a:r>
              <a:r>
                <a:rPr lang="en-US" altLang="ko-KR" sz="160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SVC </a:t>
              </a:r>
              <a:r>
                <a:rPr lang="ko-KR" altLang="en-US" sz="1600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구현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2296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05"/>
            <a:ext cx="9144000" cy="864235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51460" y="6597650"/>
            <a:ext cx="482473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7945" y="6433820"/>
            <a:ext cx="3960495" cy="292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ea typeface="나눔고딕" pitchFamily="50" charset="-127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405" y="1124585"/>
            <a:ext cx="144145" cy="5041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5411797" y="282134"/>
            <a:ext cx="3624699" cy="338554"/>
            <a:chOff x="5724128" y="188640"/>
            <a:chExt cx="3624699" cy="338554"/>
          </a:xfrm>
        </p:grpSpPr>
        <p:sp>
          <p:nvSpPr>
            <p:cNvPr id="37" name="TextBox 36"/>
            <p:cNvSpPr txBox="1"/>
            <p:nvPr/>
          </p:nvSpPr>
          <p:spPr>
            <a:xfrm>
              <a:off x="6791717" y="188640"/>
              <a:ext cx="25571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&lt;</a:t>
              </a:r>
              <a:r>
                <a:rPr lang="ko-KR" altLang="en-US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내부 프로젝트 </a:t>
              </a:r>
              <a:r>
                <a:rPr lang="en-US" altLang="ko-KR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_ team 1&gt;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24128" y="204028"/>
              <a:ext cx="11877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pperplate Gothic Bold" pitchFamily="34" charset="0"/>
                  <a:ea typeface="나눔고딕" pitchFamily="50" charset="-127"/>
                </a:rPr>
                <a:t>2017.2</a:t>
              </a:r>
              <a:r>
                <a:rPr lang="ko-KR" altLang="en-US" sz="14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pperplate Gothic Bold" pitchFamily="34" charset="0"/>
                  <a:ea typeface="나눔고딕" pitchFamily="50" charset="-127"/>
                </a:rPr>
                <a:t>학기</a:t>
              </a:r>
              <a:endPara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  <a:ea typeface="나눔고딕" pitchFamily="50" charset="-127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971550" y="1028611"/>
            <a:ext cx="766557" cy="5971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결론</a:t>
            </a:r>
            <a:endParaRPr lang="en-US" altLang="ko" sz="2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330" y="198755"/>
            <a:ext cx="841897" cy="646331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>
                <a:solidFill>
                  <a:schemeClr val="bg1">
                    <a:lumMod val="95000"/>
                  </a:schemeClr>
                </a:solidFill>
                <a:latin typeface="Copperplate Gothic Bold" charset="0"/>
                <a:ea typeface="Copperplate Gothic Bold" charset="0"/>
              </a:rPr>
              <a:t>03</a:t>
            </a:r>
            <a:endParaRPr lang="ko-KR" altLang="en-US" sz="3600" b="0" cap="none" dirty="0">
              <a:solidFill>
                <a:schemeClr val="bg1">
                  <a:lumMod val="95000"/>
                </a:schemeClr>
              </a:solidFill>
              <a:latin typeface="Copperplate Gothic Bold" charset="0"/>
              <a:ea typeface="Copperplate Gothic Bold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4565" y="230505"/>
            <a:ext cx="3533340" cy="52322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HY헤드라인M" charset="0"/>
                <a:ea typeface="HY헤드라인M" charset="0"/>
              </a:rPr>
              <a:t>분석 </a:t>
            </a: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HY헤드라인M" charset="0"/>
                <a:ea typeface="HY헤드라인M" charset="0"/>
              </a:rPr>
              <a:t>– </a:t>
            </a: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HY헤드라인M" charset="0"/>
                <a:ea typeface="HY헤드라인M" charset="0"/>
              </a:rPr>
              <a:t>실행결과 공유</a:t>
            </a:r>
            <a:endParaRPr lang="ko-KR" altLang="en-US" sz="2800" b="1" cap="none" dirty="0">
              <a:solidFill>
                <a:schemeClr val="bg1">
                  <a:lumMod val="95000"/>
                </a:schemeClr>
              </a:solidFill>
              <a:latin typeface="HY헤드라인M" charset="0"/>
              <a:ea typeface="HY헤드라인M" charset="0"/>
            </a:endParaRPr>
          </a:p>
        </p:txBody>
      </p:sp>
      <p:pic>
        <p:nvPicPr>
          <p:cNvPr id="1028" name="Picture 4" descr="C:\Users\user\Desktop\그림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25" y="1984846"/>
            <a:ext cx="4779963" cy="410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652120" y="3933056"/>
            <a:ext cx="324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C = 10.0, gamma = 0.1</a:t>
            </a:r>
          </a:p>
          <a:p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The Score 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of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Prediction : 0.839590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433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05"/>
            <a:ext cx="9144000" cy="864235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51460" y="6597650"/>
            <a:ext cx="482473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7945" y="6433820"/>
            <a:ext cx="3960495" cy="292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ea typeface="나눔고딕" pitchFamily="50" charset="-127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405" y="1124585"/>
            <a:ext cx="144145" cy="5041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5411797" y="282134"/>
            <a:ext cx="3624699" cy="338554"/>
            <a:chOff x="5724128" y="188640"/>
            <a:chExt cx="3624699" cy="338554"/>
          </a:xfrm>
        </p:grpSpPr>
        <p:sp>
          <p:nvSpPr>
            <p:cNvPr id="37" name="TextBox 36"/>
            <p:cNvSpPr txBox="1"/>
            <p:nvPr/>
          </p:nvSpPr>
          <p:spPr>
            <a:xfrm>
              <a:off x="6791717" y="188640"/>
              <a:ext cx="25571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&lt;</a:t>
              </a:r>
              <a:r>
                <a:rPr lang="ko-KR" altLang="en-US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내부 프로젝트 </a:t>
              </a:r>
              <a:r>
                <a:rPr lang="en-US" altLang="ko-KR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_ team 1&gt;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24128" y="204028"/>
              <a:ext cx="11877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pperplate Gothic Bold" pitchFamily="34" charset="0"/>
                  <a:ea typeface="나눔고딕" pitchFamily="50" charset="-127"/>
                </a:rPr>
                <a:t>2017.2</a:t>
              </a:r>
              <a:r>
                <a:rPr lang="ko-KR" altLang="en-US" sz="14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pperplate Gothic Bold" pitchFamily="34" charset="0"/>
                  <a:ea typeface="나눔고딕" pitchFamily="50" charset="-127"/>
                </a:rPr>
                <a:t>학기</a:t>
              </a:r>
              <a:endPara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  <a:ea typeface="나눔고딕" pitchFamily="50" charset="-127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971550" y="1028611"/>
            <a:ext cx="766557" cy="5971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결론</a:t>
            </a:r>
            <a:endParaRPr lang="en-US" altLang="ko" sz="2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330" y="198755"/>
            <a:ext cx="841897" cy="646331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>
                <a:solidFill>
                  <a:schemeClr val="bg1">
                    <a:lumMod val="95000"/>
                  </a:schemeClr>
                </a:solidFill>
                <a:latin typeface="Copperplate Gothic Bold" charset="0"/>
                <a:ea typeface="Copperplate Gothic Bold" charset="0"/>
              </a:rPr>
              <a:t>03</a:t>
            </a:r>
            <a:endParaRPr lang="ko-KR" altLang="en-US" sz="3600" b="0" cap="none" dirty="0">
              <a:solidFill>
                <a:schemeClr val="bg1">
                  <a:lumMod val="95000"/>
                </a:schemeClr>
              </a:solidFill>
              <a:latin typeface="Copperplate Gothic Bold" charset="0"/>
              <a:ea typeface="Copperplate Gothic Bold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4565" y="230505"/>
            <a:ext cx="3533340" cy="52322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HY헤드라인M" charset="0"/>
                <a:ea typeface="HY헤드라인M" charset="0"/>
              </a:rPr>
              <a:t>분석 </a:t>
            </a: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HY헤드라인M" charset="0"/>
                <a:ea typeface="HY헤드라인M" charset="0"/>
              </a:rPr>
              <a:t>– </a:t>
            </a: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HY헤드라인M" charset="0"/>
                <a:ea typeface="HY헤드라인M" charset="0"/>
              </a:rPr>
              <a:t>실행결과 공유</a:t>
            </a:r>
            <a:endParaRPr lang="ko-KR" altLang="en-US" sz="2800" b="1" cap="none" dirty="0">
              <a:solidFill>
                <a:schemeClr val="bg1">
                  <a:lumMod val="95000"/>
                </a:schemeClr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52120" y="3933056"/>
            <a:ext cx="324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C = 10.0, gamma = 0.1</a:t>
            </a:r>
          </a:p>
          <a:p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The Score 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of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Prediction : 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0.9841772151898734 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050" name="Picture 2" descr="C:\Users\user\Desktop\그림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00" y="1983600"/>
            <a:ext cx="4754624" cy="410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610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05"/>
            <a:ext cx="9144000" cy="864235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51460" y="6597650"/>
            <a:ext cx="482473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7945" y="6433820"/>
            <a:ext cx="3960495" cy="292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ea typeface="나눔고딕" pitchFamily="50" charset="-127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405" y="1124585"/>
            <a:ext cx="144145" cy="5041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5411797" y="282134"/>
            <a:ext cx="3624699" cy="338554"/>
            <a:chOff x="5724128" y="188640"/>
            <a:chExt cx="3624699" cy="338554"/>
          </a:xfrm>
        </p:grpSpPr>
        <p:sp>
          <p:nvSpPr>
            <p:cNvPr id="37" name="TextBox 36"/>
            <p:cNvSpPr txBox="1"/>
            <p:nvPr/>
          </p:nvSpPr>
          <p:spPr>
            <a:xfrm>
              <a:off x="6791717" y="188640"/>
              <a:ext cx="25571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&lt;</a:t>
              </a:r>
              <a:r>
                <a:rPr lang="ko-KR" altLang="en-US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내부 프로젝트 </a:t>
              </a:r>
              <a:r>
                <a:rPr lang="en-US" altLang="ko-KR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_ team 1&gt;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24128" y="204028"/>
              <a:ext cx="11877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pperplate Gothic Bold" pitchFamily="34" charset="0"/>
                  <a:ea typeface="나눔고딕" pitchFamily="50" charset="-127"/>
                </a:rPr>
                <a:t>2017.2</a:t>
              </a:r>
              <a:r>
                <a:rPr lang="ko-KR" altLang="en-US" sz="14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pperplate Gothic Bold" pitchFamily="34" charset="0"/>
                  <a:ea typeface="나눔고딕" pitchFamily="50" charset="-127"/>
                </a:rPr>
                <a:t>학기</a:t>
              </a:r>
              <a:endPara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  <a:ea typeface="나눔고딕" pitchFamily="50" charset="-127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971550" y="1028611"/>
            <a:ext cx="1338828" cy="5986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인사이트</a:t>
            </a:r>
            <a:endParaRPr lang="en-US" altLang="ko" sz="2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330" y="198755"/>
            <a:ext cx="838756" cy="646331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>
                <a:solidFill>
                  <a:schemeClr val="bg1">
                    <a:lumMod val="95000"/>
                  </a:schemeClr>
                </a:solidFill>
                <a:latin typeface="Copperplate Gothic Bold" charset="0"/>
                <a:ea typeface="Copperplate Gothic Bold" charset="0"/>
              </a:rPr>
              <a:t>04</a:t>
            </a:r>
            <a:endParaRPr lang="ko-KR" altLang="en-US" sz="3600" b="0" cap="none" dirty="0">
              <a:solidFill>
                <a:schemeClr val="bg1">
                  <a:lumMod val="95000"/>
                </a:schemeClr>
              </a:solidFill>
              <a:latin typeface="Copperplate Gothic Bold" charset="0"/>
              <a:ea typeface="Copperplate Gothic Bold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4565" y="230505"/>
            <a:ext cx="3709670" cy="52322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 dirty="0" err="1">
                <a:solidFill>
                  <a:schemeClr val="bg1">
                    <a:lumMod val="95000"/>
                  </a:schemeClr>
                </a:solidFill>
                <a:latin typeface="HY헤드라인M" charset="0"/>
                <a:ea typeface="HY헤드라인M" charset="0"/>
              </a:rPr>
              <a:t>인사이트</a:t>
            </a: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HY헤드라인M" charset="0"/>
                <a:ea typeface="HY헤드라인M" charset="0"/>
              </a:rPr>
              <a:t> 및 활용 분야</a:t>
            </a:r>
            <a:endParaRPr lang="ko-KR" altLang="en-US" sz="2800" b="1" cap="none" dirty="0">
              <a:solidFill>
                <a:schemeClr val="bg1">
                  <a:lumMod val="95000"/>
                </a:schemeClr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64564" y="1928632"/>
            <a:ext cx="807193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" dirty="0">
                <a:latin typeface="나눔고딕" pitchFamily="50" charset="-127"/>
                <a:ea typeface="나눔고딕" pitchFamily="50" charset="-127"/>
              </a:rPr>
              <a:t>PCA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알고리즘이 데이터에서 설명력이 낮은 변수를 직접적으로 제거하거나 질적인 해석을 하는 데에는 큰 도움이 되지 않음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하지만 개별 성분이 큰 의미를 갖지 않는 경우에는 충분히 활용할 수 있음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.</a:t>
            </a:r>
            <a:br>
              <a:rPr lang="en-US" altLang="ko-KR" dirty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실제 각 주성분에 거의 모든 변수들이 기여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특정 집단의 모비율이 매우 낮은 경우 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Classification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테스트 정확도가 과대평가 되는 경향이 있으므로 테스트 케이스의 분포를 조정해줄 필요가 있어 보임</a:t>
            </a:r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더미 변수 관련 인사이트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dirty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- Lasso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회귀의 아이디어를 공유해 낮은 영향력을 보완할 필요가 있어 보임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dirty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-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한 영역이 지나치게 많은 더미 변수를 요구하는 경우 의외로 설명력이  크지 않고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차원만 늘리는 결과를 야기할 수 있음</a:t>
            </a:r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특정 문제를 해결하는 알고리즘은 고정된  것이 아니며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방법론 마다 결과가 상이한 경우도 존재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가령 의사결정 나무를 활용하면 보다 직관적인 설명이 가능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따라서 장단점을 고려해 결정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[Kaggle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타 프로젝트 참조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]</a:t>
            </a:r>
          </a:p>
          <a:p>
            <a:pPr marL="342900" indent="-342900">
              <a:buAutoNum type="arabicPeriod"/>
            </a:pP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880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05"/>
            <a:ext cx="9144000" cy="864235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460" y="186372"/>
            <a:ext cx="1066318" cy="52322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cap="none" dirty="0">
                <a:solidFill>
                  <a:schemeClr val="bg1">
                    <a:lumMod val="95000"/>
                  </a:schemeClr>
                </a:solidFill>
                <a:latin typeface="HY헤드라인M" charset="0"/>
                <a:ea typeface="HY헤드라인M" charset="0"/>
              </a:rPr>
              <a:t>INDEX</a:t>
            </a:r>
            <a:endParaRPr lang="ko-KR" altLang="en-US" sz="2800" b="1" cap="none" dirty="0">
              <a:solidFill>
                <a:schemeClr val="bg1">
                  <a:lumMod val="95000"/>
                </a:schemeClr>
              </a:solidFill>
              <a:latin typeface="HY헤드라인M" charset="0"/>
              <a:ea typeface="HY헤드라인M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411797" y="282134"/>
            <a:ext cx="3624699" cy="338554"/>
            <a:chOff x="5724128" y="188640"/>
            <a:chExt cx="3624699" cy="338554"/>
          </a:xfrm>
        </p:grpSpPr>
        <p:sp>
          <p:nvSpPr>
            <p:cNvPr id="7" name="TextBox 6"/>
            <p:cNvSpPr txBox="1"/>
            <p:nvPr/>
          </p:nvSpPr>
          <p:spPr>
            <a:xfrm>
              <a:off x="6791717" y="188640"/>
              <a:ext cx="25571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&lt;</a:t>
              </a:r>
              <a:r>
                <a:rPr lang="ko-KR" altLang="en-US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내부 프로젝트 </a:t>
              </a:r>
              <a:r>
                <a:rPr lang="en-US" altLang="ko-KR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_ team 1&gt;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24128" y="204028"/>
              <a:ext cx="11877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pperplate Gothic Bold" pitchFamily="34" charset="0"/>
                  <a:ea typeface="나눔고딕" pitchFamily="50" charset="-127"/>
                </a:rPr>
                <a:t>2017.2</a:t>
              </a:r>
              <a:r>
                <a:rPr lang="ko-KR" altLang="en-US" sz="14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pperplate Gothic Bold" pitchFamily="34" charset="0"/>
                  <a:ea typeface="나눔고딕" pitchFamily="50" charset="-127"/>
                </a:rPr>
                <a:t>학기</a:t>
              </a:r>
              <a:endPara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  <a:ea typeface="나눔고딕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987824" y="2348880"/>
            <a:ext cx="436133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ko-KR" altLang="en-US" sz="2400" dirty="0">
                <a:latin typeface="나눔고딕" pitchFamily="50" charset="-127"/>
                <a:ea typeface="나눔고딕" pitchFamily="50" charset="-127"/>
              </a:rPr>
              <a:t>프로젝트 소개</a:t>
            </a:r>
            <a:r>
              <a:rPr lang="ko" altLang="ko-KR" sz="2400" dirty="0"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" sz="2400" dirty="0">
              <a:latin typeface="나눔고딕" pitchFamily="50" charset="-127"/>
              <a:ea typeface="나눔고딕" pitchFamily="50" charset="-127"/>
            </a:endParaRP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ko-KR" altLang="en-US" sz="2400" dirty="0">
                <a:latin typeface="나눔고딕" pitchFamily="50" charset="-127"/>
                <a:ea typeface="나눔고딕" pitchFamily="50" charset="-127"/>
              </a:rPr>
              <a:t>활용</a:t>
            </a:r>
            <a:r>
              <a:rPr lang="ko" altLang="ko-KR" sz="2400" dirty="0">
                <a:latin typeface="나눔고딕" pitchFamily="50" charset="-127"/>
                <a:ea typeface="나눔고딕" pitchFamily="50" charset="-127"/>
              </a:rPr>
              <a:t> 알고리즘</a:t>
            </a:r>
            <a:r>
              <a:rPr lang="en-US" altLang="ko" sz="24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400" dirty="0">
                <a:latin typeface="나눔고딕" pitchFamily="50" charset="-127"/>
                <a:ea typeface="나눔고딕" pitchFamily="50" charset="-127"/>
              </a:rPr>
              <a:t>및 코드</a:t>
            </a:r>
            <a:endParaRPr lang="en-US" altLang="ko" sz="2400" dirty="0">
              <a:latin typeface="나눔고딕" pitchFamily="50" charset="-127"/>
              <a:ea typeface="나눔고딕" pitchFamily="50" charset="-127"/>
            </a:endParaRP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ko-KR" altLang="en-US" sz="2400" dirty="0">
                <a:latin typeface="나눔고딕" pitchFamily="50" charset="-127"/>
                <a:ea typeface="나눔고딕" pitchFamily="50" charset="-127"/>
              </a:rPr>
              <a:t>분석 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z="2400" dirty="0">
                <a:latin typeface="나눔고딕" pitchFamily="50" charset="-127"/>
                <a:ea typeface="나눔고딕" pitchFamily="50" charset="-127"/>
              </a:rPr>
              <a:t>실행 결과 공유 </a:t>
            </a:r>
            <a:endParaRPr lang="en-US" altLang="ko-KR" sz="2400" dirty="0">
              <a:latin typeface="나눔고딕" pitchFamily="50" charset="-127"/>
              <a:ea typeface="나눔고딕" pitchFamily="50" charset="-127"/>
            </a:endParaRP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ko-KR" altLang="en-US" sz="2400" dirty="0" err="1">
                <a:latin typeface="나눔고딕" pitchFamily="50" charset="-127"/>
                <a:ea typeface="나눔고딕" pitchFamily="50" charset="-127"/>
              </a:rPr>
              <a:t>인사이트</a:t>
            </a:r>
            <a:r>
              <a:rPr lang="ko-KR" altLang="en-US" sz="2400" dirty="0">
                <a:latin typeface="나눔고딕" pitchFamily="50" charset="-127"/>
                <a:ea typeface="나눔고딕" pitchFamily="50" charset="-127"/>
              </a:rPr>
              <a:t> 및</a:t>
            </a:r>
            <a:r>
              <a:rPr lang="en-US" altLang="ko-KR" sz="24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400" dirty="0">
                <a:latin typeface="나눔고딕" pitchFamily="50" charset="-127"/>
                <a:ea typeface="나눔고딕" pitchFamily="50" charset="-127"/>
              </a:rPr>
              <a:t>확장</a:t>
            </a:r>
            <a:endParaRPr lang="en-US" altLang="ko-KR" sz="2400" dirty="0">
              <a:latin typeface="나눔고딕" pitchFamily="50" charset="-127"/>
              <a:ea typeface="나눔고딕" pitchFamily="50" charset="-127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ko" altLang="ko-KR" sz="2400" dirty="0">
                <a:latin typeface="나눔고딕" pitchFamily="50" charset="-127"/>
                <a:ea typeface="나눔고딕" pitchFamily="50" charset="-127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663776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05"/>
            <a:ext cx="9144000" cy="864235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51460" y="6597650"/>
            <a:ext cx="482473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7945" y="6433820"/>
            <a:ext cx="3960495" cy="292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ea typeface="나눔고딕" pitchFamily="50" charset="-127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405" y="1124585"/>
            <a:ext cx="144145" cy="5041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5411797" y="282134"/>
            <a:ext cx="3624699" cy="338554"/>
            <a:chOff x="5724128" y="188640"/>
            <a:chExt cx="3624699" cy="338554"/>
          </a:xfrm>
        </p:grpSpPr>
        <p:sp>
          <p:nvSpPr>
            <p:cNvPr id="37" name="TextBox 36"/>
            <p:cNvSpPr txBox="1"/>
            <p:nvPr/>
          </p:nvSpPr>
          <p:spPr>
            <a:xfrm>
              <a:off x="6791717" y="188640"/>
              <a:ext cx="25571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&lt;</a:t>
              </a:r>
              <a:r>
                <a:rPr lang="ko-KR" altLang="en-US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내부 프로젝트 </a:t>
              </a:r>
              <a:r>
                <a:rPr lang="en-US" altLang="ko-KR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_ team 1&gt;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24128" y="204028"/>
              <a:ext cx="11877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pperplate Gothic Bold" pitchFamily="34" charset="0"/>
                  <a:ea typeface="나눔고딕" pitchFamily="50" charset="-127"/>
                </a:rPr>
                <a:t>2017.2</a:t>
              </a:r>
              <a:r>
                <a:rPr lang="ko-KR" altLang="en-US" sz="14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pperplate Gothic Bold" pitchFamily="34" charset="0"/>
                  <a:ea typeface="나눔고딕" pitchFamily="50" charset="-127"/>
                </a:rPr>
                <a:t>학기</a:t>
              </a:r>
              <a:endPara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  <a:ea typeface="나눔고딕" pitchFamily="50" charset="-127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971550" y="1028611"/>
            <a:ext cx="2377574" cy="5986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활용 가능한 분야</a:t>
            </a:r>
            <a:endParaRPr lang="en-US" altLang="ko" sz="2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330" y="198755"/>
            <a:ext cx="838756" cy="646331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>
                <a:solidFill>
                  <a:schemeClr val="bg1">
                    <a:lumMod val="95000"/>
                  </a:schemeClr>
                </a:solidFill>
                <a:latin typeface="Copperplate Gothic Bold" charset="0"/>
                <a:ea typeface="Copperplate Gothic Bold" charset="0"/>
              </a:rPr>
              <a:t>04</a:t>
            </a:r>
            <a:endParaRPr lang="ko-KR" altLang="en-US" sz="3600" b="0" cap="none" dirty="0">
              <a:solidFill>
                <a:schemeClr val="bg1">
                  <a:lumMod val="95000"/>
                </a:schemeClr>
              </a:solidFill>
              <a:latin typeface="Copperplate Gothic Bold" charset="0"/>
              <a:ea typeface="Copperplate Gothic Bold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4565" y="230505"/>
            <a:ext cx="3709670" cy="52322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 dirty="0" err="1">
                <a:solidFill>
                  <a:schemeClr val="bg1">
                    <a:lumMod val="95000"/>
                  </a:schemeClr>
                </a:solidFill>
                <a:latin typeface="HY헤드라인M" charset="0"/>
                <a:ea typeface="HY헤드라인M" charset="0"/>
              </a:rPr>
              <a:t>인사이트</a:t>
            </a: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HY헤드라인M" charset="0"/>
                <a:ea typeface="HY헤드라인M" charset="0"/>
              </a:rPr>
              <a:t> 및 활용 분야</a:t>
            </a:r>
            <a:endParaRPr lang="ko-KR" altLang="en-US" sz="2800" b="1" cap="none" dirty="0">
              <a:solidFill>
                <a:schemeClr val="bg1">
                  <a:lumMod val="95000"/>
                </a:schemeClr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64564" y="1928633"/>
            <a:ext cx="749586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PCA</a:t>
            </a:r>
            <a:br>
              <a:rPr lang="en-US" altLang="ko-KR" dirty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dirty="0" err="1">
                <a:latin typeface="나눔고딕" pitchFamily="50" charset="-127"/>
                <a:ea typeface="나눔고딕" pitchFamily="50" charset="-127"/>
              </a:rPr>
              <a:t>PCA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의 차원 축소는 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45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개의 필드엔 큰 이점이 없었으나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천 개 이상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dirty="0">
                <a:latin typeface="나눔고딕" pitchFamily="50" charset="-127"/>
                <a:ea typeface="나눔고딕" pitchFamily="50" charset="-127"/>
              </a:rPr>
            </a:b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필드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픽셀 등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를 활용하는 데이터의 경우 노이즈 제거에 큰 도움을 줄 수 있다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.</a:t>
            </a:r>
            <a:br>
              <a:rPr lang="en-US" altLang="ko-KR" dirty="0">
                <a:latin typeface="나눔고딕" pitchFamily="50" charset="-127"/>
                <a:ea typeface="나눔고딕" pitchFamily="50" charset="-127"/>
              </a:rPr>
            </a:b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개별 성분의 식별이 중요하지 않은 경우에는 해석보다 예측력이 우선하므로 큰 이점을 지님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dirty="0">
                <a:latin typeface="나눔고딕" pitchFamily="50" charset="-127"/>
                <a:ea typeface="나눔고딕" pitchFamily="50" charset="-127"/>
              </a:rPr>
            </a:br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SVM</a:t>
            </a:r>
            <a:br>
              <a:rPr lang="en-US" altLang="ko-KR" dirty="0">
                <a:latin typeface="나눔고딕" pitchFamily="50" charset="-127"/>
                <a:ea typeface="나눔고딕" pitchFamily="50" charset="-127"/>
              </a:rPr>
            </a:b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비선형 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Classification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지도학습에 활용할 수 있음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.</a:t>
            </a:r>
            <a:br>
              <a:rPr lang="en-US" altLang="ko-KR" dirty="0">
                <a:latin typeface="나눔고딕" pitchFamily="50" charset="-127"/>
                <a:ea typeface="나눔고딕" pitchFamily="50" charset="-127"/>
              </a:rPr>
            </a:b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필드 수가 </a:t>
            </a:r>
            <a:r>
              <a:rPr lang="ko-KR" altLang="en-US" dirty="0" err="1">
                <a:latin typeface="나눔고딕" pitchFamily="50" charset="-127"/>
                <a:ea typeface="나눔고딕" pitchFamily="50" charset="-127"/>
              </a:rPr>
              <a:t>많아졌을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 때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특히 </a:t>
            </a:r>
            <a:r>
              <a:rPr lang="ko-KR" altLang="en-US" dirty="0" err="1">
                <a:latin typeface="나눔고딕" pitchFamily="50" charset="-127"/>
                <a:ea typeface="나눔고딕" pitchFamily="50" charset="-127"/>
              </a:rPr>
              <a:t>시각화할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 수 없는 경우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직관적이지 않으나 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PCA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와 마찬가지로 예측력을 우선할 때 이점을 지님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.</a:t>
            </a:r>
            <a:br>
              <a:rPr lang="en-US" altLang="ko-KR" dirty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의사결정 나무와 비교하였을 때 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bias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가 낮음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355905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05"/>
            <a:ext cx="9144000" cy="864235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51460" y="6597650"/>
            <a:ext cx="482473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7945" y="6433820"/>
            <a:ext cx="3960495" cy="292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ea typeface="나눔고딕" pitchFamily="50" charset="-127"/>
              <a:cs typeface="Leelawadee UI" pitchFamily="34" charset="-34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5411797" y="282134"/>
            <a:ext cx="3624699" cy="338554"/>
            <a:chOff x="5724128" y="188640"/>
            <a:chExt cx="3624699" cy="338554"/>
          </a:xfrm>
        </p:grpSpPr>
        <p:sp>
          <p:nvSpPr>
            <p:cNvPr id="37" name="TextBox 36"/>
            <p:cNvSpPr txBox="1"/>
            <p:nvPr/>
          </p:nvSpPr>
          <p:spPr>
            <a:xfrm>
              <a:off x="6791717" y="188640"/>
              <a:ext cx="25571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&lt;</a:t>
              </a:r>
              <a:r>
                <a:rPr lang="ko-KR" altLang="en-US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내부 프로젝트 </a:t>
              </a:r>
              <a:r>
                <a:rPr lang="en-US" altLang="ko-KR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_ team 1&gt;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24128" y="204028"/>
              <a:ext cx="11877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pperplate Gothic Bold" pitchFamily="34" charset="0"/>
                  <a:ea typeface="나눔고딕" pitchFamily="50" charset="-127"/>
                </a:rPr>
                <a:t>2017.2</a:t>
              </a:r>
              <a:r>
                <a:rPr lang="ko-KR" altLang="en-US" sz="14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pperplate Gothic Bold" pitchFamily="34" charset="0"/>
                  <a:ea typeface="나눔고딕" pitchFamily="50" charset="-127"/>
                </a:rPr>
                <a:t>학기</a:t>
              </a:r>
              <a:endPara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  <a:ea typeface="나눔고딕" pitchFamily="50" charset="-127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3294050" y="2461245"/>
            <a:ext cx="2297425" cy="16158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spcBef>
                <a:spcPts val="0"/>
              </a:spcBef>
            </a:pPr>
            <a:r>
              <a:rPr lang="en-US" altLang="ko" sz="7200" b="1" dirty="0">
                <a:latin typeface="나눔고딕" pitchFamily="50" charset="-127"/>
                <a:ea typeface="나눔고딕" pitchFamily="50" charset="-127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95559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728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05"/>
            <a:ext cx="9144000" cy="864235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51460" y="6597650"/>
            <a:ext cx="482473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7945" y="6433820"/>
            <a:ext cx="3960495" cy="292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ea typeface="나눔고딕" pitchFamily="50" charset="-127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405" y="1124585"/>
            <a:ext cx="144145" cy="5041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330" y="198755"/>
            <a:ext cx="737235" cy="64579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>
                <a:solidFill>
                  <a:schemeClr val="bg1">
                    <a:lumMod val="95000"/>
                  </a:schemeClr>
                </a:solidFill>
                <a:latin typeface="Copperplate Gothic Bold" charset="0"/>
                <a:ea typeface="Copperplate Gothic Bold" charset="0"/>
              </a:rPr>
              <a:t>01</a:t>
            </a:r>
            <a:endParaRPr lang="ko-KR" altLang="en-US" sz="3600" b="0" cap="none" dirty="0">
              <a:solidFill>
                <a:schemeClr val="bg1">
                  <a:lumMod val="95000"/>
                </a:schemeClr>
              </a:solidFill>
              <a:latin typeface="Copperplate Gothic Bold" charset="0"/>
              <a:ea typeface="Copperplate Gothic Bold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565" y="230505"/>
            <a:ext cx="2417650" cy="52322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HY헤드라인M" charset="0"/>
                <a:ea typeface="HY헤드라인M" charset="0"/>
              </a:rPr>
              <a:t>프로젝트 소개</a:t>
            </a:r>
            <a:endParaRPr lang="ko-KR" altLang="en-US" sz="2800" b="1" cap="none" dirty="0">
              <a:solidFill>
                <a:schemeClr val="bg1">
                  <a:lumMod val="95000"/>
                </a:schemeClr>
              </a:solidFill>
              <a:latin typeface="HY헤드라인M" charset="0"/>
              <a:ea typeface="HY헤드라인M" charset="0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5411797" y="282134"/>
            <a:ext cx="3624699" cy="338554"/>
            <a:chOff x="5724128" y="188640"/>
            <a:chExt cx="3624699" cy="338554"/>
          </a:xfrm>
        </p:grpSpPr>
        <p:sp>
          <p:nvSpPr>
            <p:cNvPr id="37" name="TextBox 36"/>
            <p:cNvSpPr txBox="1"/>
            <p:nvPr/>
          </p:nvSpPr>
          <p:spPr>
            <a:xfrm>
              <a:off x="6791717" y="188640"/>
              <a:ext cx="25571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&lt;</a:t>
              </a:r>
              <a:r>
                <a:rPr lang="ko-KR" altLang="en-US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내부 프로젝트 </a:t>
              </a:r>
              <a:r>
                <a:rPr lang="en-US" altLang="ko-KR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_ team 1&gt;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24128" y="204028"/>
              <a:ext cx="11877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pperplate Gothic Bold" pitchFamily="34" charset="0"/>
                  <a:ea typeface="나눔고딕" pitchFamily="50" charset="-127"/>
                </a:rPr>
                <a:t>2017.2</a:t>
              </a:r>
              <a:r>
                <a:rPr lang="ko-KR" altLang="en-US" sz="14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pperplate Gothic Bold" pitchFamily="34" charset="0"/>
                  <a:ea typeface="나눔고딕" pitchFamily="50" charset="-127"/>
                </a:rPr>
                <a:t>학기</a:t>
              </a:r>
              <a:endPara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  <a:ea typeface="나눔고딕" pitchFamily="50" charset="-127"/>
              </a:endParaRPr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971550" y="1028611"/>
            <a:ext cx="2002471" cy="5986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프로젝트 목표</a:t>
            </a:r>
            <a:endParaRPr lang="en-US" altLang="ko" sz="2400" b="1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007579" y="3041084"/>
            <a:ext cx="7488882" cy="1107996"/>
            <a:chOff x="1007579" y="3043391"/>
            <a:chExt cx="7488882" cy="1107996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1979712" y="3714998"/>
              <a:ext cx="5544616" cy="360040"/>
            </a:xfrm>
            <a:prstGeom prst="roundRect">
              <a:avLst>
                <a:gd name="adj" fmla="val 0"/>
              </a:avLst>
            </a:prstGeom>
            <a:solidFill>
              <a:srgbClr val="E5F608">
                <a:alpha val="427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007579" y="3043391"/>
              <a:ext cx="7488882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ko" altLang="ko-KR" sz="2400" dirty="0">
                  <a:latin typeface="나눔고딕" pitchFamily="50" charset="-127"/>
                  <a:ea typeface="나눔고딕" pitchFamily="50" charset="-127"/>
                </a:rPr>
                <a:t>HR 데이터를 바탕으로</a:t>
              </a:r>
              <a:r>
                <a:rPr lang="en-US" altLang="ko" sz="2400" dirty="0">
                  <a:latin typeface="나눔고딕" pitchFamily="50" charset="-127"/>
                  <a:ea typeface="나눔고딕" pitchFamily="50" charset="-127"/>
                </a:rPr>
                <a:t> ‘</a:t>
              </a:r>
              <a:r>
                <a:rPr lang="ko" altLang="ko-KR" sz="2400" dirty="0">
                  <a:latin typeface="나눔고딕" pitchFamily="50" charset="-127"/>
                  <a:ea typeface="나눔고딕" pitchFamily="50" charset="-127"/>
                </a:rPr>
                <a:t>직원 이탈</a:t>
              </a:r>
              <a:r>
                <a:rPr lang="en-US" altLang="ko" sz="2400" dirty="0">
                  <a:latin typeface="나눔고딕" pitchFamily="50" charset="-127"/>
                  <a:ea typeface="나눔고딕" pitchFamily="50" charset="-127"/>
                </a:rPr>
                <a:t>’</a:t>
              </a:r>
              <a:r>
                <a:rPr lang="ko" altLang="ko-KR" sz="2400" dirty="0">
                  <a:latin typeface="나눔고딕" pitchFamily="50" charset="-127"/>
                  <a:ea typeface="나눔고딕" pitchFamily="50" charset="-127"/>
                </a:rPr>
                <a:t>과 관련된 요소를 규명 </a:t>
              </a:r>
              <a:endParaRPr lang="en-US" altLang="ko" sz="2400" dirty="0">
                <a:latin typeface="나눔고딕" pitchFamily="50" charset="-127"/>
                <a:ea typeface="나눔고딕" pitchFamily="50" charset="-127"/>
              </a:endParaRPr>
            </a:p>
            <a:p>
              <a:pPr lvl="0"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en-US" altLang="ko" sz="2000" dirty="0">
                  <a:latin typeface="나눔고딕" pitchFamily="50" charset="-127"/>
                  <a:ea typeface="나눔고딕" pitchFamily="50" charset="-127"/>
                  <a:sym typeface="Wingdings" panose="05000000000000000000" pitchFamily="2" charset="2"/>
                </a:rPr>
                <a:t> </a:t>
              </a:r>
              <a:r>
                <a:rPr lang="ko" altLang="ko-KR" sz="2000" dirty="0">
                  <a:latin typeface="나눔고딕" pitchFamily="50" charset="-127"/>
                  <a:ea typeface="나눔고딕" pitchFamily="50" charset="-127"/>
                </a:rPr>
                <a:t>직원 이탈 가능성을 낮추기 위한 인사이트 획득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75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05"/>
            <a:ext cx="9144000" cy="864235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51460" y="6597650"/>
            <a:ext cx="482473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7945" y="6433820"/>
            <a:ext cx="3960495" cy="292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ea typeface="나눔고딕" pitchFamily="50" charset="-127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405" y="1124585"/>
            <a:ext cx="144145" cy="5041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5411797" y="282134"/>
            <a:ext cx="3624699" cy="338554"/>
            <a:chOff x="5724128" y="188640"/>
            <a:chExt cx="3624699" cy="338554"/>
          </a:xfrm>
        </p:grpSpPr>
        <p:sp>
          <p:nvSpPr>
            <p:cNvPr id="37" name="TextBox 36"/>
            <p:cNvSpPr txBox="1"/>
            <p:nvPr/>
          </p:nvSpPr>
          <p:spPr>
            <a:xfrm>
              <a:off x="6791717" y="188640"/>
              <a:ext cx="25571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&lt;</a:t>
              </a:r>
              <a:r>
                <a:rPr lang="ko-KR" altLang="en-US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내부 프로젝트 </a:t>
              </a:r>
              <a:r>
                <a:rPr lang="en-US" altLang="ko-KR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_ team 1&gt;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24128" y="204028"/>
              <a:ext cx="11877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pperplate Gothic Bold" pitchFamily="34" charset="0"/>
                  <a:ea typeface="나눔고딕" pitchFamily="50" charset="-127"/>
                </a:rPr>
                <a:t>2017.2</a:t>
              </a:r>
              <a:r>
                <a:rPr lang="ko-KR" altLang="en-US" sz="14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pperplate Gothic Bold" pitchFamily="34" charset="0"/>
                  <a:ea typeface="나눔고딕" pitchFamily="50" charset="-127"/>
                </a:rPr>
                <a:t>학기</a:t>
              </a:r>
              <a:endPara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  <a:ea typeface="나눔고딕" pitchFamily="50" charset="-127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971550" y="1028611"/>
            <a:ext cx="6752618" cy="581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DATA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IBM HR Analytics Employee Attrition &amp; Performance</a:t>
            </a:r>
            <a:endParaRPr lang="en-US" altLang="ko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23560" y="5674320"/>
            <a:ext cx="8496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출처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en-US" altLang="ko-KR" dirty="0" err="1">
                <a:latin typeface="나눔고딕" pitchFamily="50" charset="-127"/>
                <a:ea typeface="나눔고딕" pitchFamily="50" charset="-127"/>
              </a:rPr>
              <a:t>Kaggle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 algn="ctr"/>
            <a:r>
              <a:rPr lang="ko-KR" altLang="en-US" sz="1600" dirty="0">
                <a:latin typeface="나눔고딕" pitchFamily="50" charset="-127"/>
                <a:ea typeface="나눔고딕" pitchFamily="50" charset="-127"/>
                <a:hlinkClick r:id="rId3"/>
              </a:rPr>
              <a:t>https://www.kaggle.com/pavansubhasht/ibm-hr-analytics-attrition-dataset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dirty="0">
                <a:latin typeface="나눔고딕" pitchFamily="50" charset="-127"/>
                <a:ea typeface="나눔고딕" pitchFamily="50" charset="-127"/>
              </a:rPr>
            </a:b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l="20301" t="16880" r="21201" b="49359"/>
          <a:stretch/>
        </p:blipFill>
        <p:spPr>
          <a:xfrm>
            <a:off x="67945" y="1916832"/>
            <a:ext cx="9008110" cy="337648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64565" y="230505"/>
            <a:ext cx="2417650" cy="52322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HY헤드라인M" charset="0"/>
                <a:ea typeface="HY헤드라인M" charset="0"/>
              </a:rPr>
              <a:t>프로젝트 소개</a:t>
            </a:r>
            <a:endParaRPr lang="ko-KR" altLang="en-US" sz="2800" b="1" cap="none" dirty="0">
              <a:solidFill>
                <a:schemeClr val="bg1">
                  <a:lumMod val="95000"/>
                </a:schemeClr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0330" y="198755"/>
            <a:ext cx="737235" cy="64579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>
                <a:solidFill>
                  <a:schemeClr val="bg1">
                    <a:lumMod val="95000"/>
                  </a:schemeClr>
                </a:solidFill>
                <a:latin typeface="Copperplate Gothic Bold" charset="0"/>
                <a:ea typeface="Copperplate Gothic Bold" charset="0"/>
              </a:rPr>
              <a:t>01</a:t>
            </a:r>
            <a:endParaRPr lang="ko-KR" altLang="en-US" sz="3600" b="0" cap="none" dirty="0">
              <a:solidFill>
                <a:schemeClr val="bg1">
                  <a:lumMod val="95000"/>
                </a:schemeClr>
              </a:solidFill>
              <a:latin typeface="Copperplate Gothic Bold" charset="0"/>
              <a:ea typeface="Copperplate Gothic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713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05"/>
            <a:ext cx="9144000" cy="864235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51460" y="6597650"/>
            <a:ext cx="482473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7945" y="6433820"/>
            <a:ext cx="3960495" cy="292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ea typeface="나눔고딕" pitchFamily="50" charset="-127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405" y="1124585"/>
            <a:ext cx="144145" cy="5041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5411797" y="282134"/>
            <a:ext cx="3624699" cy="338554"/>
            <a:chOff x="5724128" y="188640"/>
            <a:chExt cx="3624699" cy="338554"/>
          </a:xfrm>
        </p:grpSpPr>
        <p:sp>
          <p:nvSpPr>
            <p:cNvPr id="37" name="TextBox 36"/>
            <p:cNvSpPr txBox="1"/>
            <p:nvPr/>
          </p:nvSpPr>
          <p:spPr>
            <a:xfrm>
              <a:off x="6791717" y="188640"/>
              <a:ext cx="25571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&lt;</a:t>
              </a:r>
              <a:r>
                <a:rPr lang="ko-KR" altLang="en-US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내부 프로젝트 </a:t>
              </a:r>
              <a:r>
                <a:rPr lang="en-US" altLang="ko-KR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_ team 1&gt;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24128" y="204028"/>
              <a:ext cx="11877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pperplate Gothic Bold" pitchFamily="34" charset="0"/>
                  <a:ea typeface="나눔고딕" pitchFamily="50" charset="-127"/>
                </a:rPr>
                <a:t>2017.2</a:t>
              </a:r>
              <a:r>
                <a:rPr lang="ko-KR" altLang="en-US" sz="14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pperplate Gothic Bold" pitchFamily="34" charset="0"/>
                  <a:ea typeface="나눔고딕" pitchFamily="50" charset="-127"/>
                </a:rPr>
                <a:t>학기</a:t>
              </a:r>
              <a:endPara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  <a:ea typeface="나눔고딕" pitchFamily="50" charset="-127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971550" y="1028611"/>
            <a:ext cx="4624984" cy="581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1. PCA </a:t>
            </a:r>
            <a:r>
              <a:rPr lang="ko" altLang="ko-KR" b="1" dirty="0">
                <a:latin typeface="나눔고딕" pitchFamily="50" charset="-127"/>
                <a:ea typeface="나눔고딕" pitchFamily="50" charset="-127"/>
              </a:rPr>
              <a:t>(Princip</a:t>
            </a:r>
            <a:r>
              <a:rPr lang="en-US" altLang="ko" b="1" dirty="0">
                <a:latin typeface="나눔고딕" pitchFamily="50" charset="-127"/>
                <a:ea typeface="나눔고딕" pitchFamily="50" charset="-127"/>
              </a:rPr>
              <a:t>al</a:t>
            </a:r>
            <a:r>
              <a:rPr lang="ko" altLang="ko-KR" b="1" dirty="0">
                <a:latin typeface="나눔고딕" pitchFamily="50" charset="-127"/>
                <a:ea typeface="나눔고딕" pitchFamily="50" charset="-127"/>
              </a:rPr>
              <a:t> Component Analysis) </a:t>
            </a:r>
            <a:endParaRPr lang="en-US" altLang="ko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330" y="198755"/>
            <a:ext cx="841897" cy="646331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>
                <a:solidFill>
                  <a:schemeClr val="bg1">
                    <a:lumMod val="95000"/>
                  </a:schemeClr>
                </a:solidFill>
                <a:latin typeface="Copperplate Gothic Bold" charset="0"/>
                <a:ea typeface="Copperplate Gothic Bold" charset="0"/>
              </a:rPr>
              <a:t>02</a:t>
            </a:r>
            <a:endParaRPr lang="ko-KR" altLang="en-US" sz="3600" b="0" cap="none" dirty="0">
              <a:solidFill>
                <a:schemeClr val="bg1">
                  <a:lumMod val="95000"/>
                </a:schemeClr>
              </a:solidFill>
              <a:latin typeface="Copperplate Gothic Bold" charset="0"/>
              <a:ea typeface="Copperplate Gothic Bold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4565" y="230505"/>
            <a:ext cx="2417650" cy="52322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HY헤드라인M" charset="0"/>
                <a:ea typeface="HY헤드라인M" charset="0"/>
              </a:rPr>
              <a:t>활용 알고리즘</a:t>
            </a:r>
            <a:endParaRPr lang="ko-KR" altLang="en-US" sz="2800" b="1" cap="none" dirty="0">
              <a:solidFill>
                <a:schemeClr val="bg1">
                  <a:lumMod val="95000"/>
                </a:schemeClr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6417" y="2758212"/>
            <a:ext cx="759116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0"/>
              </a:spcBef>
              <a:buNone/>
            </a:pPr>
            <a:endParaRPr lang="en-US" altLang="ko" dirty="0">
              <a:latin typeface="나눔고딕" pitchFamily="50" charset="-127"/>
              <a:ea typeface="나눔고딕" pitchFamily="50" charset="-127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altLang="ko" b="1" dirty="0">
                <a:latin typeface="나눔고딕" pitchFamily="50" charset="-127"/>
                <a:ea typeface="나눔고딕" pitchFamily="50" charset="-127"/>
              </a:rPr>
              <a:t>[Goal]      </a:t>
            </a:r>
          </a:p>
          <a:p>
            <a:pPr lvl="0" algn="ctr">
              <a:spcBef>
                <a:spcPts val="0"/>
              </a:spcBef>
              <a:buNone/>
            </a:pP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차원 축소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" dirty="0">
                <a:latin typeface="나눔고딕" pitchFamily="50" charset="-127"/>
                <a:ea typeface="나눔고딕" pitchFamily="50" charset="-127"/>
              </a:rPr>
              <a:t>Dimension reduction): numerical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변수들의 수를 줄임 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dirty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dirty="0"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 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u="sng" dirty="0">
                <a:latin typeface="나눔고딕" pitchFamily="50" charset="-127"/>
                <a:ea typeface="나눔고딕" pitchFamily="50" charset="-127"/>
              </a:rPr>
              <a:t>가장 많은 정보를 내포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하는 </a:t>
            </a:r>
            <a:r>
              <a:rPr lang="ko-KR" altLang="en-US" u="sng" dirty="0">
                <a:latin typeface="나눔고딕" pitchFamily="50" charset="-127"/>
                <a:ea typeface="나눔고딕" pitchFamily="50" charset="-127"/>
              </a:rPr>
              <a:t>적은 수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의 변수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주성분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를 도출함 </a:t>
            </a:r>
            <a:endParaRPr lang="en-US" altLang="ko" dirty="0">
              <a:latin typeface="나눔고딕" pitchFamily="50" charset="-127"/>
              <a:ea typeface="나눔고딕" pitchFamily="50" charset="-127"/>
            </a:endParaRPr>
          </a:p>
          <a:p>
            <a:pPr lvl="0" algn="ctr">
              <a:spcBef>
                <a:spcPts val="0"/>
              </a:spcBef>
              <a:buNone/>
            </a:pPr>
            <a:endParaRPr lang="en-US" altLang="ko" dirty="0">
              <a:latin typeface="나눔고딕" pitchFamily="50" charset="-127"/>
              <a:ea typeface="나눔고딕" pitchFamily="50" charset="-127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주성분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을 찾는 방법은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?</a:t>
            </a:r>
            <a:endParaRPr lang="en-US" altLang="ko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7213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05"/>
            <a:ext cx="9144000" cy="864235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51460" y="6597650"/>
            <a:ext cx="482473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7945" y="6433820"/>
            <a:ext cx="3960495" cy="292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ea typeface="나눔고딕" pitchFamily="50" charset="-127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405" y="1124585"/>
            <a:ext cx="144145" cy="5041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5411797" y="282134"/>
            <a:ext cx="3624699" cy="338554"/>
            <a:chOff x="5724128" y="188640"/>
            <a:chExt cx="3624699" cy="338554"/>
          </a:xfrm>
        </p:grpSpPr>
        <p:sp>
          <p:nvSpPr>
            <p:cNvPr id="37" name="TextBox 36"/>
            <p:cNvSpPr txBox="1"/>
            <p:nvPr/>
          </p:nvSpPr>
          <p:spPr>
            <a:xfrm>
              <a:off x="6791717" y="188640"/>
              <a:ext cx="25571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&lt;</a:t>
              </a:r>
              <a:r>
                <a:rPr lang="ko-KR" altLang="en-US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내부 프로젝트 </a:t>
              </a:r>
              <a:r>
                <a:rPr lang="en-US" altLang="ko-KR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_ team 1&gt;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24128" y="204028"/>
              <a:ext cx="11877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pperplate Gothic Bold" pitchFamily="34" charset="0"/>
                  <a:ea typeface="나눔고딕" pitchFamily="50" charset="-127"/>
                </a:rPr>
                <a:t>2017.2</a:t>
              </a:r>
              <a:r>
                <a:rPr lang="ko-KR" altLang="en-US" sz="14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pperplate Gothic Bold" pitchFamily="34" charset="0"/>
                  <a:ea typeface="나눔고딕" pitchFamily="50" charset="-127"/>
                </a:rPr>
                <a:t>학기</a:t>
              </a:r>
              <a:endPara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  <a:ea typeface="나눔고딕" pitchFamily="50" charset="-127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971550" y="1028611"/>
            <a:ext cx="4624984" cy="581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1. PCA </a:t>
            </a:r>
            <a:r>
              <a:rPr lang="ko" altLang="ko-KR" b="1" dirty="0">
                <a:latin typeface="나눔고딕" pitchFamily="50" charset="-127"/>
                <a:ea typeface="나눔고딕" pitchFamily="50" charset="-127"/>
              </a:rPr>
              <a:t>(Princip</a:t>
            </a:r>
            <a:r>
              <a:rPr lang="en-US" altLang="ko" b="1" dirty="0">
                <a:latin typeface="나눔고딕" pitchFamily="50" charset="-127"/>
                <a:ea typeface="나눔고딕" pitchFamily="50" charset="-127"/>
              </a:rPr>
              <a:t>al</a:t>
            </a:r>
            <a:r>
              <a:rPr lang="ko" altLang="ko-KR" b="1" dirty="0">
                <a:latin typeface="나눔고딕" pitchFamily="50" charset="-127"/>
                <a:ea typeface="나눔고딕" pitchFamily="50" charset="-127"/>
              </a:rPr>
              <a:t> Component Analysis) </a:t>
            </a:r>
            <a:endParaRPr lang="en-US" altLang="ko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330" y="198755"/>
            <a:ext cx="841897" cy="646331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>
                <a:solidFill>
                  <a:schemeClr val="bg1">
                    <a:lumMod val="95000"/>
                  </a:schemeClr>
                </a:solidFill>
                <a:latin typeface="Copperplate Gothic Bold" charset="0"/>
                <a:ea typeface="Copperplate Gothic Bold" charset="0"/>
              </a:rPr>
              <a:t>02</a:t>
            </a:r>
            <a:endParaRPr lang="ko-KR" altLang="en-US" sz="3600" b="0" cap="none" dirty="0">
              <a:solidFill>
                <a:schemeClr val="bg1">
                  <a:lumMod val="95000"/>
                </a:schemeClr>
              </a:solidFill>
              <a:latin typeface="Copperplate Gothic Bold" charset="0"/>
              <a:ea typeface="Copperplate Gothic Bold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4565" y="230505"/>
            <a:ext cx="2417650" cy="52322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HY헤드라인M" charset="0"/>
                <a:ea typeface="HY헤드라인M" charset="0"/>
              </a:rPr>
              <a:t>활용 알고리즘</a:t>
            </a:r>
            <a:endParaRPr lang="ko-KR" altLang="en-US" sz="2800" b="1" cap="none" dirty="0">
              <a:solidFill>
                <a:schemeClr val="bg1">
                  <a:lumMod val="95000"/>
                </a:schemeClr>
              </a:solidFill>
              <a:latin typeface="HY헤드라인M" charset="0"/>
              <a:ea typeface="HY헤드라인M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/>
              <p:cNvSpPr/>
              <p:nvPr/>
            </p:nvSpPr>
            <p:spPr>
              <a:xfrm>
                <a:off x="827405" y="1959096"/>
                <a:ext cx="8064946" cy="3539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lang="en-US" altLang="ko" sz="800" dirty="0">
                  <a:latin typeface="나눔고딕" pitchFamily="50" charset="-127"/>
                  <a:ea typeface="나눔고딕" pitchFamily="50" charset="-127"/>
                </a:endParaRPr>
              </a:p>
              <a:p>
                <a:endParaRPr lang="en-US" altLang="ko" dirty="0">
                  <a:latin typeface="나눔고딕" pitchFamily="50" charset="-127"/>
                  <a:ea typeface="나눔고딕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" altLang="ko-KR" dirty="0">
                    <a:latin typeface="나눔고딕" pitchFamily="50" charset="-127"/>
                    <a:ea typeface="나눔고딕" pitchFamily="50" charset="-127"/>
                  </a:rPr>
                  <a:t>변수 간 선형결합을 도출</a:t>
                </a:r>
                <a:r>
                  <a:rPr lang="ko-KR" altLang="en-US" dirty="0">
                    <a:latin typeface="나눔고딕" pitchFamily="50" charset="-127"/>
                    <a:ea typeface="나눔고딕" pitchFamily="50" charset="-127"/>
                  </a:rPr>
                  <a:t>하여 </a:t>
                </a:r>
                <a:r>
                  <a:rPr lang="ko" altLang="ko-KR" dirty="0">
                    <a:latin typeface="나눔고딕" pitchFamily="50" charset="-127"/>
                    <a:ea typeface="나눔고딕" pitchFamily="50" charset="-127"/>
                  </a:rPr>
                  <a:t>종속변수를 가장 잘 설명하는 </a:t>
                </a:r>
                <a:r>
                  <a:rPr lang="ko-KR" altLang="en-US" dirty="0">
                    <a:latin typeface="나눔고딕" pitchFamily="50" charset="-127"/>
                    <a:ea typeface="나눔고딕" pitchFamily="50" charset="-127"/>
                  </a:rPr>
                  <a:t>새로운 변수를 만든다</a:t>
                </a:r>
                <a:r>
                  <a:rPr lang="en-US" altLang="ko-KR" dirty="0">
                    <a:latin typeface="나눔고딕" pitchFamily="50" charset="-127"/>
                    <a:ea typeface="나눔고딕" pitchFamily="50" charset="-127"/>
                  </a:rPr>
                  <a:t/>
                </a:r>
                <a:br>
                  <a:rPr lang="en-US" altLang="ko-KR" dirty="0">
                    <a:latin typeface="나눔고딕" pitchFamily="50" charset="-127"/>
                    <a:ea typeface="나눔고딕" pitchFamily="50" charset="-127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  <a:ea typeface="나눔바른고딕" panose="020B0603020101020101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latin typeface="나눔고딕" pitchFamily="50" charset="-127"/>
                    <a:ea typeface="나눔고딕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  <a:ea typeface="나눔바른고딕" panose="020B0603020101020101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latin typeface="나눔고딕" pitchFamily="50" charset="-127"/>
                    <a:ea typeface="나눔고딕" pitchFamily="50" charset="-127"/>
                  </a:rPr>
                  <a:t> </a:t>
                </a:r>
                <a:r>
                  <a:rPr lang="ko-KR" altLang="en-US" dirty="0">
                    <a:latin typeface="나눔고딕" pitchFamily="50" charset="-127"/>
                    <a:ea typeface="나눔고딕" pitchFamily="50" charset="-127"/>
                  </a:rPr>
                  <a:t>중의 택일 보다는 </a:t>
                </a:r>
                <a:r>
                  <a:rPr lang="en-US" altLang="ko-KR" dirty="0">
                    <a:latin typeface="나눔고딕" pitchFamily="50" charset="-127"/>
                    <a:ea typeface="나눔고딕" pitchFamily="50" charset="-127"/>
                  </a:rPr>
                  <a:t>a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  <a:ea typeface="나눔바른고딕" panose="020B0603020101020101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1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+</m:t>
                    </m:r>
                  </m:oMath>
                </a14:m>
                <a:r>
                  <a:rPr lang="en-US" altLang="ko-KR" dirty="0">
                    <a:latin typeface="나눔고딕" pitchFamily="50" charset="-127"/>
                    <a:ea typeface="나눔고딕" pitchFamily="50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  <a:ea typeface="나눔바른고딕" panose="020B0603020101020101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latin typeface="나눔고딕" pitchFamily="50" charset="-127"/>
                    <a:ea typeface="나눔고딕" pitchFamily="50" charset="-127"/>
                  </a:rPr>
                  <a:t> </a:t>
                </a:r>
                <a:r>
                  <a:rPr lang="ko-KR" altLang="en-US" dirty="0">
                    <a:latin typeface="나눔고딕" pitchFamily="50" charset="-127"/>
                    <a:ea typeface="나눔고딕" pitchFamily="50" charset="-127"/>
                  </a:rPr>
                  <a:t>라는 선형 조합이 더욱 유용하다</a:t>
                </a:r>
                <a:r>
                  <a:rPr lang="en-US" altLang="ko-KR" dirty="0">
                    <a:latin typeface="나눔고딕" pitchFamily="50" charset="-127"/>
                    <a:ea typeface="나눔고딕" pitchFamily="50" charset="-127"/>
                  </a:rPr>
                  <a:t/>
                </a:r>
                <a:br>
                  <a:rPr lang="en-US" altLang="ko-KR" dirty="0">
                    <a:latin typeface="나눔고딕" pitchFamily="50" charset="-127"/>
                    <a:ea typeface="나눔고딕" pitchFamily="50" charset="-127"/>
                  </a:rPr>
                </a:br>
                <a:r>
                  <a:rPr lang="en-US" altLang="ko-KR" dirty="0">
                    <a:latin typeface="나눔고딕" pitchFamily="50" charset="-127"/>
                    <a:ea typeface="나눔고딕" pitchFamily="50" charset="-127"/>
                  </a:rPr>
                  <a:t>WHY?</a:t>
                </a:r>
                <a:br>
                  <a:rPr lang="en-US" altLang="ko-KR" dirty="0">
                    <a:latin typeface="나눔고딕" pitchFamily="50" charset="-127"/>
                    <a:ea typeface="나눔고딕" pitchFamily="50" charset="-127"/>
                  </a:rPr>
                </a:br>
                <a:r>
                  <a:rPr lang="en-US" altLang="ko-KR" dirty="0">
                    <a:latin typeface="나눔고딕" pitchFamily="50" charset="-127"/>
                    <a:ea typeface="나눔고딕" pitchFamily="50" charset="-127"/>
                  </a:rPr>
                  <a:t>A</a:t>
                </a:r>
                <a:r>
                  <a:rPr lang="ko-KR" altLang="en-US" dirty="0">
                    <a:latin typeface="나눔고딕" pitchFamily="50" charset="-127"/>
                    <a:ea typeface="나눔고딕" pitchFamily="50" charset="-127"/>
                  </a:rPr>
                  <a:t>의 분산이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  <a:ea typeface="나눔바른고딕" panose="020B0603020101020101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latin typeface="나눔고딕" pitchFamily="50" charset="-127"/>
                    <a:ea typeface="나눔고딕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  <a:ea typeface="나눔바른고딕" panose="020B0603020101020101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latin typeface="나눔고딕" pitchFamily="50" charset="-127"/>
                    <a:ea typeface="나눔고딕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/>
                            <a:ea typeface="나눔바른고딕" panose="020B0603020101020101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1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  <a:ea typeface="나눔바른고딕" panose="020B0603020101020101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latin typeface="나눔고딕" pitchFamily="50" charset="-127"/>
                    <a:ea typeface="나눔고딕" pitchFamily="50" charset="-127"/>
                  </a:rPr>
                  <a:t> </a:t>
                </a:r>
                <a:r>
                  <a:rPr lang="ko-KR" altLang="en-US" dirty="0">
                    <a:latin typeface="나눔고딕" pitchFamily="50" charset="-127"/>
                    <a:ea typeface="나눔고딕" pitchFamily="50" charset="-127"/>
                  </a:rPr>
                  <a:t>의 분산보다 크다</a:t>
                </a:r>
                <a:endParaRPr lang="en-US" altLang="ko-KR" dirty="0">
                  <a:latin typeface="나눔고딕" pitchFamily="50" charset="-127"/>
                  <a:ea typeface="나눔고딕" pitchFamily="50" charset="-127"/>
                </a:endParaRPr>
              </a:p>
              <a:p>
                <a:endParaRPr lang="en-US" altLang="ko-KR" dirty="0">
                  <a:latin typeface="나눔고딕" pitchFamily="50" charset="-127"/>
                  <a:ea typeface="나눔고딕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고딕" pitchFamily="50" charset="-127"/>
                    <a:ea typeface="나눔고딕" pitchFamily="50" charset="-127"/>
                  </a:rPr>
                  <a:t>따라서 선형 결합들은 서로 비상관성을 가진다</a:t>
                </a:r>
                <a:r>
                  <a:rPr lang="en-US" altLang="ko-KR" dirty="0">
                    <a:latin typeface="나눔고딕" pitchFamily="50" charset="-127"/>
                    <a:ea typeface="나눔고딕" pitchFamily="50" charset="-127"/>
                  </a:rPr>
                  <a:t>. </a:t>
                </a:r>
                <a:br>
                  <a:rPr lang="en-US" altLang="ko-KR" dirty="0">
                    <a:latin typeface="나눔고딕" pitchFamily="50" charset="-127"/>
                    <a:ea typeface="나눔고딕" pitchFamily="50" charset="-127"/>
                  </a:rPr>
                </a:br>
                <a:r>
                  <a:rPr lang="ko-KR" altLang="en-US" dirty="0" err="1">
                    <a:latin typeface="나눔고딕" pitchFamily="50" charset="-127"/>
                    <a:ea typeface="나눔고딕" pitchFamily="50" charset="-127"/>
                  </a:rPr>
                  <a:t>오버랩되는</a:t>
                </a:r>
                <a:r>
                  <a:rPr lang="ko-KR" altLang="en-US" dirty="0">
                    <a:latin typeface="나눔고딕" pitchFamily="50" charset="-127"/>
                    <a:ea typeface="나눔고딕" pitchFamily="50" charset="-127"/>
                  </a:rPr>
                  <a:t> 정보의 양은 변수들의 분산을 비교함으로써 파악한다</a:t>
                </a:r>
                <a:r>
                  <a:rPr lang="en-US" altLang="ko-KR" dirty="0">
                    <a:latin typeface="나눔고딕" pitchFamily="50" charset="-127"/>
                    <a:ea typeface="나눔고딕" pitchFamily="50" charset="-127"/>
                  </a:rPr>
                  <a:t/>
                </a:r>
                <a:br>
                  <a:rPr lang="en-US" altLang="ko-KR" dirty="0">
                    <a:latin typeface="나눔고딕" pitchFamily="50" charset="-127"/>
                    <a:ea typeface="나눔고딕" pitchFamily="50" charset="-127"/>
                  </a:rPr>
                </a:br>
                <a:r>
                  <a:rPr lang="en-US" altLang="ko-KR" dirty="0">
                    <a:latin typeface="나눔고딕" pitchFamily="50" charset="-127"/>
                    <a:ea typeface="나눔고딕" pitchFamily="50" charset="-127"/>
                    <a:sym typeface="Wingdings" panose="05000000000000000000" pitchFamily="2" charset="2"/>
                  </a:rPr>
                  <a:t> </a:t>
                </a:r>
                <a:r>
                  <a:rPr lang="ko-KR" altLang="en-US" dirty="0">
                    <a:latin typeface="나눔고딕" pitchFamily="50" charset="-127"/>
                    <a:ea typeface="나눔고딕" pitchFamily="50" charset="-127"/>
                    <a:sym typeface="Wingdings" panose="05000000000000000000" pitchFamily="2" charset="2"/>
                  </a:rPr>
                  <a:t>오버랩 되는 성분들은 웨이트로 차등을 둬서 결합시킨다</a:t>
                </a:r>
                <a:endParaRPr lang="en-US" altLang="ko-KR" dirty="0">
                  <a:latin typeface="나눔고딕" pitchFamily="50" charset="-127"/>
                  <a:ea typeface="나눔고딕" pitchFamily="50" charset="-127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나눔고딕" pitchFamily="50" charset="-127"/>
                  <a:ea typeface="나눔고딕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고딕" pitchFamily="50" charset="-127"/>
                    <a:ea typeface="나눔고딕" pitchFamily="50" charset="-127"/>
                  </a:rPr>
                  <a:t>이렇게 만들어진 변수들을 </a:t>
                </a:r>
                <a:r>
                  <a:rPr lang="ko-KR" altLang="en-US" b="1" dirty="0">
                    <a:latin typeface="나눔고딕" pitchFamily="50" charset="-127"/>
                    <a:ea typeface="나눔고딕" pitchFamily="50" charset="-127"/>
                  </a:rPr>
                  <a:t>주성분</a:t>
                </a:r>
                <a:r>
                  <a:rPr lang="en-US" altLang="ko-KR" b="1" dirty="0">
                    <a:latin typeface="나눔고딕" pitchFamily="50" charset="-127"/>
                    <a:ea typeface="나눔고딕" pitchFamily="50" charset="-127"/>
                  </a:rPr>
                  <a:t>(Principal Component)</a:t>
                </a:r>
                <a:r>
                  <a:rPr lang="ko-KR" altLang="en-US" dirty="0">
                    <a:latin typeface="나눔고딕" pitchFamily="50" charset="-127"/>
                    <a:ea typeface="나눔고딕" pitchFamily="50" charset="-127"/>
                  </a:rPr>
                  <a:t>이라고 부른다</a:t>
                </a:r>
                <a:r>
                  <a:rPr lang="en-US" altLang="ko-KR" dirty="0">
                    <a:latin typeface="나눔고딕" pitchFamily="50" charset="-127"/>
                    <a:ea typeface="나눔고딕" pitchFamily="50" charset="-127"/>
                  </a:rPr>
                  <a:t>.</a:t>
                </a:r>
                <a:endParaRPr lang="en-US" altLang="ko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mc:Choice>
        <mc:Fallback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05" y="1959096"/>
                <a:ext cx="8064946" cy="3539430"/>
              </a:xfrm>
              <a:prstGeom prst="rect">
                <a:avLst/>
              </a:prstGeom>
              <a:blipFill rotWithShape="1">
                <a:blip r:embed="rId3"/>
                <a:stretch>
                  <a:fillRect l="-529" b="-17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8195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05"/>
            <a:ext cx="9144000" cy="864235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51460" y="6597650"/>
            <a:ext cx="482473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7945" y="6433820"/>
            <a:ext cx="3960495" cy="292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ea typeface="나눔고딕" pitchFamily="50" charset="-127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405" y="1124585"/>
            <a:ext cx="144145" cy="5041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5411797" y="282134"/>
            <a:ext cx="3624699" cy="338554"/>
            <a:chOff x="5724128" y="188640"/>
            <a:chExt cx="3624699" cy="338554"/>
          </a:xfrm>
        </p:grpSpPr>
        <p:sp>
          <p:nvSpPr>
            <p:cNvPr id="37" name="TextBox 36"/>
            <p:cNvSpPr txBox="1"/>
            <p:nvPr/>
          </p:nvSpPr>
          <p:spPr>
            <a:xfrm>
              <a:off x="6791717" y="188640"/>
              <a:ext cx="25571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&lt;</a:t>
              </a:r>
              <a:r>
                <a:rPr lang="ko-KR" altLang="en-US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내부 프로젝트 </a:t>
              </a:r>
              <a:r>
                <a:rPr lang="en-US" altLang="ko-KR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_ team 1&gt;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24128" y="204028"/>
              <a:ext cx="11877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pperplate Gothic Bold" pitchFamily="34" charset="0"/>
                  <a:ea typeface="나눔고딕" pitchFamily="50" charset="-127"/>
                </a:rPr>
                <a:t>2017.2</a:t>
              </a:r>
              <a:r>
                <a:rPr lang="ko-KR" altLang="en-US" sz="14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pperplate Gothic Bold" pitchFamily="34" charset="0"/>
                  <a:ea typeface="나눔고딕" pitchFamily="50" charset="-127"/>
                </a:rPr>
                <a:t>학기</a:t>
              </a:r>
              <a:endPara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  <a:ea typeface="나눔고딕" pitchFamily="50" charset="-127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971550" y="1028611"/>
            <a:ext cx="4624984" cy="581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1. PCA </a:t>
            </a:r>
            <a:r>
              <a:rPr lang="ko" altLang="ko-KR" b="1" dirty="0">
                <a:latin typeface="나눔고딕" pitchFamily="50" charset="-127"/>
                <a:ea typeface="나눔고딕" pitchFamily="50" charset="-127"/>
              </a:rPr>
              <a:t>(Princip</a:t>
            </a:r>
            <a:r>
              <a:rPr lang="en-US" altLang="ko" b="1" dirty="0">
                <a:latin typeface="나눔고딕" pitchFamily="50" charset="-127"/>
                <a:ea typeface="나눔고딕" pitchFamily="50" charset="-127"/>
              </a:rPr>
              <a:t>al</a:t>
            </a:r>
            <a:r>
              <a:rPr lang="ko" altLang="ko-KR" b="1" dirty="0">
                <a:latin typeface="나눔고딕" pitchFamily="50" charset="-127"/>
                <a:ea typeface="나눔고딕" pitchFamily="50" charset="-127"/>
              </a:rPr>
              <a:t> Component Analysis) </a:t>
            </a:r>
            <a:endParaRPr lang="en-US" altLang="ko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330" y="198755"/>
            <a:ext cx="841897" cy="646331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>
                <a:solidFill>
                  <a:schemeClr val="bg1">
                    <a:lumMod val="95000"/>
                  </a:schemeClr>
                </a:solidFill>
                <a:latin typeface="Copperplate Gothic Bold" charset="0"/>
                <a:ea typeface="Copperplate Gothic Bold" charset="0"/>
              </a:rPr>
              <a:t>02</a:t>
            </a:r>
            <a:endParaRPr lang="ko-KR" altLang="en-US" sz="3600" b="0" cap="none" dirty="0">
              <a:solidFill>
                <a:schemeClr val="bg1">
                  <a:lumMod val="95000"/>
                </a:schemeClr>
              </a:solidFill>
              <a:latin typeface="Copperplate Gothic Bold" charset="0"/>
              <a:ea typeface="Copperplate Gothic Bold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4565" y="230505"/>
            <a:ext cx="2417650" cy="52322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HY헤드라인M" charset="0"/>
                <a:ea typeface="HY헤드라인M" charset="0"/>
              </a:rPr>
              <a:t>활용 알고리즘</a:t>
            </a:r>
            <a:endParaRPr lang="ko-KR" altLang="en-US" sz="2800" b="1" cap="none" dirty="0">
              <a:solidFill>
                <a:schemeClr val="bg1">
                  <a:lumMod val="95000"/>
                </a:schemeClr>
              </a:solidFill>
              <a:latin typeface="HY헤드라인M" charset="0"/>
              <a:ea typeface="HY헤드라인M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5CB5A311-8559-4A05-BA5C-A664DE1F85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50" t="29001" r="43701" b="20600"/>
          <a:stretch/>
        </p:blipFill>
        <p:spPr>
          <a:xfrm>
            <a:off x="381751" y="2132856"/>
            <a:ext cx="6206473" cy="429689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65B64FF-A87C-4635-948D-6C6AFF6533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801" t="83197" r="61812" b="9401"/>
          <a:stretch/>
        </p:blipFill>
        <p:spPr>
          <a:xfrm>
            <a:off x="4979381" y="5576125"/>
            <a:ext cx="2757773" cy="85769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6084168" y="3140968"/>
            <a:ext cx="28816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3A5B90"/>
                </a:solidFill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First Principal Component</a:t>
            </a:r>
            <a:endParaRPr lang="en-US" altLang="ko" sz="1600" dirty="0">
              <a:solidFill>
                <a:srgbClr val="3A5B9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296342" y="4592856"/>
            <a:ext cx="28816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3A5B90"/>
                </a:solidFill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Second Principal Component</a:t>
            </a:r>
            <a:endParaRPr lang="en-US" altLang="ko" sz="1600" dirty="0">
              <a:solidFill>
                <a:srgbClr val="3A5B9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92930" y="1926937"/>
            <a:ext cx="62993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ko-KR" dirty="0"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1)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주성분을 찾는다</a:t>
            </a:r>
            <a:endParaRPr lang="en-US" altLang="ko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3483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05"/>
            <a:ext cx="9144000" cy="864235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51460" y="6597650"/>
            <a:ext cx="482473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7945" y="6433820"/>
            <a:ext cx="3960495" cy="292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ea typeface="나눔고딕" pitchFamily="50" charset="-127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405" y="1124585"/>
            <a:ext cx="144145" cy="5041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5411797" y="282134"/>
            <a:ext cx="3624699" cy="338554"/>
            <a:chOff x="5724128" y="188640"/>
            <a:chExt cx="3624699" cy="338554"/>
          </a:xfrm>
        </p:grpSpPr>
        <p:sp>
          <p:nvSpPr>
            <p:cNvPr id="37" name="TextBox 36"/>
            <p:cNvSpPr txBox="1"/>
            <p:nvPr/>
          </p:nvSpPr>
          <p:spPr>
            <a:xfrm>
              <a:off x="6791717" y="188640"/>
              <a:ext cx="25571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&lt;</a:t>
              </a:r>
              <a:r>
                <a:rPr lang="ko-KR" altLang="en-US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내부 프로젝트 </a:t>
              </a:r>
              <a:r>
                <a:rPr lang="en-US" altLang="ko-KR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_ team 1&gt;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24128" y="204028"/>
              <a:ext cx="11877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pperplate Gothic Bold" pitchFamily="34" charset="0"/>
                  <a:ea typeface="나눔고딕" pitchFamily="50" charset="-127"/>
                </a:rPr>
                <a:t>2017.2</a:t>
              </a:r>
              <a:r>
                <a:rPr lang="ko-KR" altLang="en-US" sz="14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pperplate Gothic Bold" pitchFamily="34" charset="0"/>
                  <a:ea typeface="나눔고딕" pitchFamily="50" charset="-127"/>
                </a:rPr>
                <a:t>학기</a:t>
              </a:r>
              <a:endPara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  <a:ea typeface="나눔고딕" pitchFamily="50" charset="-127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971550" y="1028611"/>
            <a:ext cx="4624984" cy="581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1. PCA </a:t>
            </a:r>
            <a:r>
              <a:rPr lang="ko" altLang="ko-KR" b="1" dirty="0">
                <a:latin typeface="나눔고딕" pitchFamily="50" charset="-127"/>
                <a:ea typeface="나눔고딕" pitchFamily="50" charset="-127"/>
              </a:rPr>
              <a:t>(Princip</a:t>
            </a:r>
            <a:r>
              <a:rPr lang="en-US" altLang="ko" b="1" dirty="0">
                <a:latin typeface="나눔고딕" pitchFamily="50" charset="-127"/>
                <a:ea typeface="나눔고딕" pitchFamily="50" charset="-127"/>
              </a:rPr>
              <a:t>al</a:t>
            </a:r>
            <a:r>
              <a:rPr lang="ko" altLang="ko-KR" b="1" dirty="0">
                <a:latin typeface="나눔고딕" pitchFamily="50" charset="-127"/>
                <a:ea typeface="나눔고딕" pitchFamily="50" charset="-127"/>
              </a:rPr>
              <a:t> Component Analysis) </a:t>
            </a:r>
            <a:endParaRPr lang="en-US" altLang="ko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330" y="198755"/>
            <a:ext cx="841897" cy="646331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>
                <a:solidFill>
                  <a:schemeClr val="bg1">
                    <a:lumMod val="95000"/>
                  </a:schemeClr>
                </a:solidFill>
                <a:latin typeface="Copperplate Gothic Bold" charset="0"/>
                <a:ea typeface="Copperplate Gothic Bold" charset="0"/>
              </a:rPr>
              <a:t>02</a:t>
            </a:r>
            <a:endParaRPr lang="ko-KR" altLang="en-US" sz="3600" b="0" cap="none" dirty="0">
              <a:solidFill>
                <a:schemeClr val="bg1">
                  <a:lumMod val="95000"/>
                </a:schemeClr>
              </a:solidFill>
              <a:latin typeface="Copperplate Gothic Bold" charset="0"/>
              <a:ea typeface="Copperplate Gothic Bold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4565" y="230505"/>
            <a:ext cx="2417650" cy="52322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HY헤드라인M" charset="0"/>
                <a:ea typeface="HY헤드라인M" charset="0"/>
              </a:rPr>
              <a:t>활용 알고리즘</a:t>
            </a:r>
            <a:endParaRPr lang="ko-KR" altLang="en-US" sz="2800" b="1" cap="none" dirty="0">
              <a:solidFill>
                <a:schemeClr val="bg1">
                  <a:lumMod val="95000"/>
                </a:schemeClr>
              </a:solidFill>
              <a:latin typeface="HY헤드라인M" charset="0"/>
              <a:ea typeface="HY헤드라인M" charset="0"/>
            </a:endParaRPr>
          </a:p>
        </p:txBody>
      </p:sp>
      <p:pic>
        <p:nvPicPr>
          <p:cNvPr id="14" name="Picture 2" descr="Image result for PC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683" y="2437772"/>
            <a:ext cx="3701781" cy="370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792931" y="2820434"/>
            <a:ext cx="406933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각 성분에 원본 데이터를 </a:t>
            </a:r>
            <a:r>
              <a:rPr lang="ko-KR" altLang="en-US" dirty="0" err="1"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사영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(projection)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시킨다</a:t>
            </a:r>
            <a:endParaRPr lang="en-US" altLang="ko-KR" dirty="0">
              <a:latin typeface="나눔고딕" pitchFamily="50" charset="-127"/>
              <a:ea typeface="나눔고딕" pitchFamily="50" charset="-127"/>
              <a:sym typeface="Wingdings" panose="05000000000000000000" pitchFamily="2" charset="2"/>
            </a:endParaRP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각 성분들을 새로운 축으로 하는 데이터 공간이 만들어진다</a:t>
            </a:r>
            <a:endParaRPr lang="en-US" altLang="ko-KR" dirty="0">
              <a:latin typeface="나눔고딕" pitchFamily="50" charset="-127"/>
              <a:ea typeface="나눔고딕" pitchFamily="50" charset="-127"/>
              <a:sym typeface="Wingdings" panose="05000000000000000000" pitchFamily="2" charset="2"/>
            </a:endParaRP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n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개 성분을 선택한다면 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n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차원 데이터 공간이 만들어진다</a:t>
            </a:r>
            <a:endParaRPr lang="en-US" altLang="ko" dirty="0">
              <a:latin typeface="나눔고딕" pitchFamily="50" charset="-127"/>
              <a:ea typeface="나눔고딕" pitchFamily="50" charset="-127"/>
              <a:sym typeface="Wingdings" panose="05000000000000000000" pitchFamily="2" charset="2"/>
            </a:endParaRPr>
          </a:p>
          <a:p>
            <a:pPr lvl="0">
              <a:spcBef>
                <a:spcPts val="0"/>
              </a:spcBef>
              <a:buNone/>
            </a:pPr>
            <a:endParaRPr lang="en-US" altLang="ko" dirty="0">
              <a:latin typeface="나눔고딕" pitchFamily="50" charset="-127"/>
              <a:ea typeface="나눔고딕" pitchFamily="50" charset="-127"/>
              <a:sym typeface="Wingdings" panose="05000000000000000000" pitchFamily="2" charset="2"/>
            </a:endParaRPr>
          </a:p>
          <a:p>
            <a:pPr lvl="0">
              <a:spcBef>
                <a:spcPts val="0"/>
              </a:spcBef>
              <a:buNone/>
            </a:pPr>
            <a:endParaRPr lang="en-US" altLang="ko" dirty="0">
              <a:latin typeface="나눔고딕" pitchFamily="50" charset="-127"/>
              <a:ea typeface="나눔고딕" pitchFamily="50" charset="-127"/>
              <a:sym typeface="Wingdings" panose="05000000000000000000" pitchFamily="2" charset="2"/>
            </a:endParaRPr>
          </a:p>
          <a:p>
            <a:pPr lvl="0">
              <a:spcBef>
                <a:spcPts val="0"/>
              </a:spcBef>
              <a:buNone/>
            </a:pPr>
            <a:r>
              <a:rPr lang="ko-KR" altLang="en-US" dirty="0" err="1"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사영이란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92930" y="1926937"/>
            <a:ext cx="62993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ko-KR" dirty="0"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2)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  <a:sym typeface="Wingdings" panose="05000000000000000000" pitchFamily="2" charset="2"/>
              </a:rPr>
              <a:t>데이터를 변환한다</a:t>
            </a:r>
            <a:endParaRPr lang="en-US" altLang="ko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7084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05"/>
            <a:ext cx="9144000" cy="864235"/>
          </a:xfrm>
          <a:prstGeom prst="rect">
            <a:avLst/>
          </a:prstGeom>
          <a:solidFill>
            <a:srgbClr val="3A5B90"/>
          </a:solidFill>
          <a:ln>
            <a:solidFill>
              <a:srgbClr val="3A5B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51460" y="6597650"/>
            <a:ext cx="482473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7945" y="6433820"/>
            <a:ext cx="3960495" cy="292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ⓒ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함초롬돋움" pitchFamily="50" charset="-127"/>
                <a:cs typeface="Leelawadee UI" pitchFamily="34" charset="-34"/>
              </a:rPr>
              <a:t>2017. SNU Growth Hackers all rights reserved</a:t>
            </a:r>
            <a:endParaRPr lang="ko-KR" altLang="en-US" sz="13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  <a:ea typeface="나눔고딕" pitchFamily="50" charset="-127"/>
              <a:cs typeface="Leelawadee UI" pitchFamily="34" charset="-34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405" y="1124585"/>
            <a:ext cx="144145" cy="5041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5411797" y="282134"/>
            <a:ext cx="3624699" cy="338554"/>
            <a:chOff x="5724128" y="188640"/>
            <a:chExt cx="3624699" cy="338554"/>
          </a:xfrm>
        </p:grpSpPr>
        <p:sp>
          <p:nvSpPr>
            <p:cNvPr id="37" name="TextBox 36"/>
            <p:cNvSpPr txBox="1"/>
            <p:nvPr/>
          </p:nvSpPr>
          <p:spPr>
            <a:xfrm>
              <a:off x="6791717" y="188640"/>
              <a:ext cx="25571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&lt;</a:t>
              </a:r>
              <a:r>
                <a:rPr lang="ko-KR" altLang="en-US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내부 프로젝트 </a:t>
              </a:r>
              <a:r>
                <a:rPr lang="en-US" altLang="ko-KR" sz="1600" b="1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itchFamily="18" charset="-127"/>
                  <a:ea typeface="HY헤드라인M" pitchFamily="18" charset="-127"/>
                </a:rPr>
                <a:t>_ team 1&gt;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24128" y="204028"/>
              <a:ext cx="11877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pperplate Gothic Bold" pitchFamily="34" charset="0"/>
                  <a:ea typeface="나눔고딕" pitchFamily="50" charset="-127"/>
                </a:rPr>
                <a:t>2017.2</a:t>
              </a:r>
              <a:r>
                <a:rPr lang="ko-KR" altLang="en-US" sz="1400" dirty="0">
                  <a:solidFill>
                    <a:schemeClr val="bg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pperplate Gothic Bold" pitchFamily="34" charset="0"/>
                  <a:ea typeface="나눔고딕" pitchFamily="50" charset="-127"/>
                </a:rPr>
                <a:t>학기</a:t>
              </a:r>
              <a:endParaRPr lang="en-US" altLang="ko-KR" sz="1400" dirty="0">
                <a:solidFill>
                  <a:schemeClr val="bg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itchFamily="34" charset="0"/>
                <a:ea typeface="나눔고딕" pitchFamily="50" charset="-127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971550" y="1028611"/>
            <a:ext cx="4624984" cy="581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1. PCA </a:t>
            </a:r>
            <a:r>
              <a:rPr lang="ko" altLang="ko-KR" b="1" dirty="0">
                <a:latin typeface="나눔고딕" pitchFamily="50" charset="-127"/>
                <a:ea typeface="나눔고딕" pitchFamily="50" charset="-127"/>
              </a:rPr>
              <a:t>(Princip</a:t>
            </a:r>
            <a:r>
              <a:rPr lang="en-US" altLang="ko" b="1" dirty="0">
                <a:latin typeface="나눔고딕" pitchFamily="50" charset="-127"/>
                <a:ea typeface="나눔고딕" pitchFamily="50" charset="-127"/>
              </a:rPr>
              <a:t>al</a:t>
            </a:r>
            <a:r>
              <a:rPr lang="ko" altLang="ko-KR" b="1" dirty="0">
                <a:latin typeface="나눔고딕" pitchFamily="50" charset="-127"/>
                <a:ea typeface="나눔고딕" pitchFamily="50" charset="-127"/>
              </a:rPr>
              <a:t> Component Analysis) </a:t>
            </a:r>
            <a:endParaRPr lang="en-US" altLang="ko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330" y="198755"/>
            <a:ext cx="841897" cy="646331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dirty="0">
                <a:solidFill>
                  <a:schemeClr val="bg1">
                    <a:lumMod val="95000"/>
                  </a:schemeClr>
                </a:solidFill>
                <a:latin typeface="Copperplate Gothic Bold" charset="0"/>
                <a:ea typeface="Copperplate Gothic Bold" charset="0"/>
              </a:rPr>
              <a:t>02</a:t>
            </a:r>
            <a:endParaRPr lang="ko-KR" altLang="en-US" sz="3600" b="0" cap="none" dirty="0">
              <a:solidFill>
                <a:schemeClr val="bg1">
                  <a:lumMod val="95000"/>
                </a:schemeClr>
              </a:solidFill>
              <a:latin typeface="Copperplate Gothic Bold" charset="0"/>
              <a:ea typeface="Copperplate Gothic Bold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4565" y="230505"/>
            <a:ext cx="2417650" cy="52322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HY헤드라인M" charset="0"/>
                <a:ea typeface="HY헤드라인M" charset="0"/>
              </a:rPr>
              <a:t>활용 알고리즘</a:t>
            </a:r>
            <a:endParaRPr lang="ko-KR" altLang="en-US" sz="2800" b="1" cap="none" dirty="0">
              <a:solidFill>
                <a:schemeClr val="bg1">
                  <a:lumMod val="95000"/>
                </a:schemeClr>
              </a:solidFill>
              <a:latin typeface="HY헤드라인M" charset="0"/>
              <a:ea typeface="HY헤드라인M" charset="0"/>
            </a:endParaRPr>
          </a:p>
        </p:txBody>
      </p:sp>
      <p:pic>
        <p:nvPicPr>
          <p:cNvPr id="1028" name="Picture 4" descr="Image result for PC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453" y="2648919"/>
            <a:ext cx="7231095" cy="286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934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</TotalTime>
  <Pages>9</Pages>
  <Words>1036</Words>
  <Characters>0</Characters>
  <Application>Microsoft Office PowerPoint</Application>
  <DocSecurity>0</DocSecurity>
  <PresentationFormat>화면 슬라이드 쇼(4:3)</PresentationFormat>
  <Lines>0</Lines>
  <Paragraphs>219</Paragraphs>
  <Slides>22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5" baseType="lpstr">
      <vt:lpstr>굴림</vt:lpstr>
      <vt:lpstr>Arial</vt:lpstr>
      <vt:lpstr>Copperplate Gothic Bold</vt:lpstr>
      <vt:lpstr>함초롬돋움</vt:lpstr>
      <vt:lpstr>나눔고딕</vt:lpstr>
      <vt:lpstr>Century Gothic</vt:lpstr>
      <vt:lpstr>Leelawadee UI</vt:lpstr>
      <vt:lpstr>HY헤드라인M</vt:lpstr>
      <vt:lpstr>Wingdings</vt:lpstr>
      <vt:lpstr>나눔바른고딕</vt:lpstr>
      <vt:lpstr>나눔명조 ExtraBold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Suji Jeong</dc:creator>
  <cp:lastModifiedBy>user</cp:lastModifiedBy>
  <cp:revision>109</cp:revision>
  <dcterms:modified xsi:type="dcterms:W3CDTF">2017-11-25T01:58:52Z</dcterms:modified>
</cp:coreProperties>
</file>