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404" r:id="rId4"/>
    <p:sldId id="405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16" r:id="rId28"/>
    <p:sldId id="439" r:id="rId29"/>
    <p:sldId id="440" r:id="rId30"/>
    <p:sldId id="441" r:id="rId31"/>
    <p:sldId id="442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15" r:id="rId56"/>
    <p:sldId id="310" r:id="rId57"/>
    <p:sldId id="301" r:id="rId58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ahoma" pitchFamily="34" charset="0"/>
        <a:ea typeface="휴먼옛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33"/>
    <a:srgbClr val="FFFF00"/>
    <a:srgbClr val="006600"/>
    <a:srgbClr val="0066FF"/>
    <a:srgbClr val="003300"/>
    <a:srgbClr val="333300"/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78184" autoAdjust="0"/>
  </p:normalViewPr>
  <p:slideViewPr>
    <p:cSldViewPr>
      <p:cViewPr varScale="1">
        <p:scale>
          <a:sx n="87" d="100"/>
          <a:sy n="87" d="100"/>
        </p:scale>
        <p:origin x="19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796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02046" cy="4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defTabSz="938213" latinLnBrk="0">
              <a:defRPr kumimoji="0" sz="1000" smtClean="0">
                <a:latin typeface="Comic Sans MS" pitchFamily="66" charset="0"/>
                <a:ea typeface="휴먼편지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b="1" smtClean="0">
                <a:ea typeface="맑은 고딕" pitchFamily="50" charset="-127"/>
              </a:rPr>
              <a:t>Overview of Information Systems</a:t>
            </a:r>
            <a:endParaRPr lang="ko-KR" altLang="en-US" b="1" dirty="0">
              <a:ea typeface="맑은 고딕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6273" y="0"/>
            <a:ext cx="2751402" cy="4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algn="r" defTabSz="938213" latinLnBrk="0">
              <a:defRPr kumimoji="0" sz="1000" smtClean="0">
                <a:latin typeface="Comic Sans MS" pitchFamily="66" charset="0"/>
                <a:ea typeface="휴먼편지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b="1" smtClean="0">
                <a:ea typeface="맑은 고딕" pitchFamily="50" charset="-127"/>
              </a:rPr>
              <a:t>981.509 - Information Technology</a:t>
            </a:r>
            <a:endParaRPr lang="en-US" altLang="ko-KR" b="1">
              <a:ea typeface="맑은 고딕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949"/>
            <a:ext cx="5104992" cy="49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defTabSz="938213" latinLnBrk="0">
              <a:defRPr kumimoji="0" sz="1000" smtClean="0">
                <a:latin typeface="Comic Sans MS" pitchFamily="66" charset="0"/>
                <a:ea typeface="휴먼편지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b="1">
                <a:ea typeface="맑은 고딕" pitchFamily="50" charset="-127"/>
              </a:rPr>
              <a:t>Copyright (c) by Jinsoo Park, Seoul National University</a:t>
            </a:r>
            <a:endParaRPr lang="ko-KR" altLang="en-US" b="1">
              <a:ea typeface="맑은 고딕" pitchFamily="50" charset="-127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97749" y="9430949"/>
            <a:ext cx="1099927" cy="49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algn="r" defTabSz="938213" latinLnBrk="0">
              <a:defRPr kumimoji="0" sz="1000" smtClean="0">
                <a:latin typeface="Comic Sans MS" pitchFamily="66" charset="0"/>
                <a:ea typeface="휴먼편지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A13486DC-6CB3-4CB8-92FB-68F8921F4541}" type="slidenum">
              <a:rPr lang="en-US" altLang="ko-KR" b="1" smtClean="0"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93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02046" cy="4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defTabSz="938213" latinLnBrk="0">
              <a:defRPr kumimoji="0" sz="1000" b="0" smtClean="0">
                <a:latin typeface="Comic Sans MS" pitchFamily="66" charset="0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368" y="0"/>
            <a:ext cx="2824308" cy="4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>
            <a:lvl1pPr algn="r" defTabSz="938213" latinLnBrk="0">
              <a:defRPr kumimoji="0" sz="1000" b="0" smtClean="0">
                <a:latin typeface="Comic Sans MS" pitchFamily="66" charset="0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981.509 - Information Technology</a:t>
            </a: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463" y="342900"/>
            <a:ext cx="6256337" cy="4692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152" y="5108849"/>
            <a:ext cx="6315862" cy="43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949"/>
            <a:ext cx="5326879" cy="49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defTabSz="938213" latinLnBrk="0">
              <a:defRPr kumimoji="0" sz="1000" b="0" smtClean="0">
                <a:latin typeface="Comic Sans MS" pitchFamily="66" charset="0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Copyright (c) by Jinsoo Park, Seoul National University</a:t>
            </a: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257" y="9430949"/>
            <a:ext cx="1174418" cy="49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6" tIns="46963" rIns="93926" bIns="46963" numCol="1" anchor="b" anchorCtr="0" compatLnSpc="1">
            <a:prstTxWarp prst="textNoShape">
              <a:avLst/>
            </a:prstTxWarp>
          </a:bodyPr>
          <a:lstStyle>
            <a:lvl1pPr algn="r" defTabSz="938213" latinLnBrk="0">
              <a:defRPr kumimoji="0" sz="1000" b="0" smtClean="0">
                <a:latin typeface="Comic Sans MS" pitchFamily="66" charset="0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7671BFB3-EB78-457A-B2BC-62792FC8FB5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657706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바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바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바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바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바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cs typeface="Arial" charset="0"/>
              </a:rPr>
              <a:t>Overview of Information Systems</a:t>
            </a:r>
            <a:endParaRPr lang="ko-KR" altLang="en-US"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cs typeface="Arial" charset="0"/>
              </a:rPr>
              <a:t>981.509 - Information Technology</a:t>
            </a:r>
            <a:endParaRPr lang="en-US" altLang="ko-KR">
              <a:cs typeface="Arial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>
                <a:cs typeface="Arial" charset="0"/>
              </a:rPr>
              <a:t>Copyright (c) by Jinsoo Park, Seoul National University</a:t>
            </a:r>
            <a:endParaRPr lang="ko-KR" altLang="en-US">
              <a:cs typeface="Arial" charset="0"/>
            </a:endParaRP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6DF47-6B1C-4093-B231-E14072249837}" type="slidenum">
              <a:rPr lang="en-US" altLang="ko-KR" smtClean="0">
                <a:cs typeface="Arial" charset="0"/>
              </a:rPr>
              <a:pPr/>
              <a:t>1</a:t>
            </a:fld>
            <a:endParaRPr lang="en-US" altLang="ko-KR" dirty="0">
              <a:cs typeface="Arial" charset="0"/>
            </a:endParaRPr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3" y="341313"/>
            <a:ext cx="6256337" cy="4694237"/>
          </a:xfrm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7307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7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22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3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46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46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4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57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73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46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7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맑은 고딕" pitchFamily="50" charset="-127"/>
                <a:cs typeface="Arial" charset="0"/>
              </a:rPr>
              <a:t>Overview of Information Systems</a:t>
            </a:r>
            <a:endParaRPr lang="ko-KR" altLang="en-US" dirty="0">
              <a:ea typeface="맑은 고딕" pitchFamily="50" charset="-127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맑은 고딕" pitchFamily="50" charset="-127"/>
                <a:cs typeface="Arial" charset="0"/>
              </a:rPr>
              <a:t>981.509 - Information Technology</a:t>
            </a:r>
            <a:endParaRPr lang="en-US" altLang="ko-KR">
              <a:ea typeface="맑은 고딕" pitchFamily="50" charset="-127"/>
              <a:cs typeface="Arial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맑은 고딕" pitchFamily="50" charset="-127"/>
                <a:cs typeface="Arial" charset="0"/>
              </a:rPr>
              <a:t>Copyright (c) by Jinsoo Park, Seoul National University</a:t>
            </a:r>
            <a:endParaRPr lang="ko-KR" altLang="en-US" dirty="0">
              <a:ea typeface="맑은 고딕" pitchFamily="50" charset="-127"/>
              <a:cs typeface="Arial" charset="0"/>
            </a:endParaRP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11FCE-EEE2-47B8-A8BC-7834912260F0}" type="slidenum">
              <a:rPr lang="en-US" altLang="ko-KR" smtClean="0">
                <a:ea typeface="맑은 고딕" pitchFamily="50" charset="-127"/>
                <a:cs typeface="Arial" charset="0"/>
              </a:rPr>
              <a:pPr/>
              <a:t>2</a:t>
            </a:fld>
            <a:endParaRPr lang="en-US" altLang="ko-KR" dirty="0">
              <a:ea typeface="맑은 고딕" pitchFamily="50" charset="-127"/>
              <a:cs typeface="Arial" charset="0"/>
            </a:endParaRPr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3" y="341313"/>
            <a:ext cx="6256337" cy="4694237"/>
          </a:xfrm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93313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829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459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92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9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57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736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464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3" y="341313"/>
            <a:ext cx="6256337" cy="469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981.509 - Information Technology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Copyright (c) by Jinsoo Park, Seoul National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671BFB3-EB78-457A-B2BC-62792FC8FB5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332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390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 https://pythonhosted.org/calmap/_images/index-2.png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39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3" y="341313"/>
            <a:ext cx="6256337" cy="469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981.509 - Information Technology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Copyright (c) by Jinsoo Park, Seoul National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671BFB3-EB78-457A-B2BC-62792FC8FB5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332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5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https://stackoverflow.com/questions/25773245/ambiguity-in-pandas-dataframe-numpy-array-axis-definition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363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http://pbpython.com/images/pandas-dataframe-shadow.png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563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907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588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449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41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826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49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5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 http://www.scipy-lectures.org/_images/numpy_fancy_indexing.png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934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063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23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386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42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https://pandas.pydata.org/pandas-docs/stable/merging.html#merging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4212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https://pandas.pydata.org/pandas-docs/stable/merging.html#merging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591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170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47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022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2378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54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dirty="0" smtClean="0"/>
              <a:t>: http://community.datacamp.com.s3.amazonaws.com/community/production/ckeditor_assets/pictures/332/content_arrays-axes.png</a:t>
            </a:r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64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701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6171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52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833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53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04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54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9275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3" y="341313"/>
            <a:ext cx="6256337" cy="46942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981.509 - Information Technology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Copyright (c) by Jinsoo Park, Seoul National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671BFB3-EB78-457A-B2BC-62792FC8FB5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424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smtClean="0"/>
              <a:t>Copyright (c) by Jinsoo Park, Seoul National University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4E229-3483-4590-901B-4A75DBB0F5BB}" type="slidenum">
              <a:rPr lang="en-US" altLang="ko-KR" smtClean="0"/>
              <a:pPr/>
              <a:t>56</a:t>
            </a:fld>
            <a:endParaRPr lang="en-US" altLang="ko-KR" dirty="0"/>
          </a:p>
        </p:txBody>
      </p:sp>
      <p:sp>
        <p:nvSpPr>
          <p:cNvPr id="276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0200" y="354013"/>
            <a:ext cx="3598863" cy="2700337"/>
          </a:xfrm>
          <a:ln/>
        </p:spPr>
      </p:sp>
      <p:sp>
        <p:nvSpPr>
          <p:cNvPr id="276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902" y="3229264"/>
            <a:ext cx="6381821" cy="6270629"/>
          </a:xfrm>
        </p:spPr>
        <p:txBody>
          <a:bodyPr/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6377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Copyright (c) by Jinsoo Park, Seoul National University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89BC0-B818-4EA1-9DC2-C35A9AC9BDB0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269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00" y="423863"/>
            <a:ext cx="6242050" cy="4683125"/>
          </a:xfrm>
          <a:ln/>
        </p:spPr>
      </p:sp>
      <p:sp>
        <p:nvSpPr>
          <p:cNvPr id="269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03" y="5463385"/>
            <a:ext cx="6317128" cy="4010816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7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79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79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41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Copyright (c) by </a:t>
            </a:r>
            <a:r>
              <a:rPr lang="en-US" altLang="ko-KR" dirty="0" err="1" smtClean="0"/>
              <a:t>Jinsoo</a:t>
            </a:r>
            <a:r>
              <a:rPr lang="en-US" altLang="ko-KR" dirty="0" smtClean="0"/>
              <a:t> Park, Seoul National University</a:t>
            </a:r>
            <a:endParaRPr lang="ko-KR" altLang="en-US" dirty="0"/>
          </a:p>
        </p:txBody>
      </p:sp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3257" y="9430949"/>
            <a:ext cx="1045831" cy="495690"/>
          </a:xfrm>
          <a:ln/>
        </p:spPr>
        <p:txBody>
          <a:bodyPr/>
          <a:lstStyle/>
          <a:p>
            <a:fld id="{71DD4F39-A8B3-4E62-B497-E39E09512B97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213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0838" y="442913"/>
            <a:ext cx="3470275" cy="2603500"/>
          </a:xfrm>
          <a:ln/>
        </p:spPr>
      </p:sp>
      <p:sp>
        <p:nvSpPr>
          <p:cNvPr id="213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3364061"/>
            <a:ext cx="6262687" cy="60355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이미지 출처</a:t>
            </a:r>
            <a:r>
              <a:rPr lang="en-US" altLang="ko-KR" sz="800" smtClean="0"/>
              <a:t>: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grpSp>
        <p:nvGrpSpPr>
          <p:cNvPr id="2138133" name="Group 21"/>
          <p:cNvGrpSpPr>
            <a:grpSpLocks/>
          </p:cNvGrpSpPr>
          <p:nvPr/>
        </p:nvGrpSpPr>
        <p:grpSpPr bwMode="auto">
          <a:xfrm>
            <a:off x="1528750" y="6028357"/>
            <a:ext cx="3538562" cy="1171426"/>
            <a:chOff x="431" y="309"/>
            <a:chExt cx="4931" cy="1631"/>
          </a:xfrm>
        </p:grpSpPr>
        <p:sp>
          <p:nvSpPr>
            <p:cNvPr id="2138117" name="Line 5"/>
            <p:cNvSpPr>
              <a:spLocks noChangeShapeType="1"/>
            </p:cNvSpPr>
            <p:nvPr/>
          </p:nvSpPr>
          <p:spPr bwMode="auto">
            <a:xfrm>
              <a:off x="431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8" name="Line 6"/>
            <p:cNvSpPr>
              <a:spLocks noChangeShapeType="1"/>
            </p:cNvSpPr>
            <p:nvPr/>
          </p:nvSpPr>
          <p:spPr bwMode="auto">
            <a:xfrm>
              <a:off x="431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19" name="Line 7"/>
            <p:cNvSpPr>
              <a:spLocks noChangeShapeType="1"/>
            </p:cNvSpPr>
            <p:nvPr/>
          </p:nvSpPr>
          <p:spPr bwMode="auto">
            <a:xfrm>
              <a:off x="431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0" name="Freeform 8"/>
            <p:cNvSpPr>
              <a:spLocks/>
            </p:cNvSpPr>
            <p:nvPr/>
          </p:nvSpPr>
          <p:spPr bwMode="auto">
            <a:xfrm>
              <a:off x="431" y="445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1" name="Freeform 9"/>
            <p:cNvSpPr>
              <a:spLocks/>
            </p:cNvSpPr>
            <p:nvPr/>
          </p:nvSpPr>
          <p:spPr bwMode="auto">
            <a:xfrm flipV="1">
              <a:off x="431" y="989"/>
              <a:ext cx="1270" cy="544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635" y="453"/>
                </a:cxn>
                <a:cxn ang="0">
                  <a:pos x="1134" y="181"/>
                </a:cxn>
                <a:cxn ang="0">
                  <a:pos x="1270" y="0"/>
                </a:cxn>
              </a:cxnLst>
              <a:rect l="0" t="0" r="r" b="b"/>
              <a:pathLst>
                <a:path w="1270" h="544">
                  <a:moveTo>
                    <a:pt x="0" y="544"/>
                  </a:moveTo>
                  <a:cubicBezTo>
                    <a:pt x="223" y="528"/>
                    <a:pt x="446" y="513"/>
                    <a:pt x="635" y="453"/>
                  </a:cubicBezTo>
                  <a:cubicBezTo>
                    <a:pt x="824" y="393"/>
                    <a:pt x="1028" y="256"/>
                    <a:pt x="1134" y="181"/>
                  </a:cubicBezTo>
                  <a:cubicBezTo>
                    <a:pt x="1240" y="106"/>
                    <a:pt x="1247" y="30"/>
                    <a:pt x="127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2" name="Text Box 10"/>
            <p:cNvSpPr txBox="1">
              <a:spLocks noChangeArrowheads="1"/>
            </p:cNvSpPr>
            <p:nvPr/>
          </p:nvSpPr>
          <p:spPr bwMode="auto">
            <a:xfrm>
              <a:off x="2335" y="1669"/>
              <a:ext cx="41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23" name="Text Box 11"/>
            <p:cNvSpPr txBox="1">
              <a:spLocks noChangeArrowheads="1"/>
            </p:cNvSpPr>
            <p:nvPr/>
          </p:nvSpPr>
          <p:spPr bwMode="auto">
            <a:xfrm>
              <a:off x="975" y="1715"/>
              <a:ext cx="11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Positive Feedback</a:t>
              </a:r>
            </a:p>
          </p:txBody>
        </p:sp>
        <p:sp>
          <p:nvSpPr>
            <p:cNvPr id="2138124" name="Text Box 12"/>
            <p:cNvSpPr txBox="1">
              <a:spLocks noChangeArrowheads="1"/>
            </p:cNvSpPr>
            <p:nvPr/>
          </p:nvSpPr>
          <p:spPr bwMode="auto">
            <a:xfrm>
              <a:off x="1521" y="671"/>
              <a:ext cx="65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Explosion</a:t>
              </a:r>
            </a:p>
          </p:txBody>
        </p:sp>
        <p:sp>
          <p:nvSpPr>
            <p:cNvPr id="2138125" name="Text Box 13"/>
            <p:cNvSpPr txBox="1">
              <a:spLocks noChangeArrowheads="1"/>
            </p:cNvSpPr>
            <p:nvPr/>
          </p:nvSpPr>
          <p:spPr bwMode="auto">
            <a:xfrm>
              <a:off x="1519" y="1125"/>
              <a:ext cx="59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Collapse</a:t>
              </a:r>
            </a:p>
          </p:txBody>
        </p:sp>
        <p:sp>
          <p:nvSpPr>
            <p:cNvPr id="2138126" name="Line 14"/>
            <p:cNvSpPr>
              <a:spLocks noChangeShapeType="1"/>
            </p:cNvSpPr>
            <p:nvPr/>
          </p:nvSpPr>
          <p:spPr bwMode="auto">
            <a:xfrm>
              <a:off x="2968" y="309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7" name="Line 15"/>
            <p:cNvSpPr>
              <a:spLocks noChangeShapeType="1"/>
            </p:cNvSpPr>
            <p:nvPr/>
          </p:nvSpPr>
          <p:spPr bwMode="auto">
            <a:xfrm>
              <a:off x="2968" y="16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8" name="Line 16"/>
            <p:cNvSpPr>
              <a:spLocks noChangeShapeType="1"/>
            </p:cNvSpPr>
            <p:nvPr/>
          </p:nvSpPr>
          <p:spPr bwMode="auto">
            <a:xfrm>
              <a:off x="2968" y="989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129" name="Text Box 17"/>
            <p:cNvSpPr txBox="1">
              <a:spLocks noChangeArrowheads="1"/>
            </p:cNvSpPr>
            <p:nvPr/>
          </p:nvSpPr>
          <p:spPr bwMode="auto">
            <a:xfrm>
              <a:off x="4873" y="1669"/>
              <a:ext cx="4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Time</a:t>
              </a:r>
            </a:p>
          </p:txBody>
        </p:sp>
        <p:sp>
          <p:nvSpPr>
            <p:cNvPr id="2138130" name="Text Box 18"/>
            <p:cNvSpPr txBox="1">
              <a:spLocks noChangeArrowheads="1"/>
            </p:cNvSpPr>
            <p:nvPr/>
          </p:nvSpPr>
          <p:spPr bwMode="auto">
            <a:xfrm>
              <a:off x="3512" y="1715"/>
              <a:ext cx="1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latin typeface="Times New Roman" pitchFamily="18" charset="0"/>
                  <a:ea typeface="굴림" pitchFamily="50" charset="-127"/>
                </a:rPr>
                <a:t>Negative Feedback</a:t>
              </a:r>
            </a:p>
          </p:txBody>
        </p:sp>
        <p:sp>
          <p:nvSpPr>
            <p:cNvPr id="2138131" name="Text Box 19"/>
            <p:cNvSpPr txBox="1">
              <a:spLocks noChangeArrowheads="1"/>
            </p:cNvSpPr>
            <p:nvPr/>
          </p:nvSpPr>
          <p:spPr bwMode="auto">
            <a:xfrm>
              <a:off x="4605" y="981"/>
              <a:ext cx="75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imes New Roman" pitchFamily="18" charset="0"/>
                  <a:ea typeface="굴림" pitchFamily="50" charset="-127"/>
                </a:rPr>
                <a:t>Equilibrium</a:t>
              </a:r>
            </a:p>
          </p:txBody>
        </p:sp>
        <p:sp>
          <p:nvSpPr>
            <p:cNvPr id="2138132" name="Freeform 20"/>
            <p:cNvSpPr>
              <a:spLocks/>
            </p:cNvSpPr>
            <p:nvPr/>
          </p:nvSpPr>
          <p:spPr bwMode="auto">
            <a:xfrm>
              <a:off x="2971" y="565"/>
              <a:ext cx="1814" cy="672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90" y="506"/>
                </a:cxn>
                <a:cxn ang="0">
                  <a:pos x="272" y="370"/>
                </a:cxn>
                <a:cxn ang="0">
                  <a:pos x="363" y="189"/>
                </a:cxn>
                <a:cxn ang="0">
                  <a:pos x="499" y="416"/>
                </a:cxn>
                <a:cxn ang="0">
                  <a:pos x="635" y="642"/>
                </a:cxn>
                <a:cxn ang="0">
                  <a:pos x="771" y="597"/>
                </a:cxn>
                <a:cxn ang="0">
                  <a:pos x="862" y="234"/>
                </a:cxn>
                <a:cxn ang="0">
                  <a:pos x="907" y="7"/>
                </a:cxn>
                <a:cxn ang="0">
                  <a:pos x="1134" y="189"/>
                </a:cxn>
                <a:cxn ang="0">
                  <a:pos x="1270" y="461"/>
                </a:cxn>
                <a:cxn ang="0">
                  <a:pos x="1315" y="506"/>
                </a:cxn>
                <a:cxn ang="0">
                  <a:pos x="1451" y="416"/>
                </a:cxn>
                <a:cxn ang="0">
                  <a:pos x="1497" y="280"/>
                </a:cxn>
                <a:cxn ang="0">
                  <a:pos x="1497" y="234"/>
                </a:cxn>
                <a:cxn ang="0">
                  <a:pos x="1723" y="325"/>
                </a:cxn>
                <a:cxn ang="0">
                  <a:pos x="1814" y="325"/>
                </a:cxn>
              </a:cxnLst>
              <a:rect l="0" t="0" r="r" b="b"/>
              <a:pathLst>
                <a:path w="1814" h="672">
                  <a:moveTo>
                    <a:pt x="0" y="416"/>
                  </a:moveTo>
                  <a:cubicBezTo>
                    <a:pt x="22" y="465"/>
                    <a:pt x="45" y="514"/>
                    <a:pt x="90" y="506"/>
                  </a:cubicBezTo>
                  <a:cubicBezTo>
                    <a:pt x="135" y="498"/>
                    <a:pt x="227" y="423"/>
                    <a:pt x="272" y="370"/>
                  </a:cubicBezTo>
                  <a:cubicBezTo>
                    <a:pt x="317" y="317"/>
                    <a:pt x="325" y="181"/>
                    <a:pt x="363" y="189"/>
                  </a:cubicBezTo>
                  <a:cubicBezTo>
                    <a:pt x="401" y="197"/>
                    <a:pt x="454" y="341"/>
                    <a:pt x="499" y="416"/>
                  </a:cubicBezTo>
                  <a:cubicBezTo>
                    <a:pt x="544" y="491"/>
                    <a:pt x="590" y="612"/>
                    <a:pt x="635" y="642"/>
                  </a:cubicBezTo>
                  <a:cubicBezTo>
                    <a:pt x="680" y="672"/>
                    <a:pt x="733" y="665"/>
                    <a:pt x="771" y="597"/>
                  </a:cubicBezTo>
                  <a:cubicBezTo>
                    <a:pt x="809" y="529"/>
                    <a:pt x="839" y="332"/>
                    <a:pt x="862" y="234"/>
                  </a:cubicBezTo>
                  <a:cubicBezTo>
                    <a:pt x="885" y="136"/>
                    <a:pt x="862" y="14"/>
                    <a:pt x="907" y="7"/>
                  </a:cubicBezTo>
                  <a:cubicBezTo>
                    <a:pt x="952" y="0"/>
                    <a:pt x="1074" y="113"/>
                    <a:pt x="1134" y="189"/>
                  </a:cubicBezTo>
                  <a:cubicBezTo>
                    <a:pt x="1194" y="265"/>
                    <a:pt x="1240" y="408"/>
                    <a:pt x="1270" y="461"/>
                  </a:cubicBezTo>
                  <a:cubicBezTo>
                    <a:pt x="1300" y="514"/>
                    <a:pt x="1285" y="513"/>
                    <a:pt x="1315" y="506"/>
                  </a:cubicBezTo>
                  <a:cubicBezTo>
                    <a:pt x="1345" y="499"/>
                    <a:pt x="1421" y="453"/>
                    <a:pt x="1451" y="416"/>
                  </a:cubicBezTo>
                  <a:cubicBezTo>
                    <a:pt x="1481" y="379"/>
                    <a:pt x="1489" y="310"/>
                    <a:pt x="1497" y="280"/>
                  </a:cubicBezTo>
                  <a:cubicBezTo>
                    <a:pt x="1505" y="250"/>
                    <a:pt x="1459" y="227"/>
                    <a:pt x="1497" y="234"/>
                  </a:cubicBezTo>
                  <a:cubicBezTo>
                    <a:pt x="1535" y="241"/>
                    <a:pt x="1670" y="310"/>
                    <a:pt x="1723" y="325"/>
                  </a:cubicBezTo>
                  <a:cubicBezTo>
                    <a:pt x="1776" y="340"/>
                    <a:pt x="1799" y="325"/>
                    <a:pt x="1814" y="3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6748" y="0"/>
            <a:ext cx="3902046" cy="495691"/>
          </a:xfrm>
          <a:ln/>
        </p:spPr>
        <p:txBody>
          <a:bodyPr/>
          <a:lstStyle/>
          <a:p>
            <a:r>
              <a:rPr lang="en-US" altLang="ko-KR" smtClean="0"/>
              <a:t>Overview of Information Systems</a:t>
            </a:r>
            <a:endParaRPr lang="ko-KR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6620" y="0"/>
            <a:ext cx="2702468" cy="495691"/>
          </a:xfrm>
          <a:ln/>
        </p:spPr>
        <p:txBody>
          <a:bodyPr/>
          <a:lstStyle/>
          <a:p>
            <a:r>
              <a:rPr lang="en-US" altLang="ko-KR" smtClean="0"/>
              <a:t>981.509 - Information Technology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4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30988"/>
            <a:ext cx="9158288" cy="234950"/>
          </a:xfrm>
          <a:prstGeom prst="rect">
            <a:avLst/>
          </a:prstGeom>
          <a:gradFill rotWithShape="1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8" descr="점선 다이아몬드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pattFill prst="dotDmnd">
            <a:fgClr>
              <a:srgbClr val="99CCFF"/>
            </a:fgClr>
            <a:bgClr>
              <a:srgbClr val="FFFFFF"/>
            </a:bgClr>
          </a:patt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533400"/>
            <a:ext cx="9144000" cy="457200"/>
          </a:xfrm>
          <a:prstGeom prst="rect">
            <a:avLst/>
          </a:prstGeom>
          <a:gradFill rotWithShape="1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0" y="228600"/>
            <a:ext cx="1143000" cy="304800"/>
          </a:xfrm>
          <a:prstGeom prst="rtTriangle">
            <a:avLst/>
          </a:prstGeom>
          <a:gradFill rotWithShape="1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7" name="Picture 103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3275" y="5692775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43000"/>
          </a:xfrm>
        </p:spPr>
        <p:txBody>
          <a:bodyPr/>
          <a:lstStyle>
            <a:lvl1pPr algn="ctr">
              <a:defRPr sz="4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8ABC3EBB-2B48-4F78-95B3-178F3E3A75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9" name="그림 38" descr="snu-log-서울대_경영대B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15616" y="0"/>
            <a:ext cx="1656184" cy="548680"/>
          </a:xfrm>
          <a:prstGeom prst="rect">
            <a:avLst/>
          </a:prstGeom>
        </p:spPr>
      </p:pic>
      <p:sp>
        <p:nvSpPr>
          <p:cNvPr id="34" name="Rectangle 54"/>
          <p:cNvSpPr>
            <a:spLocks noChangeArrowheads="1"/>
          </p:cNvSpPr>
          <p:nvPr userDrawn="1"/>
        </p:nvSpPr>
        <p:spPr bwMode="auto">
          <a:xfrm>
            <a:off x="1952625" y="3011785"/>
            <a:ext cx="5346700" cy="2361431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9" b="7113"/>
          <a:stretch/>
        </p:blipFill>
        <p:spPr>
          <a:xfrm>
            <a:off x="2051050" y="3068163"/>
            <a:ext cx="5137150" cy="2232248"/>
          </a:xfrm>
          <a:prstGeom prst="rect">
            <a:avLst/>
          </a:prstGeom>
        </p:spPr>
      </p:pic>
      <p:sp>
        <p:nvSpPr>
          <p:cNvPr id="40" name="Line 90"/>
          <p:cNvSpPr>
            <a:spLocks noChangeShapeType="1"/>
          </p:cNvSpPr>
          <p:nvPr userDrawn="1"/>
        </p:nvSpPr>
        <p:spPr bwMode="auto">
          <a:xfrm flipH="1">
            <a:off x="3954461" y="4085999"/>
            <a:ext cx="1" cy="1238225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" name="Line 91"/>
          <p:cNvSpPr>
            <a:spLocks noChangeShapeType="1"/>
          </p:cNvSpPr>
          <p:nvPr userDrawn="1"/>
        </p:nvSpPr>
        <p:spPr bwMode="auto">
          <a:xfrm flipH="1">
            <a:off x="2108202" y="3117623"/>
            <a:ext cx="12698" cy="2182787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" name="Line 93"/>
          <p:cNvSpPr>
            <a:spLocks noChangeShapeType="1"/>
          </p:cNvSpPr>
          <p:nvPr userDrawn="1"/>
        </p:nvSpPr>
        <p:spPr bwMode="auto">
          <a:xfrm flipV="1">
            <a:off x="2081213" y="3149374"/>
            <a:ext cx="2233612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" name="Line 94"/>
          <p:cNvSpPr>
            <a:spLocks noChangeShapeType="1"/>
          </p:cNvSpPr>
          <p:nvPr userDrawn="1"/>
        </p:nvSpPr>
        <p:spPr bwMode="auto">
          <a:xfrm flipV="1">
            <a:off x="2051050" y="5228403"/>
            <a:ext cx="5113338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4" name="Line 96"/>
          <p:cNvSpPr>
            <a:spLocks noChangeShapeType="1"/>
          </p:cNvSpPr>
          <p:nvPr userDrawn="1"/>
        </p:nvSpPr>
        <p:spPr bwMode="auto">
          <a:xfrm>
            <a:off x="4321175" y="3149374"/>
            <a:ext cx="2879725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97"/>
          <p:cNvSpPr>
            <a:spLocks noChangeShapeType="1"/>
          </p:cNvSpPr>
          <p:nvPr userDrawn="1"/>
        </p:nvSpPr>
        <p:spPr bwMode="auto">
          <a:xfrm>
            <a:off x="7138988" y="3114449"/>
            <a:ext cx="6350" cy="93345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98"/>
          <p:cNvSpPr>
            <a:spLocks noChangeShapeType="1"/>
          </p:cNvSpPr>
          <p:nvPr userDrawn="1"/>
        </p:nvSpPr>
        <p:spPr bwMode="auto">
          <a:xfrm flipV="1">
            <a:off x="3857625" y="4047899"/>
            <a:ext cx="3330575" cy="47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99"/>
          <p:cNvSpPr>
            <a:spLocks noChangeShapeType="1"/>
          </p:cNvSpPr>
          <p:nvPr userDrawn="1"/>
        </p:nvSpPr>
        <p:spPr bwMode="auto">
          <a:xfrm flipH="1">
            <a:off x="3857625" y="3125561"/>
            <a:ext cx="0" cy="1254125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100"/>
          <p:cNvSpPr>
            <a:spLocks noChangeShapeType="1"/>
          </p:cNvSpPr>
          <p:nvPr userDrawn="1"/>
        </p:nvSpPr>
        <p:spPr bwMode="auto">
          <a:xfrm flipV="1">
            <a:off x="3760788" y="4124669"/>
            <a:ext cx="1819324" cy="736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101"/>
          <p:cNvSpPr>
            <a:spLocks noChangeShapeType="1"/>
          </p:cNvSpPr>
          <p:nvPr userDrawn="1"/>
        </p:nvSpPr>
        <p:spPr bwMode="auto">
          <a:xfrm>
            <a:off x="5508104" y="4047899"/>
            <a:ext cx="0" cy="1252511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4ABF-B36C-4E64-A737-469688D257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2438" y="115888"/>
            <a:ext cx="2162175" cy="629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5913" y="115888"/>
            <a:ext cx="6334125" cy="629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6B43-D16D-4B7D-961B-EAA38E175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+mn-lt"/>
                <a:ea typeface="맑은 고딕" pitchFamily="50" charset="-127"/>
              </a:defRPr>
            </a:lvl1pPr>
            <a:lvl2pPr>
              <a:defRPr b="0">
                <a:latin typeface="+mn-lt"/>
                <a:ea typeface="맑은 고딕" pitchFamily="50" charset="-127"/>
              </a:defRPr>
            </a:lvl2pPr>
            <a:lvl3pPr>
              <a:defRPr b="0">
                <a:latin typeface="+mn-lt"/>
                <a:ea typeface="맑은 고딕" pitchFamily="50" charset="-127"/>
              </a:defRPr>
            </a:lvl3pPr>
            <a:lvl4pPr>
              <a:defRPr b="0">
                <a:latin typeface="+mn-lt"/>
                <a:ea typeface="맑은 고딕" pitchFamily="50" charset="-127"/>
              </a:defRPr>
            </a:lvl4pPr>
            <a:lvl5pPr>
              <a:defRPr b="0">
                <a:latin typeface="+mn-lt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omic Sans MS" pitchFamily="66" charset="0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1">
                <a:latin typeface="Verdan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DD1CCB0B-E1BB-491E-A79C-6686CE0F03CF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6CEAC-8091-44C9-B7DD-DE02C02996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5913" y="692150"/>
            <a:ext cx="4198937" cy="5722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692150"/>
            <a:ext cx="4200525" cy="5722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6A8CC-7C73-452A-9850-6F3A1690BE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5966-1307-409E-962C-9B7E5DC447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21794-07F5-45EC-9AEE-16F3A85A91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FDC2-0DCC-4D87-AEAC-62CA5ED24E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E42A8-7E38-42B5-8B4D-121A97E267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6FC8E-3C28-4F5D-B465-A7DF9A0F22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913" y="692150"/>
            <a:ext cx="8551862" cy="572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71492" name="Rectangle 4"/>
          <p:cNvSpPr>
            <a:spLocks noChangeArrowheads="1"/>
          </p:cNvSpPr>
          <p:nvPr/>
        </p:nvSpPr>
        <p:spPr bwMode="auto">
          <a:xfrm>
            <a:off x="458788" y="514350"/>
            <a:ext cx="8389937" cy="106363"/>
          </a:xfrm>
          <a:prstGeom prst="rect">
            <a:avLst/>
          </a:prstGeom>
          <a:gradFill rotWithShape="1">
            <a:gsLst>
              <a:gs pos="0">
                <a:srgbClr val="0000CC">
                  <a:gamma/>
                  <a:shade val="46275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2" dir="t"/>
          </a:scene3d>
          <a:sp3d extrusionH="125400" prstMaterial="legacyMatte">
            <a:bevelT w="13500" h="13500" prst="softRound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115888"/>
            <a:ext cx="85042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714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546850"/>
            <a:ext cx="31321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99"/>
                </a:solidFill>
                <a:latin typeface="Comic Sans MS" pitchFamily="66" charset="0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Overview of Information Systems</a:t>
            </a:r>
            <a:endParaRPr lang="en-US" altLang="ko-KR"/>
          </a:p>
        </p:txBody>
      </p:sp>
      <p:sp>
        <p:nvSpPr>
          <p:cNvPr id="14714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70363" y="6557963"/>
            <a:ext cx="6810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rgbClr val="000099"/>
                </a:solidFill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A7BF1C7C-B730-4EA1-80D3-2F7459B0B0D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71500" name="Line 12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37" descr="snu-gate-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46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snu-log-서울대_경영대BI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442" y="6499415"/>
            <a:ext cx="705292" cy="3562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Bodoni MT Black" pitchFamily="18" charset="0"/>
          <a:ea typeface="휴먼엑스포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5"/>
        </a:buBlip>
        <a:defRPr kumimoji="1" sz="2000" b="0">
          <a:solidFill>
            <a:srgbClr val="000099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b="0">
          <a:solidFill>
            <a:srgbClr val="000099"/>
          </a:solidFill>
          <a:latin typeface="+mn-lt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1600" b="0">
          <a:solidFill>
            <a:srgbClr val="000099"/>
          </a:solidFill>
          <a:latin typeface="+mn-lt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1400" b="0">
          <a:solidFill>
            <a:srgbClr val="000099"/>
          </a:solidFill>
          <a:latin typeface="+mn-lt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400" b="0">
          <a:solidFill>
            <a:srgbClr val="000099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merging.html#merg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665889/how-to-take-column-slices-of-dataframe-in-panda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wmf"/><Relationship Id="rId4" Type="http://schemas.openxmlformats.org/officeDocument/2006/relationships/image" Target="../media/image7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439862"/>
          </a:xfrm>
        </p:spPr>
        <p:txBody>
          <a:bodyPr/>
          <a:lstStyle/>
          <a:p>
            <a:pPr>
              <a:defRPr/>
            </a:pPr>
            <a:r>
              <a:rPr lang="en-US" altLang="ko-KR" sz="6000" dirty="0" err="1" smtClean="0"/>
              <a:t>Numpy</a:t>
            </a:r>
            <a:r>
              <a:rPr lang="en-US" altLang="ko-KR" sz="6000" dirty="0" smtClean="0"/>
              <a:t> &amp; Pandas Primer</a:t>
            </a:r>
            <a:endParaRPr lang="ko-KR" altLang="en-US" sz="6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5516687"/>
            <a:ext cx="9144000" cy="1080665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ko-KR" dirty="0" smtClean="0">
                <a:latin typeface="Verdana" pitchFamily="34" charset="0"/>
              </a:rPr>
              <a:t>Jinsoo Park</a:t>
            </a:r>
            <a:r>
              <a:rPr lang="en-US" altLang="ko-KR" sz="1800" b="0" dirty="0" smtClean="0">
                <a:latin typeface="Verdana" pitchFamily="34" charset="0"/>
              </a:rPr>
              <a:t>, Ph.D.</a:t>
            </a:r>
            <a:r>
              <a:rPr lang="en-US" altLang="ko-KR" sz="1800" b="0" dirty="0" smtClean="0">
                <a:latin typeface="Verdana" pitchFamily="34" charset="0"/>
                <a:sym typeface="Symbol" pitchFamily="18" charset="2"/>
              </a:rPr>
              <a:t> </a:t>
            </a:r>
            <a:endParaRPr lang="en-US" altLang="ko-KR" sz="1800" b="0" dirty="0" smtClean="0">
              <a:latin typeface="Verdana" pitchFamily="34" charset="0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Verdana" pitchFamily="34" charset="0"/>
              </a:rPr>
              <a:t>Graduate School of Business </a:t>
            </a:r>
            <a:r>
              <a:rPr lang="en-US" altLang="ko-KR" sz="1800" b="0" dirty="0" smtClean="0">
                <a:latin typeface="Verdana" pitchFamily="34" charset="0"/>
                <a:sym typeface="Symbol" pitchFamily="18" charset="2"/>
              </a:rPr>
              <a:t> </a:t>
            </a:r>
            <a:r>
              <a:rPr lang="en-US" altLang="ko-KR" sz="1800" b="0" dirty="0" smtClean="0">
                <a:latin typeface="Verdana" pitchFamily="34" charset="0"/>
              </a:rPr>
              <a:t>Seoul National University</a:t>
            </a:r>
          </a:p>
          <a:p>
            <a:pPr marL="0" indent="0" algn="ctr" eaLnBrk="1" hangingPunct="1">
              <a:buFontTx/>
              <a:buNone/>
            </a:pPr>
            <a:r>
              <a:rPr lang="en-US" altLang="ko-KR" sz="1800" b="0" smtClean="0">
                <a:latin typeface="Verdana" pitchFamily="34" charset="0"/>
              </a:rPr>
              <a:t>jinsoo@snu.ac.kr</a:t>
            </a:r>
            <a:endParaRPr lang="en-US" altLang="ko-KR" sz="1800" b="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인덱싱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불리언 </a:t>
            </a:r>
            <a:r>
              <a:rPr lang="ko-KR" altLang="en-US" dirty="0"/>
              <a:t>배열 인덱싱을 통해 특정 조건을 만족하는 요소는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만족하지 않는 요소는 </a:t>
            </a:r>
            <a:r>
              <a:rPr lang="en-US" altLang="ko-KR" dirty="0"/>
              <a:t>False</a:t>
            </a:r>
            <a:r>
              <a:rPr lang="ko-KR" altLang="en-US" dirty="0"/>
              <a:t>로 반환할 수 있다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그리고 </a:t>
            </a:r>
            <a:r>
              <a:rPr lang="ko-KR" altLang="en-US" dirty="0"/>
              <a:t>이를 통해 특정 조건을 만족하는 원소들만 취사선택해 배열로 저장할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3212976"/>
            <a:ext cx="675416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자료형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흔히 </a:t>
            </a:r>
            <a:r>
              <a:rPr lang="ko-KR" altLang="en-US" dirty="0"/>
              <a:t>쓰이는 배열의 자료형은 </a:t>
            </a:r>
            <a:r>
              <a:rPr lang="en-US" altLang="ko-KR" dirty="0"/>
              <a:t>int64(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float64(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배열을 </a:t>
            </a:r>
            <a:r>
              <a:rPr lang="ko-KR" altLang="en-US" dirty="0"/>
              <a:t>생성할 때 명시적으로 특정 자료형을 지정할 수 있다</a:t>
            </a:r>
          </a:p>
          <a:p>
            <a:pPr lvl="1"/>
            <a:endParaRPr lang="en-US" altLang="ko-KR" dirty="0" smtClean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5" y="2721549"/>
            <a:ext cx="6820852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연산</a:t>
            </a:r>
            <a:endParaRPr lang="en-US" altLang="ko-KR" dirty="0" smtClean="0"/>
          </a:p>
          <a:p>
            <a:pPr lvl="2"/>
            <a:r>
              <a:rPr lang="ko-KR" altLang="en-US" dirty="0"/>
              <a:t>기초연산</a:t>
            </a:r>
            <a:r>
              <a:rPr lang="en-US" altLang="ko-KR" dirty="0"/>
              <a:t>(</a:t>
            </a:r>
            <a:r>
              <a:rPr lang="ko-KR" altLang="en-US" dirty="0" smtClean="0"/>
              <a:t>사칙연산</a:t>
            </a:r>
            <a:r>
              <a:rPr lang="en-US" altLang="ko-KR" dirty="0" smtClean="0"/>
              <a:t>)</a:t>
            </a:r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>
          <a:xfrm>
            <a:off x="1114181" y="1772816"/>
            <a:ext cx="6793399" cy="39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배열연산</a:t>
            </a:r>
            <a:endParaRPr lang="en-US" altLang="ko-KR" dirty="0" smtClean="0"/>
          </a:p>
          <a:p>
            <a:pPr lvl="2"/>
            <a:r>
              <a:rPr lang="ko-KR" altLang="en-US" dirty="0"/>
              <a:t>내적 및 행렬의 </a:t>
            </a:r>
            <a:r>
              <a:rPr lang="ko-KR" altLang="en-US" dirty="0" smtClean="0"/>
              <a:t>곱연산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/>
          <a:stretch/>
        </p:blipFill>
        <p:spPr>
          <a:xfrm>
            <a:off x="624695" y="2315155"/>
            <a:ext cx="7772372" cy="23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연산</a:t>
            </a:r>
            <a:endParaRPr lang="en-US" altLang="ko-KR" dirty="0" smtClean="0"/>
          </a:p>
          <a:p>
            <a:pPr lvl="2"/>
            <a:r>
              <a:rPr lang="en-US" altLang="ko-KR" dirty="0"/>
              <a:t>sum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1" y="2276872"/>
            <a:ext cx="7603657" cy="20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연산</a:t>
            </a:r>
            <a:endParaRPr lang="en-US" altLang="ko-KR" dirty="0" smtClean="0"/>
          </a:p>
          <a:p>
            <a:pPr lvl="2"/>
            <a:r>
              <a:rPr lang="ko-KR" altLang="en-US" dirty="0"/>
              <a:t>전치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1" y="2060848"/>
            <a:ext cx="7883046" cy="20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수치형 </a:t>
            </a:r>
            <a:r>
              <a:rPr lang="ko-KR" altLang="en-US" dirty="0"/>
              <a:t>데이터 불러오기</a:t>
            </a:r>
          </a:p>
          <a:p>
            <a:pPr lvl="2"/>
            <a:r>
              <a:rPr lang="en-US" altLang="ko-KR" dirty="0" err="1"/>
              <a:t>loadtxt</a:t>
            </a:r>
            <a:r>
              <a:rPr lang="en-US" altLang="ko-KR" dirty="0"/>
              <a:t>() </a:t>
            </a:r>
            <a:r>
              <a:rPr lang="ko-KR" altLang="en-US" dirty="0"/>
              <a:t>함수를 이용해 수치형 데이터</a:t>
            </a:r>
            <a:r>
              <a:rPr lang="en-US" altLang="ko-KR" dirty="0"/>
              <a:t>(</a:t>
            </a:r>
            <a:r>
              <a:rPr lang="ko-KR" altLang="en-US" dirty="0"/>
              <a:t>정수 혹은 실수형</a:t>
            </a:r>
            <a:r>
              <a:rPr lang="en-US" altLang="ko-KR" dirty="0"/>
              <a:t>)</a:t>
            </a:r>
            <a:r>
              <a:rPr lang="ko-KR" altLang="en-US" dirty="0"/>
              <a:t>를 불러올 수 있다</a:t>
            </a:r>
          </a:p>
          <a:p>
            <a:pPr lvl="2"/>
            <a:r>
              <a:rPr lang="ko-KR" altLang="en-US" dirty="0"/>
              <a:t>결과로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배열이 </a:t>
            </a:r>
            <a:r>
              <a:rPr lang="ko-KR" altLang="en-US" dirty="0" smtClean="0"/>
              <a:t>생성된다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0" y="2132856"/>
            <a:ext cx="7903788" cy="37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수치형 </a:t>
            </a:r>
            <a:r>
              <a:rPr lang="ko-KR" altLang="en-US" dirty="0"/>
              <a:t>및 문자열 데이터 불러오기</a:t>
            </a:r>
          </a:p>
          <a:p>
            <a:pPr lvl="2"/>
            <a:r>
              <a:rPr lang="ko-KR" altLang="en-US" dirty="0"/>
              <a:t>문자열이 포함된 데이터를 불러오거나 결측치</a:t>
            </a:r>
            <a:r>
              <a:rPr lang="en-US" altLang="ko-KR" dirty="0"/>
              <a:t>(missing value)</a:t>
            </a:r>
            <a:r>
              <a:rPr lang="ko-KR" altLang="en-US" dirty="0"/>
              <a:t>가 있을 경우 </a:t>
            </a:r>
            <a:r>
              <a:rPr lang="en-US" altLang="ko-KR" dirty="0" err="1"/>
              <a:t>genfromtxt</a:t>
            </a:r>
            <a:r>
              <a:rPr lang="en-US" altLang="ko-KR" dirty="0"/>
              <a:t>() </a:t>
            </a:r>
            <a:r>
              <a:rPr lang="ko-KR" altLang="en-US" dirty="0"/>
              <a:t>함수를 활용한다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으로는 </a:t>
            </a:r>
            <a:r>
              <a:rPr lang="en-US" altLang="ko-KR" dirty="0"/>
              <a:t>None</a:t>
            </a:r>
            <a:r>
              <a:rPr lang="ko-KR" altLang="en-US" dirty="0"/>
              <a:t>를 </a:t>
            </a:r>
            <a:r>
              <a:rPr lang="ko-KR" altLang="en-US" dirty="0" smtClean="0"/>
              <a:t>설정한다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7" y="3068960"/>
            <a:ext cx="8316416" cy="13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-1.</a:t>
            </a:r>
            <a:r>
              <a:rPr lang="ko-KR" altLang="en-US" dirty="0" smtClean="0"/>
              <a:t> 랜덤 벡터 생성과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en-US" altLang="ko-KR" dirty="0"/>
              <a:t>10</a:t>
            </a:r>
            <a:r>
              <a:rPr lang="ko-KR" altLang="en-US" dirty="0"/>
              <a:t>인 랜덤 벡터</a:t>
            </a:r>
            <a:r>
              <a:rPr lang="en-US" altLang="ko-KR" dirty="0"/>
              <a:t>(1</a:t>
            </a:r>
            <a:r>
              <a:rPr lang="ko-KR" altLang="en-US" dirty="0"/>
              <a:t>차원 배열</a:t>
            </a:r>
            <a:r>
              <a:rPr lang="en-US" altLang="ko-KR" dirty="0"/>
              <a:t>)</a:t>
            </a:r>
            <a:r>
              <a:rPr lang="ko-KR" altLang="en-US" dirty="0"/>
              <a:t>을 생성하고 이를 정렬한다</a:t>
            </a:r>
          </a:p>
          <a:p>
            <a:pPr lvl="2"/>
            <a:r>
              <a:rPr lang="ko-KR" altLang="en-US" dirty="0"/>
              <a:t>오름차순과 내림차순으로 한 번씩 정렬해 본다</a:t>
            </a:r>
          </a:p>
          <a:p>
            <a:pPr lvl="2"/>
            <a:r>
              <a:rPr lang="ko-KR" altLang="en-US" dirty="0" smtClean="0"/>
              <a:t>수행 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5" y="2248123"/>
            <a:ext cx="8373644" cy="84784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" y="3807008"/>
            <a:ext cx="834506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-2.</a:t>
            </a:r>
            <a:r>
              <a:rPr lang="ko-KR" altLang="en-US" dirty="0" smtClean="0"/>
              <a:t> 벡터를 행렬로 변환하기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en-US" altLang="ko-KR" dirty="0"/>
              <a:t>9</a:t>
            </a:r>
            <a:r>
              <a:rPr lang="ko-KR" altLang="en-US" dirty="0"/>
              <a:t>의 벡터</a:t>
            </a:r>
            <a:r>
              <a:rPr lang="en-US" altLang="ko-KR" dirty="0"/>
              <a:t>(1</a:t>
            </a:r>
            <a:r>
              <a:rPr lang="ko-KR" altLang="en-US" dirty="0"/>
              <a:t>차원 배열</a:t>
            </a:r>
            <a:r>
              <a:rPr lang="en-US" altLang="ko-KR" dirty="0"/>
              <a:t>)</a:t>
            </a:r>
            <a:r>
              <a:rPr lang="ko-KR" altLang="en-US" dirty="0"/>
              <a:t>를 생성하고 이를 </a:t>
            </a:r>
            <a:r>
              <a:rPr lang="en-US" altLang="ko-KR" dirty="0"/>
              <a:t>3X3 </a:t>
            </a:r>
            <a:r>
              <a:rPr lang="ko-KR" altLang="en-US" dirty="0"/>
              <a:t>크기의 행렬로 변환한다</a:t>
            </a:r>
          </a:p>
          <a:p>
            <a:pPr lvl="2"/>
            <a:r>
              <a:rPr lang="en-US" altLang="ko-KR" dirty="0" err="1" smtClean="0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arange</a:t>
            </a:r>
            <a:r>
              <a:rPr lang="en-US" altLang="ko-KR" dirty="0"/>
              <a:t>() </a:t>
            </a:r>
            <a:r>
              <a:rPr lang="ko-KR" altLang="en-US" dirty="0"/>
              <a:t>함수를 이용해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8</a:t>
            </a:r>
            <a:r>
              <a:rPr lang="ko-KR" altLang="en-US" dirty="0"/>
              <a:t>까지의 정수를 담은 </a:t>
            </a:r>
            <a:r>
              <a:rPr lang="en-US" altLang="ko-KR" dirty="0"/>
              <a:t>1</a:t>
            </a:r>
            <a:r>
              <a:rPr lang="ko-KR" altLang="en-US" dirty="0"/>
              <a:t>차원 배열을 생성한다</a:t>
            </a:r>
          </a:p>
          <a:p>
            <a:pPr lvl="2"/>
            <a:r>
              <a:rPr lang="ko-KR" altLang="en-US" dirty="0"/>
              <a:t>이를 </a:t>
            </a:r>
            <a:r>
              <a:rPr lang="en-US" altLang="ko-KR" dirty="0"/>
              <a:t>reshape() </a:t>
            </a:r>
            <a:r>
              <a:rPr lang="ko-KR" altLang="en-US" dirty="0"/>
              <a:t>함수로 </a:t>
            </a:r>
            <a:r>
              <a:rPr lang="en-US" altLang="ko-KR" dirty="0"/>
              <a:t>2</a:t>
            </a:r>
            <a:r>
              <a:rPr lang="ko-KR" altLang="en-US" dirty="0"/>
              <a:t>차원 배열로 변환한다</a:t>
            </a:r>
          </a:p>
          <a:p>
            <a:pPr lvl="2"/>
            <a:r>
              <a:rPr lang="ko-KR" altLang="en-US" dirty="0"/>
              <a:t>수행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5" y="3525760"/>
            <a:ext cx="83641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machine learning algorithms</a:t>
            </a:r>
            <a:endParaRPr lang="en-US" altLang="ko-KR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6675"/>
            <a:ext cx="8504238" cy="41751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Table of Contents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7224" y="1977156"/>
            <a:ext cx="7061200" cy="253151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en-US" altLang="ko-KR" sz="2400" dirty="0" err="1" smtClean="0">
                <a:latin typeface="Bodoni MT Black" pitchFamily="18" charset="0"/>
                <a:ea typeface="휴먼엑스포" pitchFamily="18" charset="-127"/>
              </a:rPr>
              <a:t>NumPy</a:t>
            </a:r>
            <a:endParaRPr lang="en-US" altLang="ko-KR" sz="2400" dirty="0" smtClean="0">
              <a:latin typeface="Bodoni MT Black" pitchFamily="18" charset="0"/>
              <a:ea typeface="휴먼엑스포" pitchFamily="18" charset="-127"/>
            </a:endParaRPr>
          </a:p>
          <a:p>
            <a:pPr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en-US" altLang="ko-KR" sz="2400" dirty="0" smtClean="0">
                <a:latin typeface="Bodoni MT Black" pitchFamily="18" charset="0"/>
                <a:ea typeface="휴먼엑스포" pitchFamily="18" charset="-127"/>
              </a:rPr>
              <a:t>Pandas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177999" y="1985094"/>
            <a:ext cx="144760" cy="2523579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03" name="Group 44"/>
          <p:cNvGrpSpPr>
            <a:grpSpLocks/>
          </p:cNvGrpSpPr>
          <p:nvPr/>
        </p:nvGrpSpPr>
        <p:grpSpPr bwMode="auto">
          <a:xfrm>
            <a:off x="1035124" y="1772369"/>
            <a:ext cx="6985000" cy="144462"/>
            <a:chOff x="703" y="1026"/>
            <a:chExt cx="4400" cy="91"/>
          </a:xfrm>
        </p:grpSpPr>
        <p:sp>
          <p:nvSpPr>
            <p:cNvPr id="4122" name="Rectangle 45"/>
            <p:cNvSpPr>
              <a:spLocks noChangeArrowheads="1"/>
            </p:cNvSpPr>
            <p:nvPr/>
          </p:nvSpPr>
          <p:spPr bwMode="auto">
            <a:xfrm>
              <a:off x="703" y="1026"/>
              <a:ext cx="4400" cy="91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23" name="Group 46"/>
            <p:cNvGrpSpPr>
              <a:grpSpLocks/>
            </p:cNvGrpSpPr>
            <p:nvPr/>
          </p:nvGrpSpPr>
          <p:grpSpPr bwMode="auto">
            <a:xfrm>
              <a:off x="829" y="1039"/>
              <a:ext cx="251" cy="65"/>
              <a:chOff x="657" y="2601"/>
              <a:chExt cx="272" cy="161"/>
            </a:xfrm>
          </p:grpSpPr>
          <p:sp>
            <p:nvSpPr>
              <p:cNvPr id="4136" name="Rectangle 47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CCCCFF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7" name="Rectangle 48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8" name="Rectangle 49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24" name="Group 50"/>
            <p:cNvGrpSpPr>
              <a:grpSpLocks/>
            </p:cNvGrpSpPr>
            <p:nvPr/>
          </p:nvGrpSpPr>
          <p:grpSpPr bwMode="auto">
            <a:xfrm>
              <a:off x="1122" y="1039"/>
              <a:ext cx="252" cy="65"/>
              <a:chOff x="657" y="2601"/>
              <a:chExt cx="272" cy="161"/>
            </a:xfrm>
          </p:grpSpPr>
          <p:sp>
            <p:nvSpPr>
              <p:cNvPr id="4133" name="Rectangle 51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000099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4" name="Rectangle 52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5" name="Rectangle 53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25" name="Group 54"/>
            <p:cNvGrpSpPr>
              <a:grpSpLocks/>
            </p:cNvGrpSpPr>
            <p:nvPr/>
          </p:nvGrpSpPr>
          <p:grpSpPr bwMode="auto">
            <a:xfrm flipH="1">
              <a:off x="4474" y="1039"/>
              <a:ext cx="251" cy="65"/>
              <a:chOff x="657" y="2601"/>
              <a:chExt cx="272" cy="161"/>
            </a:xfrm>
          </p:grpSpPr>
          <p:sp>
            <p:nvSpPr>
              <p:cNvPr id="4130" name="Rectangle 55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000099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1" name="Rectangle 56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2" name="Rectangle 57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26" name="Group 58"/>
            <p:cNvGrpSpPr>
              <a:grpSpLocks/>
            </p:cNvGrpSpPr>
            <p:nvPr/>
          </p:nvGrpSpPr>
          <p:grpSpPr bwMode="auto">
            <a:xfrm flipH="1">
              <a:off x="4768" y="1039"/>
              <a:ext cx="251" cy="65"/>
              <a:chOff x="657" y="2601"/>
              <a:chExt cx="272" cy="161"/>
            </a:xfrm>
          </p:grpSpPr>
          <p:sp>
            <p:nvSpPr>
              <p:cNvPr id="4127" name="Rectangle 59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CCCCFF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28" name="Rectangle 60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29" name="Rectangle 61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104" name="Group 98"/>
          <p:cNvGrpSpPr>
            <a:grpSpLocks/>
          </p:cNvGrpSpPr>
          <p:nvPr/>
        </p:nvGrpSpPr>
        <p:grpSpPr bwMode="auto">
          <a:xfrm>
            <a:off x="1035124" y="4580681"/>
            <a:ext cx="6985000" cy="144463"/>
            <a:chOff x="703" y="1026"/>
            <a:chExt cx="4400" cy="91"/>
          </a:xfrm>
        </p:grpSpPr>
        <p:sp>
          <p:nvSpPr>
            <p:cNvPr id="4105" name="Rectangle 99"/>
            <p:cNvSpPr>
              <a:spLocks noChangeArrowheads="1"/>
            </p:cNvSpPr>
            <p:nvPr/>
          </p:nvSpPr>
          <p:spPr bwMode="auto">
            <a:xfrm>
              <a:off x="703" y="1026"/>
              <a:ext cx="4400" cy="91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06" name="Group 100"/>
            <p:cNvGrpSpPr>
              <a:grpSpLocks/>
            </p:cNvGrpSpPr>
            <p:nvPr/>
          </p:nvGrpSpPr>
          <p:grpSpPr bwMode="auto">
            <a:xfrm>
              <a:off x="829" y="1039"/>
              <a:ext cx="251" cy="65"/>
              <a:chOff x="657" y="2601"/>
              <a:chExt cx="272" cy="161"/>
            </a:xfrm>
          </p:grpSpPr>
          <p:sp>
            <p:nvSpPr>
              <p:cNvPr id="4119" name="Rectangle 101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CCCCFF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20" name="Rectangle 102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21" name="Rectangle 103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7" name="Group 104"/>
            <p:cNvGrpSpPr>
              <a:grpSpLocks/>
            </p:cNvGrpSpPr>
            <p:nvPr/>
          </p:nvGrpSpPr>
          <p:grpSpPr bwMode="auto">
            <a:xfrm>
              <a:off x="1122" y="1039"/>
              <a:ext cx="252" cy="65"/>
              <a:chOff x="657" y="2601"/>
              <a:chExt cx="272" cy="161"/>
            </a:xfrm>
          </p:grpSpPr>
          <p:sp>
            <p:nvSpPr>
              <p:cNvPr id="4116" name="Rectangle 105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000099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7" name="Rectangle 106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8" name="Rectangle 107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8" name="Group 108"/>
            <p:cNvGrpSpPr>
              <a:grpSpLocks/>
            </p:cNvGrpSpPr>
            <p:nvPr/>
          </p:nvGrpSpPr>
          <p:grpSpPr bwMode="auto">
            <a:xfrm flipH="1">
              <a:off x="4474" y="1039"/>
              <a:ext cx="251" cy="65"/>
              <a:chOff x="657" y="2601"/>
              <a:chExt cx="272" cy="161"/>
            </a:xfrm>
          </p:grpSpPr>
          <p:sp>
            <p:nvSpPr>
              <p:cNvPr id="4113" name="Rectangle 109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000099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4" name="Rectangle 110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5" name="Rectangle 111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000099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9" name="Group 112"/>
            <p:cNvGrpSpPr>
              <a:grpSpLocks/>
            </p:cNvGrpSpPr>
            <p:nvPr/>
          </p:nvGrpSpPr>
          <p:grpSpPr bwMode="auto">
            <a:xfrm flipH="1">
              <a:off x="4768" y="1039"/>
              <a:ext cx="251" cy="65"/>
              <a:chOff x="657" y="2601"/>
              <a:chExt cx="272" cy="161"/>
            </a:xfrm>
          </p:grpSpPr>
          <p:sp>
            <p:nvSpPr>
              <p:cNvPr id="4110" name="Rectangle 113"/>
              <p:cNvSpPr>
                <a:spLocks noChangeArrowheads="1"/>
              </p:cNvSpPr>
              <p:nvPr/>
            </p:nvSpPr>
            <p:spPr bwMode="auto">
              <a:xfrm>
                <a:off x="702" y="2665"/>
                <a:ext cx="136" cy="97"/>
              </a:xfrm>
              <a:prstGeom prst="rect">
                <a:avLst/>
              </a:prstGeom>
              <a:solidFill>
                <a:srgbClr val="CCCCFF">
                  <a:alpha val="45097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1" name="Rectangle 114"/>
              <p:cNvSpPr>
                <a:spLocks noChangeArrowheads="1"/>
              </p:cNvSpPr>
              <p:nvPr/>
            </p:nvSpPr>
            <p:spPr bwMode="auto">
              <a:xfrm>
                <a:off x="793" y="2633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2" name="Rectangle 115"/>
              <p:cNvSpPr>
                <a:spLocks noChangeArrowheads="1"/>
              </p:cNvSpPr>
              <p:nvPr/>
            </p:nvSpPr>
            <p:spPr bwMode="auto">
              <a:xfrm>
                <a:off x="657" y="2601"/>
                <a:ext cx="136" cy="97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CB0B-E1BB-491E-A79C-6686CE0F03CF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-3.</a:t>
            </a:r>
            <a:r>
              <a:rPr lang="ko-KR" altLang="en-US" dirty="0" smtClean="0"/>
              <a:t> 대각행렬</a:t>
            </a:r>
            <a:r>
              <a:rPr lang="en-US" altLang="ko-KR" dirty="0" smtClean="0"/>
              <a:t>(diagonal matrix)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2-2</a:t>
            </a:r>
            <a:r>
              <a:rPr lang="ko-KR" altLang="en-US" dirty="0"/>
              <a:t>에서 생성한 행렬을 대각행렬로 변환해 본다</a:t>
            </a:r>
          </a:p>
          <a:p>
            <a:pPr lvl="2"/>
            <a:r>
              <a:rPr lang="ko-KR" altLang="en-US" dirty="0"/>
              <a:t>우선 행렬의 주대각 원소</a:t>
            </a:r>
            <a:r>
              <a:rPr lang="en-US" altLang="ko-KR" dirty="0"/>
              <a:t>(</a:t>
            </a:r>
            <a:r>
              <a:rPr lang="ko-KR" altLang="en-US" dirty="0"/>
              <a:t>대각선상에 있는 원소</a:t>
            </a:r>
            <a:r>
              <a:rPr lang="en-US" altLang="ko-KR" dirty="0"/>
              <a:t>)</a:t>
            </a:r>
            <a:r>
              <a:rPr lang="ko-KR" altLang="en-US" dirty="0"/>
              <a:t>만 </a:t>
            </a:r>
            <a:r>
              <a:rPr lang="en-US" altLang="ko-KR" dirty="0"/>
              <a:t>1</a:t>
            </a:r>
            <a:r>
              <a:rPr lang="ko-KR" altLang="en-US" dirty="0"/>
              <a:t>차원 배열로 출력해 본다</a:t>
            </a:r>
          </a:p>
          <a:p>
            <a:pPr lvl="2"/>
            <a:r>
              <a:rPr lang="en-US" altLang="ko-KR" dirty="0"/>
              <a:t>3X3  </a:t>
            </a:r>
            <a:r>
              <a:rPr lang="ko-KR" altLang="en-US" dirty="0"/>
              <a:t>대각행렬</a:t>
            </a:r>
            <a:r>
              <a:rPr lang="en-US" altLang="ko-KR" dirty="0"/>
              <a:t>(</a:t>
            </a:r>
            <a:r>
              <a:rPr lang="ko-KR" altLang="en-US" dirty="0"/>
              <a:t>정사각행렬의 주대각 성분 이외의 모든 성분이 </a:t>
            </a:r>
            <a:r>
              <a:rPr lang="en-US" altLang="ko-KR" dirty="0"/>
              <a:t>0</a:t>
            </a:r>
            <a:r>
              <a:rPr lang="ko-KR" altLang="en-US" dirty="0"/>
              <a:t>인 행렬</a:t>
            </a:r>
            <a:r>
              <a:rPr lang="en-US" altLang="ko-KR" dirty="0"/>
              <a:t>)</a:t>
            </a:r>
            <a:r>
              <a:rPr lang="ko-KR" altLang="en-US" dirty="0"/>
              <a:t>로 변환해 본다</a:t>
            </a:r>
          </a:p>
          <a:p>
            <a:pPr lvl="2"/>
            <a:r>
              <a:rPr lang="ko-KR" altLang="en-US" dirty="0"/>
              <a:t>수행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2" y="3134097"/>
            <a:ext cx="8373644" cy="600159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0" y="4318974"/>
            <a:ext cx="838317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2-4.</a:t>
            </a:r>
            <a:r>
              <a:rPr lang="ko-KR" altLang="en-US" dirty="0" smtClean="0"/>
              <a:t> 행렬 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정수로 </a:t>
            </a:r>
            <a:r>
              <a:rPr lang="ko-KR" altLang="en-US" dirty="0"/>
              <a:t>이루어진 </a:t>
            </a:r>
            <a:r>
              <a:rPr lang="en-US" altLang="ko-KR" dirty="0"/>
              <a:t>5X5 </a:t>
            </a:r>
            <a:r>
              <a:rPr lang="ko-KR" altLang="en-US" dirty="0"/>
              <a:t>행렬을 만들고 이를 </a:t>
            </a:r>
            <a:r>
              <a:rPr lang="ko-KR" altLang="en-US" dirty="0" smtClean="0"/>
              <a:t>정규화해본다</a:t>
            </a:r>
            <a:endParaRPr lang="en-US" altLang="ko-KR" dirty="0" smtClean="0"/>
          </a:p>
          <a:p>
            <a:pPr lvl="2"/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이용해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사이의 정수로 이루어진 행렬을 생성한다</a:t>
            </a:r>
          </a:p>
          <a:p>
            <a:pPr lvl="2"/>
            <a:r>
              <a:rPr lang="ko-KR" altLang="en-US" dirty="0"/>
              <a:t>행렬 내의 값들을 정규화한다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수행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3" y="2184602"/>
            <a:ext cx="1648055" cy="66684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" y="3429000"/>
            <a:ext cx="8430802" cy="1267002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8" y="4725144"/>
            <a:ext cx="84212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-5.</a:t>
            </a:r>
            <a:r>
              <a:rPr lang="ko-KR" altLang="en-US" dirty="0" smtClean="0"/>
              <a:t> 행렬 곱</a:t>
            </a:r>
            <a:r>
              <a:rPr lang="en-US" altLang="ko-KR" dirty="0" smtClean="0"/>
              <a:t>(matrix multiplication)</a:t>
            </a:r>
          </a:p>
          <a:p>
            <a:pPr lvl="1"/>
            <a:r>
              <a:rPr lang="ko-KR" altLang="en-US" dirty="0" smtClean="0"/>
              <a:t>아래의 </a:t>
            </a:r>
            <a:r>
              <a:rPr lang="ko-KR" altLang="en-US" dirty="0"/>
              <a:t>행렬 곱 연산을 수행한다</a:t>
            </a:r>
          </a:p>
          <a:p>
            <a:pPr lvl="1"/>
            <a:r>
              <a:rPr lang="en-US" altLang="ko-KR" dirty="0" err="1"/>
              <a:t>np.dot</a:t>
            </a:r>
            <a:r>
              <a:rPr lang="en-US" altLang="ko-KR" dirty="0"/>
              <a:t>() </a:t>
            </a:r>
            <a:r>
              <a:rPr lang="ko-KR" altLang="en-US" dirty="0"/>
              <a:t>함수를 활용한다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수행 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8528" y="1844824"/>
                <a:ext cx="319183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latin typeface="Cambria Math"/>
                        </a:rPr>
                        <m:t> ∗</m:t>
                      </m:r>
                      <m:r>
                        <a:rPr lang="en-US" altLang="ko-KR" b="0" i="1" smtClean="0">
                          <a:latin typeface="Cambria Math"/>
                        </a:rPr>
                        <m:t>𝐵</m:t>
                      </m:r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28" y="1844824"/>
                <a:ext cx="3191835" cy="810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4365104"/>
            <a:ext cx="838317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-6.</a:t>
            </a:r>
            <a:r>
              <a:rPr lang="ko-KR" altLang="en-US" dirty="0" smtClean="0"/>
              <a:t> 주식 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stock-</a:t>
            </a:r>
            <a:r>
              <a:rPr lang="en-US" altLang="ko-KR" dirty="0" err="1" smtClean="0"/>
              <a:t>data.csv</a:t>
            </a:r>
            <a:r>
              <a:rPr lang="ko-KR" altLang="en-US" dirty="0"/>
              <a:t>의 데이터를 불러온다</a:t>
            </a:r>
          </a:p>
          <a:p>
            <a:pPr lvl="2"/>
            <a:r>
              <a:rPr lang="mr-IN" altLang="ko-KR" dirty="0"/>
              <a:t>1</a:t>
            </a:r>
            <a:r>
              <a:rPr lang="ko-KR" altLang="mr-IN" dirty="0"/>
              <a:t>열부터 </a:t>
            </a:r>
            <a:r>
              <a:rPr lang="mr-IN" altLang="ko-KR" dirty="0"/>
              <a:t>4</a:t>
            </a:r>
            <a:r>
              <a:rPr lang="ko-KR" altLang="mr-IN" dirty="0"/>
              <a:t>열</a:t>
            </a:r>
            <a:r>
              <a:rPr lang="mr-IN" altLang="ko-KR" dirty="0"/>
              <a:t>(‘</a:t>
            </a:r>
            <a:r>
              <a:rPr lang="mr-IN" altLang="ko-KR" dirty="0" err="1"/>
              <a:t>Open</a:t>
            </a:r>
            <a:r>
              <a:rPr lang="mr-IN" altLang="ko-KR" dirty="0"/>
              <a:t>’, ‘High’, ‘</a:t>
            </a:r>
            <a:r>
              <a:rPr lang="mr-IN" altLang="ko-KR" dirty="0" err="1"/>
              <a:t>Low</a:t>
            </a:r>
            <a:r>
              <a:rPr lang="mr-IN" altLang="ko-KR" dirty="0"/>
              <a:t>’, ‘</a:t>
            </a:r>
            <a:r>
              <a:rPr lang="mr-IN" altLang="ko-KR" dirty="0" err="1"/>
              <a:t>Volume</a:t>
            </a:r>
            <a:r>
              <a:rPr lang="mr-IN" altLang="ko-KR" dirty="0"/>
              <a:t>’)</a:t>
            </a:r>
            <a:r>
              <a:rPr lang="ko-KR" altLang="mr-IN" dirty="0"/>
              <a:t>까지의 데이터는 </a:t>
            </a:r>
            <a:r>
              <a:rPr lang="mr-IN" altLang="ko-KR" dirty="0" err="1"/>
              <a:t>x_data</a:t>
            </a:r>
            <a:r>
              <a:rPr lang="ko-KR" altLang="mr-IN" dirty="0"/>
              <a:t>로 저장하고 </a:t>
            </a:r>
            <a:r>
              <a:rPr lang="mr-IN" altLang="ko-KR" dirty="0"/>
              <a:t>5</a:t>
            </a:r>
            <a:r>
              <a:rPr lang="ko-KR" altLang="mr-IN" dirty="0"/>
              <a:t>열</a:t>
            </a:r>
            <a:r>
              <a:rPr lang="mr-IN" altLang="ko-KR" dirty="0"/>
              <a:t>(‘</a:t>
            </a:r>
            <a:r>
              <a:rPr lang="mr-IN" altLang="ko-KR" dirty="0" err="1"/>
              <a:t>Close</a:t>
            </a:r>
            <a:r>
              <a:rPr lang="mr-IN" altLang="ko-KR" dirty="0"/>
              <a:t>’)</a:t>
            </a:r>
            <a:r>
              <a:rPr lang="ko-KR" altLang="mr-IN" dirty="0"/>
              <a:t>의 데이터는 </a:t>
            </a:r>
            <a:r>
              <a:rPr lang="mr-IN" altLang="ko-KR" dirty="0" err="1"/>
              <a:t>y_data</a:t>
            </a:r>
            <a:r>
              <a:rPr lang="ko-KR" altLang="mr-IN" dirty="0"/>
              <a:t>로 저장한다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x_data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은 </a:t>
            </a:r>
            <a:r>
              <a:rPr lang="en-US" altLang="ko-KR" dirty="0"/>
              <a:t>(732,4), </a:t>
            </a:r>
            <a:r>
              <a:rPr lang="en-US" altLang="ko-KR" dirty="0" err="1"/>
              <a:t>y_data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은 </a:t>
            </a:r>
            <a:r>
              <a:rPr lang="en-US" altLang="ko-KR" dirty="0"/>
              <a:t>(732,) </a:t>
            </a:r>
            <a:r>
              <a:rPr lang="ko-KR" altLang="en-US" dirty="0"/>
              <a:t>혹은 </a:t>
            </a:r>
            <a:r>
              <a:rPr lang="en-US" altLang="ko-KR" dirty="0"/>
              <a:t>(732,1)</a:t>
            </a:r>
            <a:r>
              <a:rPr lang="ko-KR" altLang="en-US" dirty="0"/>
              <a:t>이 되어야 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12" y="2492896"/>
            <a:ext cx="4535337" cy="36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2-6.</a:t>
            </a:r>
            <a:r>
              <a:rPr lang="ko-KR" altLang="en-US" dirty="0" smtClean="0"/>
              <a:t> 주식 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stock-</a:t>
            </a:r>
            <a:r>
              <a:rPr lang="en-US" altLang="ko-KR" dirty="0" err="1" smtClean="0"/>
              <a:t>data.csv</a:t>
            </a:r>
            <a:r>
              <a:rPr lang="ko-KR" altLang="en-US" dirty="0"/>
              <a:t>의 데이터를 불러온다</a:t>
            </a:r>
          </a:p>
          <a:p>
            <a:pPr lvl="2"/>
            <a:r>
              <a:rPr lang="ko-KR" altLang="en-US" dirty="0"/>
              <a:t>수행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3" y="1844824"/>
            <a:ext cx="6126016" cy="43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2-7.</a:t>
            </a:r>
            <a:r>
              <a:rPr lang="ko-KR" altLang="en-US" dirty="0" smtClean="0"/>
              <a:t> 당뇨 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diabetes-</a:t>
            </a:r>
            <a:r>
              <a:rPr lang="en-US" altLang="ko-KR" dirty="0" err="1" smtClean="0"/>
              <a:t>data.csv</a:t>
            </a:r>
            <a:r>
              <a:rPr lang="ko-KR" altLang="en-US" dirty="0"/>
              <a:t>의 데이터를 불러온다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열부터 </a:t>
            </a:r>
            <a:r>
              <a:rPr lang="en-US" altLang="ko-KR" dirty="0"/>
              <a:t>8</a:t>
            </a:r>
            <a:r>
              <a:rPr lang="ko-KR" altLang="en-US" dirty="0"/>
              <a:t>열까지의 데이터는 </a:t>
            </a:r>
            <a:r>
              <a:rPr lang="en-US" altLang="ko-KR" dirty="0" err="1"/>
              <a:t>x_data</a:t>
            </a:r>
            <a:r>
              <a:rPr lang="ko-KR" altLang="en-US" dirty="0"/>
              <a:t>로 저장하고 </a:t>
            </a:r>
            <a:r>
              <a:rPr lang="en-US" altLang="ko-KR" dirty="0"/>
              <a:t>9</a:t>
            </a:r>
            <a:r>
              <a:rPr lang="ko-KR" altLang="en-US" dirty="0"/>
              <a:t>열의 데이터는 </a:t>
            </a:r>
            <a:r>
              <a:rPr lang="en-US" altLang="ko-KR" dirty="0" err="1"/>
              <a:t>y_data</a:t>
            </a:r>
            <a:r>
              <a:rPr lang="ko-KR" altLang="en-US" dirty="0"/>
              <a:t>로 저장한다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x_data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은 </a:t>
            </a:r>
            <a:r>
              <a:rPr lang="en-US" altLang="ko-KR" dirty="0"/>
              <a:t>(759, 8), </a:t>
            </a:r>
            <a:r>
              <a:rPr lang="en-US" altLang="ko-KR" dirty="0" err="1"/>
              <a:t>y_data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은 </a:t>
            </a:r>
            <a:r>
              <a:rPr lang="en-US" altLang="ko-KR" dirty="0"/>
              <a:t>(759,) </a:t>
            </a:r>
            <a:r>
              <a:rPr lang="ko-KR" altLang="en-US" dirty="0"/>
              <a:t>혹은 </a:t>
            </a:r>
            <a:r>
              <a:rPr lang="en-US" altLang="ko-KR" dirty="0"/>
              <a:t>(759,1)</a:t>
            </a:r>
            <a:r>
              <a:rPr lang="ko-KR" altLang="en-US" dirty="0"/>
              <a:t>이 되어야 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11" name="그림 10" descr="Microsoft Excel - diabetes-d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11" y="2420888"/>
            <a:ext cx="5054290" cy="37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2-7.</a:t>
            </a:r>
            <a:r>
              <a:rPr lang="ko-KR" altLang="en-US" dirty="0" smtClean="0"/>
              <a:t> 당뇨 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diabetes-</a:t>
            </a:r>
            <a:r>
              <a:rPr lang="en-US" altLang="ko-KR" dirty="0" err="1" smtClean="0"/>
              <a:t>data.csv</a:t>
            </a:r>
            <a:r>
              <a:rPr lang="ko-KR" altLang="en-US" dirty="0" smtClean="0"/>
              <a:t>의 데이터를 불러온다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수행 예시</a:t>
            </a:r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156176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3132138" y="2686050"/>
            <a:ext cx="5761037" cy="6778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rect">
              <a:fillToRect l="100000" t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tIns="90000" bIns="90000" anchor="ctr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Bodoni MT Black" pitchFamily="18" charset="0"/>
                <a:ea typeface="휴먼엑스포" pitchFamily="18" charset="-127"/>
              </a:rPr>
              <a:t>Pandas</a:t>
            </a:r>
            <a:endParaRPr lang="en-US" altLang="ko-KR" sz="3200" dirty="0">
              <a:solidFill>
                <a:schemeClr val="bg1"/>
              </a:solidFill>
              <a:latin typeface="Bodoni MT Black" pitchFamily="18" charset="0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1" y="115888"/>
            <a:ext cx="1512292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en-US" altLang="ko-KR" dirty="0" smtClean="0"/>
              <a:t>Pandas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전처리와 준비를 효과적으로 할 수 있도록 도와주는 </a:t>
            </a:r>
            <a:r>
              <a:rPr lang="en-US" altLang="ko-KR" dirty="0"/>
              <a:t>Python </a:t>
            </a:r>
            <a:r>
              <a:rPr lang="ko-KR" altLang="en-US" dirty="0"/>
              <a:t>라이브러리</a:t>
            </a:r>
          </a:p>
          <a:p>
            <a:pPr lvl="2"/>
            <a:r>
              <a:rPr lang="ko-KR" altLang="en-US" dirty="0"/>
              <a:t>엑셀의 시트와 같은 ‘데이터프레임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)’</a:t>
            </a:r>
            <a:r>
              <a:rPr lang="ko-KR" altLang="en-US" dirty="0"/>
              <a:t>을 활용하여 데이터를 쉽게 핸들링할 수 있다</a:t>
            </a:r>
          </a:p>
          <a:p>
            <a:pPr lvl="2"/>
            <a:r>
              <a:rPr lang="en-US" altLang="ko-KR" dirty="0"/>
              <a:t>Pandas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2" y="2636912"/>
            <a:ext cx="7956376" cy="342691"/>
          </a:xfrm>
          <a:prstGeom prst="rect">
            <a:avLst/>
          </a:prstGeom>
        </p:spPr>
      </p:pic>
      <p:pic>
        <p:nvPicPr>
          <p:cNvPr id="15" name="Picture 4" descr="excel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5889" r="3815" b="11663"/>
          <a:stretch/>
        </p:blipFill>
        <p:spPr bwMode="auto">
          <a:xfrm>
            <a:off x="873212" y="3905960"/>
            <a:ext cx="2520280" cy="16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63" y="3857955"/>
            <a:ext cx="44540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1" y="115888"/>
            <a:ext cx="1512292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시리즈</a:t>
            </a:r>
            <a:r>
              <a:rPr lang="en-US" altLang="ko-KR" dirty="0" smtClean="0"/>
              <a:t>(Series)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/>
              <a:t>의 시리즈</a:t>
            </a:r>
            <a:r>
              <a:rPr lang="en-US" altLang="ko-KR" dirty="0"/>
              <a:t>(Series)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리스트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차원 배열과 유사하다</a:t>
            </a:r>
          </a:p>
          <a:p>
            <a:pPr lvl="2"/>
            <a:r>
              <a:rPr lang="ko-KR" altLang="en-US" dirty="0"/>
              <a:t>엑셀의 시트와 같은 ‘데이터프레임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)’</a:t>
            </a:r>
            <a:r>
              <a:rPr lang="ko-KR" altLang="en-US" dirty="0"/>
              <a:t>을 활용하여 데이터를 쉽게 핸들링할 수 있다</a:t>
            </a:r>
          </a:p>
          <a:p>
            <a:pPr lvl="2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배열과는 다르게 서로 다른 자료형도 시리즈 내에 담을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Picture 2" descr="pandas serie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79" y="3717032"/>
            <a:ext cx="7109730" cy="12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3132138" y="2686050"/>
            <a:ext cx="5761037" cy="6778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rect">
              <a:fillToRect l="100000" t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tIns="90000" bIns="90000" anchor="ctr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Bodoni MT Black" pitchFamily="18" charset="0"/>
                <a:ea typeface="휴먼엑스포" pitchFamily="18" charset="-127"/>
              </a:rPr>
              <a:t>Numpy</a:t>
            </a:r>
            <a:endParaRPr lang="en-US" altLang="ko-KR" sz="3200" dirty="0">
              <a:solidFill>
                <a:schemeClr val="bg1"/>
              </a:solidFill>
              <a:latin typeface="Bodoni MT Black" pitchFamily="18" charset="0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9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시리즈</a:t>
            </a:r>
            <a:r>
              <a:rPr lang="en-US" altLang="ko-KR" dirty="0" smtClean="0"/>
              <a:t>(Series)</a:t>
            </a:r>
          </a:p>
          <a:p>
            <a:pPr lvl="1"/>
            <a:r>
              <a:rPr lang="ko-KR" altLang="en-US" dirty="0" smtClean="0"/>
              <a:t>시리즈 </a:t>
            </a:r>
            <a:r>
              <a:rPr lang="ko-KR" altLang="en-US" dirty="0"/>
              <a:t>생성하기</a:t>
            </a:r>
          </a:p>
          <a:p>
            <a:pPr lvl="2"/>
            <a:r>
              <a:rPr lang="ko-KR" altLang="en-US" dirty="0"/>
              <a:t>일반적으로 파이썬 리스트를 시리즈로 변환하여 </a:t>
            </a:r>
            <a:r>
              <a:rPr lang="ko-KR" altLang="en-US" dirty="0" smtClean="0"/>
              <a:t>생성한다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8" y="1973037"/>
            <a:ext cx="5883958" cy="3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/>
              <a:t>의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리스트 혹은 배열과 유사한 자료구조이다</a:t>
            </a:r>
          </a:p>
          <a:p>
            <a:pPr lvl="2"/>
            <a:r>
              <a:rPr lang="ko-KR" altLang="en-US" dirty="0"/>
              <a:t>행렬</a:t>
            </a:r>
            <a:r>
              <a:rPr lang="en-US" altLang="ko-KR" dirty="0"/>
              <a:t>(matrix)</a:t>
            </a:r>
            <a:r>
              <a:rPr lang="ko-KR" altLang="en-US" dirty="0"/>
              <a:t>과 같이 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이루어져 있으며</a:t>
            </a:r>
            <a:r>
              <a:rPr lang="en-US" altLang="ko-KR" dirty="0"/>
              <a:t>, </a:t>
            </a:r>
            <a:r>
              <a:rPr lang="ko-KR" altLang="en-US" dirty="0"/>
              <a:t>이를 인덱스를 이용해 접근할 수 있다</a:t>
            </a:r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개의 축</a:t>
            </a:r>
            <a:r>
              <a:rPr lang="en-US" altLang="ko-KR" dirty="0"/>
              <a:t>(axis)</a:t>
            </a:r>
            <a:r>
              <a:rPr lang="ko-KR" altLang="en-US" dirty="0"/>
              <a:t>가 있어 행과 열을 관리할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r>
              <a:rPr lang="ko-KR" altLang="en-US" dirty="0"/>
              <a:t>데이터프레임에는 시리즈와 같이 서로 다른 자료형을 담을 수 </a:t>
            </a:r>
            <a:r>
              <a:rPr lang="ko-KR" altLang="en-US" dirty="0" smtClean="0"/>
              <a:t>있다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44" y="3717032"/>
            <a:ext cx="4007405" cy="20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9" y="115888"/>
            <a:ext cx="1800324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데이터프레임 생성하기</a:t>
            </a:r>
            <a:endParaRPr lang="en-US" altLang="ko-KR" dirty="0" smtClean="0"/>
          </a:p>
          <a:p>
            <a:pPr lvl="2"/>
            <a:r>
              <a:rPr lang="ko-KR" altLang="en-US" dirty="0"/>
              <a:t>데이터프레임은 리스트</a:t>
            </a:r>
            <a:r>
              <a:rPr lang="en-US" altLang="ko-KR" dirty="0"/>
              <a:t>, </a:t>
            </a:r>
            <a:r>
              <a:rPr lang="ko-KR" altLang="en-US" dirty="0"/>
              <a:t>배열 혹은 딕셔너리로 생성할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0" y="1772816"/>
            <a:ext cx="7303080" cy="418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7" y="115888"/>
            <a:ext cx="1728316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데이터프레임 생성하기</a:t>
            </a:r>
            <a:endParaRPr lang="en-US" altLang="ko-KR" dirty="0" smtClean="0"/>
          </a:p>
          <a:p>
            <a:pPr lvl="2"/>
            <a:r>
              <a:rPr lang="ko-KR" altLang="en-US" dirty="0"/>
              <a:t>배열 혹은 리스트로 데이터프레임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3"/>
            <a:r>
              <a:rPr lang="ko-KR" altLang="en-US" dirty="0" smtClean="0"/>
              <a:t>생성하면서 축 </a:t>
            </a:r>
            <a:r>
              <a:rPr lang="en-US" altLang="ko-KR" dirty="0" smtClean="0"/>
              <a:t>(axis)</a:t>
            </a:r>
            <a:r>
              <a:rPr lang="ko-KR" altLang="en-US" dirty="0" smtClean="0"/>
              <a:t>을 잘 고려한다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6" y="1844824"/>
            <a:ext cx="6408712" cy="28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데이터프레임 </a:t>
            </a:r>
            <a:r>
              <a:rPr lang="ko-KR" altLang="en-US" dirty="0"/>
              <a:t>생성하기</a:t>
            </a:r>
          </a:p>
          <a:p>
            <a:pPr lvl="2"/>
            <a:r>
              <a:rPr lang="ko-KR" altLang="en-US" dirty="0"/>
              <a:t>딕셔너리로 데이터프레임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3"/>
            <a:r>
              <a:rPr lang="ko-KR" altLang="en-US" dirty="0" smtClean="0"/>
              <a:t>생성하면서 축</a:t>
            </a:r>
            <a:r>
              <a:rPr lang="en-US" altLang="ko-KR" dirty="0" smtClean="0"/>
              <a:t>(axis)</a:t>
            </a:r>
            <a:r>
              <a:rPr lang="ko-KR" altLang="en-US" dirty="0" smtClean="0"/>
              <a:t>을 잘 고려한다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2" y="1772816"/>
            <a:ext cx="6782687" cy="22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7" y="115888"/>
            <a:ext cx="1728316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데이터프레임 </a:t>
            </a:r>
            <a:r>
              <a:rPr lang="ko-KR" altLang="en-US" dirty="0"/>
              <a:t>생성하기</a:t>
            </a:r>
          </a:p>
          <a:p>
            <a:pPr lvl="2"/>
            <a:r>
              <a:rPr lang="ko-KR" altLang="en-US" dirty="0"/>
              <a:t>컬럼 이름과 인덱스를 인자값으로 설정할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r>
              <a:rPr lang="ko-KR" altLang="en-US" dirty="0"/>
              <a:t>따로 설정하지 않을 경우 디폴트</a:t>
            </a:r>
            <a:r>
              <a:rPr lang="en-US" altLang="ko-KR" dirty="0"/>
              <a:t>(0</a:t>
            </a:r>
            <a:r>
              <a:rPr lang="ko-KR" altLang="en-US" dirty="0"/>
              <a:t>부터 시작하는 정수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설정된다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56" y="1737444"/>
            <a:ext cx="6383811" cy="3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0531" y="115888"/>
            <a:ext cx="1554081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열람하기</a:t>
            </a:r>
            <a:endParaRPr lang="en-US" altLang="ko-KR" dirty="0" smtClean="0"/>
          </a:p>
          <a:p>
            <a:pPr lvl="2"/>
            <a:r>
              <a:rPr lang="en-US" altLang="ko-KR" dirty="0"/>
              <a:t>head()</a:t>
            </a:r>
            <a:r>
              <a:rPr lang="ko-KR" altLang="en-US" dirty="0"/>
              <a:t>와 </a:t>
            </a:r>
            <a:r>
              <a:rPr lang="en-US" altLang="ko-KR" dirty="0"/>
              <a:t>tail() </a:t>
            </a:r>
            <a:r>
              <a:rPr lang="ko-KR" altLang="en-US" dirty="0"/>
              <a:t>함수로 데이터의 일부를 열람할 수 있다</a:t>
            </a:r>
          </a:p>
          <a:p>
            <a:pPr lvl="3"/>
            <a:r>
              <a:rPr lang="ko-KR" altLang="en-US" dirty="0"/>
              <a:t>인자값을 주지 않을 경우 상위</a:t>
            </a:r>
            <a:r>
              <a:rPr lang="en-US" altLang="ko-KR" dirty="0"/>
              <a:t>, </a:t>
            </a:r>
            <a:r>
              <a:rPr lang="ko-KR" altLang="en-US" dirty="0"/>
              <a:t>혹은 하위 </a:t>
            </a:r>
            <a:r>
              <a:rPr lang="en-US" altLang="ko-KR" dirty="0"/>
              <a:t>5</a:t>
            </a:r>
            <a:r>
              <a:rPr lang="ko-KR" altLang="en-US" dirty="0"/>
              <a:t>개 데이터만 보여준다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2"/>
          <a:stretch/>
        </p:blipFill>
        <p:spPr>
          <a:xfrm>
            <a:off x="1611231" y="2276872"/>
            <a:ext cx="5799300" cy="31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열람하기</a:t>
            </a:r>
            <a:endParaRPr lang="en-US" altLang="ko-KR" dirty="0" smtClean="0"/>
          </a:p>
          <a:p>
            <a:pPr lvl="2"/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과 컬럼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의 데이터만 열람할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데이터프레임 내의 값들만 추출해 볼 수 </a:t>
            </a:r>
            <a:r>
              <a:rPr lang="ko-KR" altLang="en-US" dirty="0" smtClean="0"/>
              <a:t>있다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8" y="1639886"/>
            <a:ext cx="6735115" cy="1281543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8" y="3869165"/>
            <a:ext cx="673511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9" y="115888"/>
            <a:ext cx="1800324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열람하기</a:t>
            </a:r>
            <a:endParaRPr lang="en-US" altLang="ko-KR" dirty="0" smtClean="0"/>
          </a:p>
          <a:p>
            <a:pPr lvl="2"/>
            <a:r>
              <a:rPr lang="en-US" altLang="ko-KR" dirty="0"/>
              <a:t>describe() </a:t>
            </a:r>
            <a:r>
              <a:rPr lang="ko-KR" altLang="en-US" dirty="0"/>
              <a:t>함수로 데이터의 요약</a:t>
            </a:r>
            <a:r>
              <a:rPr lang="en-US" altLang="ko-KR" dirty="0"/>
              <a:t>(</a:t>
            </a:r>
            <a:r>
              <a:rPr lang="ko-KR" altLang="en-US" dirty="0"/>
              <a:t>수치형인 경우 기초 통계량</a:t>
            </a:r>
            <a:r>
              <a:rPr lang="en-US" altLang="ko-KR" dirty="0"/>
              <a:t>)</a:t>
            </a:r>
            <a:r>
              <a:rPr lang="ko-KR" altLang="en-US" dirty="0"/>
              <a:t>을 열람할 수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99601"/>
            <a:ext cx="6080929" cy="26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변경하기</a:t>
            </a:r>
            <a:endParaRPr lang="en-US" altLang="ko-KR" dirty="0" smtClean="0"/>
          </a:p>
          <a:p>
            <a:pPr lvl="2"/>
            <a:r>
              <a:rPr lang="ko-KR" altLang="en-US" dirty="0"/>
              <a:t>전치</a:t>
            </a:r>
            <a:r>
              <a:rPr lang="en-US" altLang="ko-KR" dirty="0"/>
              <a:t>(transpose): </a:t>
            </a:r>
            <a:r>
              <a:rPr lang="ko-KR" altLang="en-US" dirty="0"/>
              <a:t>데이터프레임의 열과 행을 </a:t>
            </a:r>
            <a:r>
              <a:rPr lang="ko-KR" altLang="en-US" dirty="0" smtClean="0"/>
              <a:t>바꾼다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45" y="1916832"/>
            <a:ext cx="7416824" cy="3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9" y="115888"/>
            <a:ext cx="1800324" cy="327619"/>
          </a:xfrm>
        </p:spPr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계산과학</a:t>
            </a:r>
            <a:r>
              <a:rPr lang="en-US" altLang="ko-KR" dirty="0"/>
              <a:t>(Computation science) </a:t>
            </a:r>
            <a:r>
              <a:rPr lang="ko-KR" altLang="en-US" dirty="0"/>
              <a:t>분야에 자주 활용되는 </a:t>
            </a:r>
            <a:r>
              <a:rPr lang="en-US" altLang="ko-KR" dirty="0"/>
              <a:t>Python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고성능의 다차원 배열</a:t>
            </a:r>
            <a:r>
              <a:rPr lang="en-US" altLang="ko-KR" dirty="0" smtClean="0"/>
              <a:t>(array)</a:t>
            </a:r>
            <a:r>
              <a:rPr lang="ko-KR" altLang="en-US" dirty="0"/>
              <a:t> </a:t>
            </a:r>
            <a:r>
              <a:rPr lang="ko-KR" altLang="en-US" dirty="0" smtClean="0"/>
              <a:t>객체와 이를 다룰 수 있는 다양한 도구를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문법이나 구동 방식이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과 비슷하다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불러오기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8" name="Picture 2" descr="nump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77" y="3861048"/>
            <a:ext cx="4949263" cy="19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" y="2996952"/>
            <a:ext cx="7956376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변경하기</a:t>
            </a:r>
            <a:endParaRPr lang="en-US" altLang="ko-KR" dirty="0" smtClean="0"/>
          </a:p>
          <a:p>
            <a:pPr lvl="2"/>
            <a:r>
              <a:rPr lang="ko-KR" altLang="en-US" dirty="0"/>
              <a:t>정렬</a:t>
            </a:r>
            <a:r>
              <a:rPr lang="en-US" altLang="ko-KR" dirty="0"/>
              <a:t>(sorting): </a:t>
            </a:r>
            <a:r>
              <a:rPr lang="ko-KR" altLang="en-US" dirty="0"/>
              <a:t>특정 컬럼의 값을 기준으로 정렬하기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6" y="2068716"/>
            <a:ext cx="7956376" cy="27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변경하기</a:t>
            </a:r>
            <a:endParaRPr lang="en-US" altLang="ko-KR" dirty="0" smtClean="0"/>
          </a:p>
          <a:p>
            <a:pPr lvl="2"/>
            <a:r>
              <a:rPr lang="ko-KR" altLang="en-US" dirty="0"/>
              <a:t>삽입</a:t>
            </a:r>
            <a:r>
              <a:rPr lang="en-US" altLang="ko-KR" dirty="0"/>
              <a:t>(insertion): </a:t>
            </a:r>
            <a:r>
              <a:rPr lang="ko-KR" altLang="en-US" dirty="0"/>
              <a:t>새로운 컬럼을 삽입할 수 있다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6" y="2009540"/>
            <a:ext cx="8064896" cy="31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선택하기</a:t>
            </a:r>
            <a:endParaRPr lang="en-US" altLang="ko-KR" dirty="0" smtClean="0"/>
          </a:p>
          <a:p>
            <a:pPr lvl="2"/>
            <a:r>
              <a:rPr lang="ko-KR" altLang="en-US" dirty="0"/>
              <a:t>컬럼의 이름을 넣어 특정 컬럼의 데이터를 선택할 수 있다</a:t>
            </a:r>
          </a:p>
          <a:p>
            <a:pPr lvl="3"/>
            <a:r>
              <a:rPr lang="ko-KR" altLang="en-US" dirty="0"/>
              <a:t>시리즈가 결과로 </a:t>
            </a:r>
            <a:r>
              <a:rPr lang="ko-KR" altLang="en-US" dirty="0" smtClean="0"/>
              <a:t>나옴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42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0" y="2304110"/>
            <a:ext cx="7884368" cy="23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1" y="115888"/>
            <a:ext cx="1512292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선택하기</a:t>
            </a:r>
            <a:endParaRPr lang="en-US" altLang="ko-KR" dirty="0" smtClean="0"/>
          </a:p>
          <a:p>
            <a:pPr lvl="2"/>
            <a:r>
              <a:rPr lang="ko-KR" altLang="en-US" dirty="0"/>
              <a:t>슬라이싱을 통해 행을 기준으로 데이터를 자를 수 있다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1888127"/>
            <a:ext cx="7614591" cy="31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en-US" altLang="ko-KR" dirty="0" err="1"/>
              <a:t>concat</a:t>
            </a:r>
            <a:r>
              <a:rPr lang="en-US" altLang="ko-KR" dirty="0"/>
              <a:t>(): </a:t>
            </a:r>
            <a:r>
              <a:rPr lang="ko-KR" altLang="en-US" dirty="0"/>
              <a:t>따로 축을 설정하지 않을 경우 데이터를 컬럼을 기준으로 </a:t>
            </a:r>
            <a:r>
              <a:rPr lang="ko-KR" altLang="en-US" dirty="0" smtClean="0"/>
              <a:t>병합한다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44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7" y="1916832"/>
            <a:ext cx="7600848" cy="3602633"/>
          </a:xfrm>
          <a:prstGeom prst="rect">
            <a:avLst/>
          </a:prstGeom>
        </p:spPr>
      </p:pic>
      <p:pic>
        <p:nvPicPr>
          <p:cNvPr id="13" name="Picture 2" descr="_images/merging_concat_bas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3429000"/>
            <a:ext cx="2934664" cy="28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7" y="115888"/>
            <a:ext cx="1728316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en-US" altLang="ko-KR" dirty="0" err="1"/>
              <a:t>concat</a:t>
            </a:r>
            <a:r>
              <a:rPr lang="en-US" altLang="ko-KR" dirty="0"/>
              <a:t>(): </a:t>
            </a:r>
            <a:r>
              <a:rPr lang="ko-KR" altLang="en-US" dirty="0"/>
              <a:t>축을 </a:t>
            </a:r>
            <a:r>
              <a:rPr lang="en-US" altLang="ko-KR" dirty="0"/>
              <a:t>1</a:t>
            </a:r>
            <a:r>
              <a:rPr lang="ko-KR" altLang="en-US" dirty="0"/>
              <a:t>로 설정할 경우 행을 기준으로 병합한다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5" y="1772816"/>
            <a:ext cx="7713657" cy="988379"/>
          </a:xfrm>
          <a:prstGeom prst="rect">
            <a:avLst/>
          </a:prstGeom>
        </p:spPr>
      </p:pic>
      <p:pic>
        <p:nvPicPr>
          <p:cNvPr id="13" name="Picture 2" descr="_images/merging_concat_axi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2" y="3798503"/>
            <a:ext cx="5981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ko-KR" altLang="en-US" dirty="0"/>
              <a:t>더욱 많은 데이터 병합 함수와 예제는 아래를 참고한다</a:t>
            </a:r>
          </a:p>
          <a:p>
            <a:pPr lvl="3"/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LINK: </a:t>
            </a:r>
            <a:r>
              <a:rPr lang="en-GB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https://pandas.pydata.org/pandas-docs/stable/merging.html#merging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85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/>
              <a:t>에서도 </a:t>
            </a:r>
            <a:r>
              <a:rPr lang="en-US" altLang="ko-KR" dirty="0" err="1"/>
              <a:t>numpy</a:t>
            </a:r>
            <a:r>
              <a:rPr lang="ko-KR" altLang="en-US" dirty="0"/>
              <a:t>와 유사하게 </a:t>
            </a:r>
            <a:r>
              <a:rPr lang="en-US" altLang="ko-KR" dirty="0"/>
              <a:t>csv</a:t>
            </a:r>
            <a:r>
              <a:rPr lang="ko-KR" altLang="en-US" dirty="0"/>
              <a:t>와 </a:t>
            </a:r>
            <a:r>
              <a:rPr lang="en-US" altLang="ko-KR" dirty="0"/>
              <a:t>text </a:t>
            </a:r>
            <a:r>
              <a:rPr lang="ko-KR" altLang="en-US" dirty="0"/>
              <a:t>데이터를 불러올 수 있다</a:t>
            </a:r>
          </a:p>
          <a:p>
            <a:pPr lvl="2"/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활용한다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통해 데이터를 불러올 경우 저절로 데이터프레임으로 저장된다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9" y="1844824"/>
            <a:ext cx="8360016" cy="23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7" y="115888"/>
            <a:ext cx="1728316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/>
              <a:t>에서는 </a:t>
            </a:r>
            <a:r>
              <a:rPr lang="en-US" altLang="ko-KR" dirty="0"/>
              <a:t>excel </a:t>
            </a:r>
            <a:r>
              <a:rPr lang="ko-KR" altLang="en-US" dirty="0"/>
              <a:t>형태</a:t>
            </a:r>
            <a:r>
              <a:rPr lang="en-US" altLang="ko-KR" dirty="0"/>
              <a:t>(.</a:t>
            </a:r>
            <a:r>
              <a:rPr lang="en-US" altLang="ko-KR" dirty="0" err="1"/>
              <a:t>xlsx</a:t>
            </a:r>
            <a:r>
              <a:rPr lang="en-US" altLang="ko-KR" dirty="0"/>
              <a:t>/.</a:t>
            </a:r>
            <a:r>
              <a:rPr lang="en-US" altLang="ko-KR" dirty="0" err="1"/>
              <a:t>xls</a:t>
            </a:r>
            <a:r>
              <a:rPr lang="en-US" altLang="ko-KR" dirty="0"/>
              <a:t>)</a:t>
            </a:r>
            <a:r>
              <a:rPr lang="ko-KR" altLang="en-US" dirty="0"/>
              <a:t>의 데이터도 쉽게 불러올 수 있다</a:t>
            </a:r>
          </a:p>
          <a:p>
            <a:pPr lvl="2"/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활용한다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3"/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통해 데이터를 불러올 경우에도 저절로 데이터프레임으로 저장된다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48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" y="1844824"/>
            <a:ext cx="8707737" cy="19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/>
              <a:t>를 활용하면 </a:t>
            </a:r>
            <a:r>
              <a:rPr lang="en-US" altLang="ko-KR" dirty="0"/>
              <a:t>csv </a:t>
            </a:r>
            <a:r>
              <a:rPr lang="ko-KR" altLang="en-US" dirty="0"/>
              <a:t>혹은 </a:t>
            </a:r>
            <a:r>
              <a:rPr lang="en-US" altLang="ko-KR" dirty="0"/>
              <a:t>excel </a:t>
            </a:r>
            <a:r>
              <a:rPr lang="ko-KR" altLang="en-US" dirty="0"/>
              <a:t>형태의 데이터로 저장하는 것도 용이하다</a:t>
            </a:r>
          </a:p>
          <a:p>
            <a:pPr lvl="2"/>
            <a:r>
              <a:rPr lang="mr-IN" altLang="ko-KR" dirty="0" err="1"/>
              <a:t>to_csv</a:t>
            </a:r>
            <a:r>
              <a:rPr lang="mr-IN" altLang="ko-KR" dirty="0"/>
              <a:t>() </a:t>
            </a:r>
            <a:r>
              <a:rPr lang="ko-KR" altLang="mr-IN" dirty="0"/>
              <a:t>혹은 </a:t>
            </a:r>
            <a:r>
              <a:rPr lang="mr-IN" altLang="ko-KR" dirty="0" err="1"/>
              <a:t>to_excel</a:t>
            </a:r>
            <a:r>
              <a:rPr lang="mr-IN" altLang="ko-KR" dirty="0"/>
              <a:t>() </a:t>
            </a:r>
            <a:r>
              <a:rPr lang="ko-KR" altLang="mr-IN" dirty="0"/>
              <a:t>함수를 활용한다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49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8" y="2400675"/>
            <a:ext cx="8460432" cy="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/>
              <a:t>의 핵심적인 객체로 “동일한 자료형을 가지는 값들이 격자판 형태로 있는 것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2"/>
            <a:r>
              <a:rPr lang="ko-KR" altLang="en-US" dirty="0"/>
              <a:t>파이썬의 리스트</a:t>
            </a:r>
            <a:r>
              <a:rPr lang="en-US" altLang="ko-KR" dirty="0"/>
              <a:t>(list)</a:t>
            </a:r>
            <a:r>
              <a:rPr lang="ko-KR" altLang="en-US" dirty="0"/>
              <a:t>와 거의 비슷하나 배열은 동일한 자료형만 들어가야 한다는 차이를 </a:t>
            </a:r>
            <a:r>
              <a:rPr lang="ko-KR" altLang="en-US" dirty="0" smtClean="0"/>
              <a:t>갖는다</a:t>
            </a:r>
            <a:endParaRPr lang="en-US" altLang="ko-KR" dirty="0" smtClean="0"/>
          </a:p>
          <a:p>
            <a:pPr lvl="2"/>
            <a:r>
              <a:rPr lang="ko-KR" altLang="en-US" dirty="0"/>
              <a:t>사용방법도 리스트와 유사하나 특성과 활용 가능한 함수 등이 다르다</a:t>
            </a:r>
          </a:p>
          <a:p>
            <a:pPr lvl="2"/>
            <a:r>
              <a:rPr lang="ko-KR" altLang="en-US" dirty="0"/>
              <a:t>다차원</a:t>
            </a:r>
            <a:r>
              <a:rPr lang="en-US" altLang="ko-KR" dirty="0"/>
              <a:t>(n-dimensional) </a:t>
            </a:r>
            <a:r>
              <a:rPr lang="ko-KR" altLang="en-US" dirty="0"/>
              <a:t>배열로 확장 가능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0" name="Picture 2" descr="numpy arra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2785"/>
            <a:ext cx="5938541" cy="14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-8.</a:t>
            </a:r>
            <a:r>
              <a:rPr lang="ko-KR" altLang="en-US" dirty="0" smtClean="0"/>
              <a:t> 데이터프레임 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</a:t>
            </a:r>
            <a:r>
              <a:rPr lang="ko-KR" altLang="en-US" dirty="0"/>
              <a:t>내용의 데이터를 담은 데이터프레임을 생성해 </a:t>
            </a:r>
            <a:r>
              <a:rPr lang="ko-KR" altLang="en-US" dirty="0" smtClean="0"/>
              <a:t>본다</a:t>
            </a:r>
            <a:endParaRPr lang="en-US" altLang="ko-KR" dirty="0" smtClean="0"/>
          </a:p>
          <a:p>
            <a:pPr lvl="2"/>
            <a:r>
              <a:rPr lang="en-US" altLang="ko-KR" dirty="0"/>
              <a:t>Title, Artist, Length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타입으로</a:t>
            </a:r>
            <a:r>
              <a:rPr lang="en-US" altLang="ko-KR" dirty="0"/>
              <a:t>, Year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저장한다</a:t>
            </a:r>
          </a:p>
          <a:p>
            <a:pPr marL="914400" lvl="2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50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184400"/>
            <a:ext cx="72847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2-8.</a:t>
            </a:r>
            <a:r>
              <a:rPr lang="ko-KR" altLang="en-US" dirty="0" smtClean="0"/>
              <a:t> 데이터프레임 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</a:t>
            </a:r>
            <a:r>
              <a:rPr lang="ko-KR" altLang="en-US" dirty="0"/>
              <a:t>내용의 데이터를 담은 데이터프레임을 생성해 본다</a:t>
            </a:r>
          </a:p>
          <a:p>
            <a:pPr lvl="2"/>
            <a:r>
              <a:rPr lang="ko-KR" altLang="en-US" dirty="0"/>
              <a:t>수행 예시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51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8" y="2276872"/>
            <a:ext cx="8360701" cy="17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3" y="115888"/>
            <a:ext cx="1584300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2-9.</a:t>
            </a:r>
            <a:r>
              <a:rPr lang="ko-KR" altLang="en-US" dirty="0" smtClean="0"/>
              <a:t> 데이터프레임 나누기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5-8</a:t>
            </a:r>
            <a:r>
              <a:rPr lang="ko-KR" altLang="en-US" dirty="0"/>
              <a:t>에서 생성된 데이터프레임에서 ‘</a:t>
            </a:r>
            <a:r>
              <a:rPr lang="en-US" altLang="ko-KR" dirty="0"/>
              <a:t>Title’ </a:t>
            </a:r>
            <a:r>
              <a:rPr lang="ko-KR" altLang="en-US" dirty="0"/>
              <a:t>컬럼의 데이터만 추출한다</a:t>
            </a:r>
          </a:p>
          <a:p>
            <a:pPr lvl="2"/>
            <a:r>
              <a:rPr lang="ko-KR" altLang="en-US" dirty="0"/>
              <a:t>추출한 데이터는 모두 소문자</a:t>
            </a:r>
            <a:r>
              <a:rPr lang="en-US" altLang="ko-KR" dirty="0"/>
              <a:t>(lowercase)</a:t>
            </a:r>
            <a:r>
              <a:rPr lang="ko-KR" altLang="en-US" dirty="0"/>
              <a:t>로 변환한 뒤 </a:t>
            </a:r>
            <a:r>
              <a:rPr lang="en-US" altLang="ko-KR" dirty="0" err="1"/>
              <a:t>title_lowercase</a:t>
            </a:r>
            <a:r>
              <a:rPr lang="en-US" altLang="ko-KR" dirty="0"/>
              <a:t> </a:t>
            </a:r>
            <a:r>
              <a:rPr lang="ko-KR" altLang="en-US" dirty="0"/>
              <a:t>이름의 리스트에 저장한다</a:t>
            </a:r>
          </a:p>
          <a:p>
            <a:pPr lvl="2"/>
            <a:r>
              <a:rPr lang="ko-KR" altLang="en-US" dirty="0"/>
              <a:t>수행 예시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52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2" y="2899983"/>
            <a:ext cx="8388424" cy="9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5" y="115888"/>
            <a:ext cx="1656308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2-10.</a:t>
            </a:r>
            <a:r>
              <a:rPr lang="ko-KR" altLang="en-US" dirty="0" smtClean="0"/>
              <a:t> 엑셀 데이터 불러오기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animals.xlsx</a:t>
            </a:r>
            <a:r>
              <a:rPr lang="en-US" altLang="ko-KR" dirty="0" smtClean="0"/>
              <a:t> </a:t>
            </a:r>
            <a:r>
              <a:rPr lang="ko-KR" altLang="en-US" dirty="0"/>
              <a:t>파일을 불러와 데이터프레임을 </a:t>
            </a:r>
            <a:r>
              <a:rPr lang="ko-KR" altLang="en-US" dirty="0" smtClean="0"/>
              <a:t>생성한다</a:t>
            </a:r>
            <a:endParaRPr lang="en-US" altLang="ko-KR" dirty="0"/>
          </a:p>
          <a:p>
            <a:pPr lvl="2"/>
            <a:r>
              <a:rPr lang="ko-KR" altLang="en-US" dirty="0"/>
              <a:t>엑셀 파일의 첫 세 컬럼</a:t>
            </a:r>
            <a:r>
              <a:rPr lang="en-US" altLang="ko-KR" dirty="0"/>
              <a:t>(name, hair, feathers)</a:t>
            </a:r>
            <a:r>
              <a:rPr lang="ko-KR" altLang="en-US" dirty="0"/>
              <a:t>의 데이터만 포함하는 데이터프레임 </a:t>
            </a:r>
            <a:r>
              <a:rPr lang="en-US" altLang="ko-KR" dirty="0"/>
              <a:t>animals</a:t>
            </a:r>
            <a:r>
              <a:rPr lang="ko-KR" altLang="en-US" dirty="0"/>
              <a:t>를 </a:t>
            </a:r>
            <a:r>
              <a:rPr lang="ko-KR" altLang="en-US" dirty="0" smtClean="0"/>
              <a:t>생성한다</a:t>
            </a:r>
            <a:endParaRPr lang="en-US" altLang="ko-KR" dirty="0"/>
          </a:p>
          <a:p>
            <a:pPr lvl="2"/>
            <a:r>
              <a:rPr lang="ko-KR" altLang="en-US" dirty="0"/>
              <a:t>수행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r>
              <a:rPr lang="ko-KR" altLang="en-US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.</a:t>
            </a:r>
            <a:r>
              <a:rPr lang="en-US" altLang="ko-KR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loc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ko-KR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iloc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슬라이싱한다 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(refer to: 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https://stackoverflow.com/questions/10665889/how-to-take-column-slices-of-dataframe-in-pandas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53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1" y="2341485"/>
            <a:ext cx="8244408" cy="27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1" y="115888"/>
            <a:ext cx="1512292" cy="327619"/>
          </a:xfrm>
        </p:spPr>
        <p:txBody>
          <a:bodyPr/>
          <a:lstStyle/>
          <a:p>
            <a:r>
              <a:rPr kumimoji="0" lang="ko-KR" altLang="en-US" dirty="0" smtClean="0"/>
              <a:t> </a:t>
            </a:r>
            <a:r>
              <a:rPr kumimoji="0" lang="en-US" altLang="ko-KR" dirty="0" smtClean="0"/>
              <a:t>Pandas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-11.</a:t>
            </a:r>
            <a:r>
              <a:rPr lang="ko-KR" altLang="en-US" dirty="0" smtClean="0"/>
              <a:t> 엑셀 파일로 저장하기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2-10</a:t>
            </a:r>
            <a:r>
              <a:rPr lang="ko-KR" altLang="en-US" dirty="0"/>
              <a:t>에서 생성된 </a:t>
            </a:r>
            <a:r>
              <a:rPr lang="en-US" altLang="ko-KR" dirty="0"/>
              <a:t>animals </a:t>
            </a:r>
            <a:r>
              <a:rPr lang="ko-KR" altLang="en-US" dirty="0"/>
              <a:t>데이터프레임의 데이터를 엑셀 파일로 저장한다</a:t>
            </a:r>
          </a:p>
          <a:p>
            <a:pPr lvl="2"/>
            <a:r>
              <a:rPr lang="en-US" altLang="ko-KR" dirty="0" err="1"/>
              <a:t>animals_sub.xlsx</a:t>
            </a:r>
            <a:r>
              <a:rPr lang="en-US" altLang="ko-KR" dirty="0"/>
              <a:t> </a:t>
            </a:r>
            <a:r>
              <a:rPr lang="ko-KR" altLang="en-US" dirty="0"/>
              <a:t>이름으로 저장한다 </a:t>
            </a:r>
          </a:p>
          <a:p>
            <a:pPr lvl="2"/>
            <a:r>
              <a:rPr lang="ko-KR" altLang="en-US" dirty="0"/>
              <a:t>수행 예시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54</a:t>
            </a:fld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90274" y="414393"/>
            <a:ext cx="5539953" cy="1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99"/>
                </a:solidFill>
                <a:latin typeface="Bodoni MT Black" pitchFamily="18" charset="0"/>
                <a:ea typeface="휴먼엑스포" pitchFamily="18" charset="-127"/>
              </a:defRPr>
            </a:lvl9pPr>
          </a:lstStyle>
          <a:p>
            <a:endParaRPr kumimoji="0" lang="ko-KR" altLang="en-US" kern="0" dirty="0"/>
          </a:p>
        </p:txBody>
      </p:sp>
      <p:pic>
        <p:nvPicPr>
          <p:cNvPr id="12" name="그림 11" descr="Microsoft Excel - animals_su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65" y="2276872"/>
            <a:ext cx="497914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3132138" y="2686050"/>
            <a:ext cx="5761037" cy="6778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47"/>
              </a:gs>
            </a:gsLst>
            <a:path path="rect">
              <a:fillToRect l="100000" t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tIns="90000" bIns="9000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odoni MT Black" pitchFamily="18" charset="0"/>
                <a:ea typeface="휴먼엑스포" pitchFamily="18" charset="-127"/>
              </a:rPr>
              <a:t>References</a:t>
            </a:r>
            <a:endParaRPr lang="en-US" altLang="ko-KR" sz="3200" dirty="0">
              <a:solidFill>
                <a:schemeClr val="bg1"/>
              </a:solidFill>
              <a:latin typeface="Bodoni MT Black" pitchFamily="18" charset="0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1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56</a:t>
            </a:fld>
            <a:endParaRPr lang="en-US" altLang="ko-KR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machine learning algorithms</a:t>
            </a:r>
          </a:p>
        </p:txBody>
      </p:sp>
      <p:sp>
        <p:nvSpPr>
          <p:cNvPr id="2763786" name="Rectangle 10"/>
          <p:cNvSpPr>
            <a:spLocks noChangeArrowheads="1"/>
          </p:cNvSpPr>
          <p:nvPr/>
        </p:nvSpPr>
        <p:spPr bwMode="auto">
          <a:xfrm>
            <a:off x="9032875" y="6475413"/>
            <a:ext cx="111125" cy="382587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642918"/>
            <a:ext cx="8551862" cy="57229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McKinney, W. (2012). </a:t>
            </a:r>
            <a:r>
              <a:rPr lang="en-US" altLang="ko-KR" i="1" dirty="0"/>
              <a:t>Python for data analysis: Data wrangling with Pandas, </a:t>
            </a:r>
            <a:r>
              <a:rPr lang="en-US" altLang="ko-KR" i="1" dirty="0" err="1"/>
              <a:t>NumPy</a:t>
            </a:r>
            <a:r>
              <a:rPr lang="en-US" altLang="ko-KR" i="1" dirty="0"/>
              <a:t>, and </a:t>
            </a:r>
            <a:r>
              <a:rPr lang="en-US" altLang="ko-KR" i="1" dirty="0" err="1"/>
              <a:t>IPython</a:t>
            </a:r>
            <a:r>
              <a:rPr lang="en-US" altLang="ko-KR" dirty="0"/>
              <a:t>. " O'Reilly Media, Inc.".</a:t>
            </a:r>
          </a:p>
        </p:txBody>
      </p:sp>
      <p:sp>
        <p:nvSpPr>
          <p:cNvPr id="276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References</a:t>
            </a:r>
            <a:endParaRPr lang="ko-KR" altLang="en-US" b="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7812360" y="3645024"/>
            <a:ext cx="950640" cy="110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휴먼옛체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99294" y="4148683"/>
            <a:ext cx="82073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82256" y="2683420"/>
            <a:ext cx="947738" cy="1433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9pPr>
          </a:lstStyle>
          <a:p>
            <a:r>
              <a:rPr lang="ko-KR" altLang="en-US" sz="8800" dirty="0" smtClean="0">
                <a:solidFill>
                  <a:srgbClr val="000099"/>
                </a:solidFill>
                <a:ea typeface="휴먼매직체" pitchFamily="18" charset="-127"/>
              </a:rPr>
              <a:t>끝</a:t>
            </a:r>
            <a:endParaRPr lang="ko-KR" altLang="en-US" sz="8800" dirty="0">
              <a:solidFill>
                <a:srgbClr val="000099"/>
              </a:solidFill>
              <a:ea typeface="휴먼매직체" pitchFamily="18" charset="-127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018506" y="4202658"/>
            <a:ext cx="5106988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ahoma" pitchFamily="34" charset="0"/>
                <a:ea typeface="휴먼옛체" pitchFamily="18" charset="-127"/>
                <a:cs typeface="+mn-cs"/>
              </a:defRPr>
            </a:lvl9pPr>
          </a:lstStyle>
          <a:p>
            <a:pPr algn="ctr"/>
            <a:r>
              <a:rPr lang="ko-KR" altLang="en-US" sz="6600" b="1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수고 하셨습니다</a:t>
            </a:r>
          </a:p>
        </p:txBody>
      </p:sp>
      <p:pic>
        <p:nvPicPr>
          <p:cNvPr id="13" name="Picture 13" descr="leprechaun_dancing_jig_hg_clr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948264" y="1412776"/>
            <a:ext cx="1795463" cy="2759075"/>
          </a:xfrm>
          <a:prstGeom prst="rect">
            <a:avLst/>
          </a:prstGeom>
          <a:noFill/>
        </p:spPr>
      </p:pic>
      <p:pic>
        <p:nvPicPr>
          <p:cNvPr id="10" name="Picture 2" descr="C:\Users\Jinsoo Park\AppData\Local\Microsoft\Windows\Temporary Internet Files\Content.IE5\FEVAMXSJ\MP90043308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3293120" cy="21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D:\tmp\Temporary Internet Files\Content.IE5\8ML8DCHZ\MCj042579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3875" y="613550"/>
            <a:ext cx="3652180" cy="1519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리스트를 배열로 변환하여 생성한다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다차원 배열도 같은 방법으로 생성한다</a:t>
            </a:r>
            <a:endParaRPr lang="en-US" altLang="ko-KR" dirty="0" smtClean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2" y="1772816"/>
            <a:ext cx="6649378" cy="781159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3" y="2996952"/>
            <a:ext cx="6649378" cy="638264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4" y="4725144"/>
            <a:ext cx="670653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배열의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NumPy</a:t>
            </a:r>
            <a:r>
              <a:rPr lang="ko-KR" altLang="en-US" dirty="0"/>
              <a:t>에 내장된 다양한 함수로 배열을 만들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78349"/>
            <a:ext cx="5623621" cy="44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배열의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/>
              <a:t>rank(</a:t>
            </a:r>
            <a:r>
              <a:rPr lang="en-US" altLang="ko-KR" dirty="0" err="1"/>
              <a:t>ndim</a:t>
            </a:r>
            <a:r>
              <a:rPr lang="en-US" altLang="ko-KR" dirty="0"/>
              <a:t>): </a:t>
            </a:r>
            <a:r>
              <a:rPr lang="ko-KR" altLang="en-US" dirty="0"/>
              <a:t>배열이 몇 차원인지를 의미한다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shape</a:t>
            </a:r>
            <a:r>
              <a:rPr lang="en-US" altLang="ko-KR" dirty="0"/>
              <a:t>: </a:t>
            </a:r>
            <a:r>
              <a:rPr lang="ko-KR" altLang="en-US" dirty="0"/>
              <a:t>각 차원의 크기를 알려주는 </a:t>
            </a:r>
            <a:r>
              <a:rPr lang="ko-KR" altLang="en-US" dirty="0" smtClean="0"/>
              <a:t>튜플</a:t>
            </a:r>
            <a:endParaRPr lang="ko-KR" altLang="en-US" dirty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1128811" y="1737194"/>
            <a:ext cx="6083104" cy="1578045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04" y="4199493"/>
            <a:ext cx="5998511" cy="15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32040" y="6546850"/>
            <a:ext cx="4140523" cy="31115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&amp; Pandas primer</a:t>
            </a:r>
            <a:endParaRPr lang="en-US" altLang="ko-KR" dirty="0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dirty="0" err="1" smtClean="0"/>
              <a:t>NumPy</a:t>
            </a:r>
            <a:endParaRPr kumimoji="0" lang="en-US" altLang="ko-KR" dirty="0"/>
          </a:p>
        </p:txBody>
      </p:sp>
      <p:sp>
        <p:nvSpPr>
          <p:cNvPr id="213710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15913" y="692150"/>
            <a:ext cx="8551862" cy="561717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배열 인덱싱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/>
              <a:t>의 리스트와 같은 방법으로</a:t>
            </a:r>
            <a:r>
              <a:rPr lang="en-US" altLang="ko-KR" dirty="0"/>
              <a:t>([]) </a:t>
            </a:r>
            <a:r>
              <a:rPr lang="ko-KR" altLang="en-US" dirty="0"/>
              <a:t>리스트를 </a:t>
            </a:r>
            <a:r>
              <a:rPr lang="en-US" altLang="ko-KR" dirty="0"/>
              <a:t>slicing</a:t>
            </a:r>
            <a:r>
              <a:rPr lang="ko-KR" altLang="en-US" dirty="0"/>
              <a:t>할 수 있다</a:t>
            </a:r>
          </a:p>
          <a:p>
            <a:pPr lvl="1"/>
            <a:endParaRPr lang="en-US" altLang="ko-KR" dirty="0" smtClean="0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8967788" y="6443663"/>
            <a:ext cx="179387" cy="87312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C99-B5D7-42E6-B8E8-917B7F64F4F6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76" y="1916832"/>
            <a:ext cx="6413810" cy="40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snu-light-tone-BIZ">
  <a:themeElements>
    <a:clrScheme name="lecture-ku-light-tone-black-tig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ku-light-tone-black-tiger">
      <a:majorFont>
        <a:latin typeface="Bodoni MT Black"/>
        <a:ea typeface="휴먼엑스포"/>
        <a:cs typeface=""/>
      </a:majorFont>
      <a:minorFont>
        <a:latin typeface="Tahoma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휴먼옛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휴먼옛체" pitchFamily="18" charset="-127"/>
          </a:defRPr>
        </a:defPPr>
      </a:lstStyle>
    </a:lnDef>
  </a:objectDefaults>
  <a:extraClrSchemeLst>
    <a:extraClrScheme>
      <a:clrScheme name="lecture-ku-light-tone-black-tig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ku-light-tone-black-tig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ku-light-tone-black-tig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ku-light-tone-black-tig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ku-light-tone-black-tig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ku-light-tone-black-tig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ku-light-tone-black-tig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lecture-snu-light-tone-BIZ</Template>
  <TotalTime>4091</TotalTime>
  <Words>3481</Words>
  <Application>Microsoft Office PowerPoint</Application>
  <PresentationFormat>화면 슬라이드 쇼(4:3)</PresentationFormat>
  <Paragraphs>1370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4" baseType="lpstr">
      <vt:lpstr>굴림</vt:lpstr>
      <vt:lpstr>맑은 고딕</vt:lpstr>
      <vt:lpstr>바탕</vt:lpstr>
      <vt:lpstr>휴먼매직체</vt:lpstr>
      <vt:lpstr>휴먼엑스포</vt:lpstr>
      <vt:lpstr>휴먼옛체</vt:lpstr>
      <vt:lpstr>휴먼편지체</vt:lpstr>
      <vt:lpstr>Arial</vt:lpstr>
      <vt:lpstr>Bodoni MT Black</vt:lpstr>
      <vt:lpstr>Cambria Math</vt:lpstr>
      <vt:lpstr>Candara</vt:lpstr>
      <vt:lpstr>Comic Sans MS</vt:lpstr>
      <vt:lpstr>Symbol</vt:lpstr>
      <vt:lpstr>Tahoma</vt:lpstr>
      <vt:lpstr>Times New Roman</vt:lpstr>
      <vt:lpstr>Verdana</vt:lpstr>
      <vt:lpstr>lecture-snu-light-tone-BIZ</vt:lpstr>
      <vt:lpstr>Numpy &amp; Pandas Primer</vt:lpstr>
      <vt:lpstr>Table of Contents</vt:lpstr>
      <vt:lpstr>PowerPoint 프레젠테이션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PowerPoint 프레젠테이션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 Pandas</vt:lpstr>
      <vt:lpstr>PowerPoint 프레젠테이션</vt:lpstr>
      <vt:lpstr>References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Jinsoo Park</dc:creator>
  <cp:lastModifiedBy>Windows 사용자</cp:lastModifiedBy>
  <cp:revision>746</cp:revision>
  <cp:lastPrinted>2015-08-22T03:34:45Z</cp:lastPrinted>
  <dcterms:created xsi:type="dcterms:W3CDTF">2010-09-30T11:42:52Z</dcterms:created>
  <dcterms:modified xsi:type="dcterms:W3CDTF">2017-11-07T06:05:51Z</dcterms:modified>
</cp:coreProperties>
</file>