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0"/>
  </p:notesMasterIdLst>
  <p:sldIdLst>
    <p:sldId id="260" r:id="rId2"/>
    <p:sldId id="270" r:id="rId3"/>
    <p:sldId id="262" r:id="rId4"/>
    <p:sldId id="271" r:id="rId5"/>
    <p:sldId id="261" r:id="rId6"/>
    <p:sldId id="267" r:id="rId7"/>
    <p:sldId id="272" r:id="rId8"/>
    <p:sldId id="273" r:id="rId9"/>
    <p:sldId id="274" r:id="rId10"/>
    <p:sldId id="275" r:id="rId11"/>
    <p:sldId id="278" r:id="rId12"/>
    <p:sldId id="279" r:id="rId13"/>
    <p:sldId id="276" r:id="rId14"/>
    <p:sldId id="280" r:id="rId15"/>
    <p:sldId id="281" r:id="rId16"/>
    <p:sldId id="277" r:id="rId17"/>
    <p:sldId id="282" r:id="rId18"/>
    <p:sldId id="283" r:id="rId19"/>
    <p:sldId id="288" r:id="rId20"/>
    <p:sldId id="284" r:id="rId21"/>
    <p:sldId id="300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8" r:id="rId31"/>
    <p:sldId id="299" r:id="rId32"/>
    <p:sldId id="301" r:id="rId33"/>
    <p:sldId id="302" r:id="rId34"/>
    <p:sldId id="303" r:id="rId35"/>
    <p:sldId id="304" r:id="rId36"/>
    <p:sldId id="305" r:id="rId37"/>
    <p:sldId id="307" r:id="rId38"/>
    <p:sldId id="306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266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90"/>
    <a:srgbClr val="EEECE1"/>
    <a:srgbClr val="50577A"/>
    <a:srgbClr val="2B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984" y="-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5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3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80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72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6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3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1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7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1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0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14046" y="48186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entury Gothic" pitchFamily="34" charset="0"/>
              </a:rPr>
              <a:t>Date _ 2017.08.01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5242" y="3327375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63600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70389" y="4221088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Century Gothic" pitchFamily="34" charset="0"/>
              </a:rPr>
              <a:t>By  Team 5</a:t>
            </a:r>
          </a:p>
          <a:p>
            <a:pPr algn="ctr"/>
            <a:r>
              <a:rPr lang="en-US" altLang="ko-KR" dirty="0" smtClean="0">
                <a:latin typeface="Century Gothic" pitchFamily="34" charset="0"/>
              </a:rPr>
              <a:t>@ Clare, Jinny, Mike</a:t>
            </a:r>
          </a:p>
        </p:txBody>
      </p:sp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636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3"/>
          </p:cNvCxnSpPr>
          <p:nvPr/>
        </p:nvCxnSpPr>
        <p:spPr>
          <a:xfrm>
            <a:off x="5508000" y="2283159"/>
            <a:ext cx="3636000" cy="49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9792" y="375942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가설과 추론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다변량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통계분석 지표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3" name="Shape 123"/>
          <p:cNvSpPr txBox="1">
            <a:spLocks/>
          </p:cNvSpPr>
          <p:nvPr/>
        </p:nvSpPr>
        <p:spPr>
          <a:xfrm>
            <a:off x="767044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공분산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covariance</a:t>
            </a:r>
            <a:endParaRPr lang="ko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124"/>
          <p:cNvSpPr txBox="1">
            <a:spLocks noGrp="1"/>
          </p:cNvSpPr>
          <p:nvPr>
            <p:ph type="subTitle" idx="1"/>
          </p:nvPr>
        </p:nvSpPr>
        <p:spPr>
          <a:xfrm>
            <a:off x="827583" y="3199724"/>
            <a:ext cx="3631535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수의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관계를 나타내는 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量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0"/>
              </a:spcBef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공분산이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양</a:t>
            </a:r>
            <a:r>
              <a:rPr lang="en-US" altLang="ko-KR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(+)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이면 ‘정의 상관관계’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endParaRPr lang="ko-KR" altLang="en-US" sz="1600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단점</a:t>
            </a:r>
            <a:r>
              <a:rPr lang="en-US" altLang="ko-KR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변수의 단위에 영향을 받기 </a:t>
            </a:r>
            <a:endParaRPr lang="en-US" altLang="ko-KR" sz="1600" dirty="0" smtClean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때문에 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다른 데이터와 </a:t>
            </a:r>
            <a:r>
              <a:rPr lang="ko-KR" altLang="en-US" sz="16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비교 시 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불편함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hape 180"/>
          <p:cNvPicPr preferRelativeResize="0"/>
          <p:nvPr/>
        </p:nvPicPr>
        <p:blipFill rotWithShape="1">
          <a:blip r:embed="rId2">
            <a:alphaModFix/>
          </a:blip>
          <a:srcRect l="24294" t="42755" r="2553" b="12081"/>
          <a:stretch/>
        </p:blipFill>
        <p:spPr>
          <a:xfrm>
            <a:off x="4588899" y="3140968"/>
            <a:ext cx="4555100" cy="149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8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다변량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통계분석 지표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3" name="Shape 123"/>
          <p:cNvSpPr txBox="1">
            <a:spLocks/>
          </p:cNvSpPr>
          <p:nvPr/>
        </p:nvSpPr>
        <p:spPr>
          <a:xfrm>
            <a:off x="767044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상관계수</a:t>
            </a:r>
            <a:endParaRPr lang="ko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124"/>
          <p:cNvSpPr txBox="1">
            <a:spLocks noGrp="1"/>
          </p:cNvSpPr>
          <p:nvPr>
            <p:ph type="subTitle" idx="1"/>
          </p:nvPr>
        </p:nvSpPr>
        <p:spPr>
          <a:xfrm>
            <a:off x="827583" y="3199724"/>
            <a:ext cx="3631535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표준화된 </a:t>
            </a:r>
            <a:r>
              <a:rPr lang="ko-KR" altLang="en-US" sz="1600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공분산</a:t>
            </a:r>
            <a:endParaRPr lang="ko-KR" altLang="en-US" sz="1600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</a:pPr>
            <a:endParaRPr lang="ko-KR" altLang="en-US" sz="1600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공분산은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각 변량의 단위에</a:t>
            </a:r>
            <a:b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의존하여 변동 </a:t>
            </a:r>
            <a:r>
              <a:rPr lang="ko-KR" altLang="en-US" sz="1600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크기량이</a:t>
            </a:r>
            <a: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모호하다</a:t>
            </a:r>
            <a:br>
              <a:rPr lang="ko-KR" altLang="en-US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b="1" dirty="0" err="1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공분산을</a:t>
            </a:r>
            <a:r>
              <a:rPr lang="ko-KR" altLang="en-US" sz="16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각 변량의 표준편차로 </a:t>
            </a:r>
          </a:p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나누어 표준화 한 값이 상관계수</a:t>
            </a:r>
          </a:p>
          <a:p>
            <a:pPr lvl="0" algn="l">
              <a:spcBef>
                <a:spcPts val="0"/>
              </a:spcBef>
            </a:pPr>
            <a:endParaRPr lang="ko-KR" altLang="en-US" sz="1600" b="1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항상 －</a:t>
            </a:r>
            <a:r>
              <a:rPr lang="en-US" altLang="ko-KR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1≤ r(</a:t>
            </a: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상관계수</a:t>
            </a:r>
            <a:r>
              <a:rPr lang="en-US" altLang="ko-KR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 ≤1 </a:t>
            </a: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만족</a:t>
            </a:r>
          </a:p>
          <a:p>
            <a:pPr lvl="0" algn="l">
              <a:spcBef>
                <a:spcPts val="0"/>
              </a:spcBef>
            </a:pPr>
            <a:endParaRPr lang="ko-KR" altLang="en-US" sz="1600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Shape 188"/>
          <p:cNvPicPr preferRelativeResize="0"/>
          <p:nvPr/>
        </p:nvPicPr>
        <p:blipFill rotWithShape="1">
          <a:blip r:embed="rId2">
            <a:alphaModFix/>
          </a:blip>
          <a:srcRect r="54689" b="60778"/>
          <a:stretch/>
        </p:blipFill>
        <p:spPr>
          <a:xfrm>
            <a:off x="6558699" y="4501954"/>
            <a:ext cx="2164949" cy="1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90"/>
          <p:cNvPicPr preferRelativeResize="0"/>
          <p:nvPr/>
        </p:nvPicPr>
        <p:blipFill rotWithShape="1">
          <a:blip r:embed="rId3">
            <a:alphaModFix/>
          </a:blip>
          <a:srcRect l="28442" t="40668" r="3562" b="11660"/>
          <a:stretch/>
        </p:blipFill>
        <p:spPr>
          <a:xfrm>
            <a:off x="4621787" y="2564904"/>
            <a:ext cx="4598411" cy="186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상관계수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1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827584" y="1860536"/>
            <a:ext cx="8509466" cy="9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5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0</a:t>
            </a:r>
            <a:r>
              <a:rPr lang="ko" sz="15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가까울수록 선형관계가 약함 / </a:t>
            </a:r>
            <a:r>
              <a:rPr lang="ko" sz="15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상관계수= 0 일 경우 </a:t>
            </a:r>
            <a:r>
              <a:rPr lang="ko" sz="15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변수간의 선형관계 </a:t>
            </a:r>
            <a:r>
              <a:rPr lang="ko" sz="15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없음</a:t>
            </a:r>
            <a:endParaRPr lang="en-US" altLang="ko" sz="1500" dirty="0" smtClean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5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단</a:t>
            </a:r>
            <a:r>
              <a:rPr lang="ko" sz="15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비선형 관계를 가질 수 있기에 그래프 분석 병행 필요</a:t>
            </a:r>
          </a:p>
        </p:txBody>
      </p:sp>
      <p:pic>
        <p:nvPicPr>
          <p:cNvPr id="22" name="Shape 1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312" y="2996952"/>
            <a:ext cx="8295375" cy="2608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질량함수와 밀도함수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3" name="Shape 123"/>
          <p:cNvSpPr txBox="1">
            <a:spLocks/>
          </p:cNvSpPr>
          <p:nvPr/>
        </p:nvSpPr>
        <p:spPr>
          <a:xfrm>
            <a:off x="611560" y="2132856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질량함수 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이산형</a:t>
            </a:r>
            <a:endParaRPr lang="ko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123"/>
          <p:cNvSpPr txBox="1">
            <a:spLocks/>
          </p:cNvSpPr>
          <p:nvPr/>
        </p:nvSpPr>
        <p:spPr>
          <a:xfrm>
            <a:off x="5076056" y="2132856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밀도함수 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연속형</a:t>
            </a:r>
            <a:endParaRPr lang="ko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Shape 220"/>
          <p:cNvPicPr preferRelativeResize="0"/>
          <p:nvPr/>
        </p:nvPicPr>
        <p:blipFill rotWithShape="1">
          <a:blip r:embed="rId2">
            <a:alphaModFix/>
          </a:blip>
          <a:srcRect l="9755" t="59935"/>
          <a:stretch/>
        </p:blipFill>
        <p:spPr>
          <a:xfrm>
            <a:off x="1253856" y="2773678"/>
            <a:ext cx="2022000" cy="7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0" y="3512655"/>
            <a:ext cx="4086325" cy="24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19"/>
          <p:cNvPicPr preferRelativeResize="0"/>
          <p:nvPr/>
        </p:nvPicPr>
        <p:blipFill rotWithShape="1">
          <a:blip r:embed="rId4">
            <a:alphaModFix/>
          </a:blip>
          <a:srcRect r="45121" b="42522"/>
          <a:stretch/>
        </p:blipFill>
        <p:spPr>
          <a:xfrm>
            <a:off x="5058378" y="3828939"/>
            <a:ext cx="3563749" cy="202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22"/>
          <p:cNvPicPr preferRelativeResize="0"/>
          <p:nvPr/>
        </p:nvPicPr>
        <p:blipFill rotWithShape="1">
          <a:blip r:embed="rId5">
            <a:alphaModFix/>
          </a:blip>
          <a:srcRect l="62774" t="46474" b="31183"/>
          <a:stretch/>
        </p:blipFill>
        <p:spPr>
          <a:xfrm>
            <a:off x="5610540" y="2924944"/>
            <a:ext cx="2459425" cy="55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2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누적분포함수 비교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7889" y="2121397"/>
            <a:ext cx="5388222" cy="375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4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8840"/>
            <a:ext cx="9144000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36968" y="7286428"/>
            <a:ext cx="4212976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숫자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:Copperplate Gothic Bold</a:t>
            </a: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영문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:Segoe UI </a:t>
            </a:r>
            <a:r>
              <a:rPr lang="en-US" altLang="ko-KR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Blck</a:t>
            </a:r>
            <a:endParaRPr lang="en-US" altLang="ko-K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한글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 HY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헤드라인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M</a:t>
            </a:r>
          </a:p>
        </p:txBody>
      </p:sp>
      <p:pic>
        <p:nvPicPr>
          <p:cNvPr id="38" name="Picture 2" descr="2000px-Comparison_standard_deviation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918304" cy="36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19480" y="1020797"/>
            <a:ext cx="144016" cy="606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5504" y="980728"/>
            <a:ext cx="215315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분포란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?</a:t>
            </a:r>
            <a:endParaRPr lang="en-US" altLang="ko-KR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itchFamily="50" charset="-127"/>
            </a:endParaRPr>
          </a:p>
          <a:p>
            <a:r>
              <a:rPr lang="en-US" altLang="ko-KR" sz="1500" b="1" dirty="0" smtClean="0">
                <a:solidFill>
                  <a:srgbClr val="EEECE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03. </a:t>
            </a:r>
            <a:r>
              <a:rPr lang="ko-KR" altLang="en-US" sz="1500" b="1" dirty="0" smtClean="0">
                <a:solidFill>
                  <a:srgbClr val="EEECE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분포의 종류와 사례</a:t>
            </a:r>
            <a:endParaRPr lang="en-US" altLang="ko-KR" sz="1500" b="1" dirty="0" smtClean="0">
              <a:solidFill>
                <a:srgbClr val="EEECE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21" name="Shape 2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2654" y="1772816"/>
            <a:ext cx="6698692" cy="448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8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26" name="Shape 236"/>
          <p:cNvPicPr preferRelativeResize="0"/>
          <p:nvPr/>
        </p:nvPicPr>
        <p:blipFill rotWithShape="1">
          <a:blip r:embed="rId2">
            <a:alphaModFix/>
          </a:blip>
          <a:srcRect r="21679"/>
          <a:stretch/>
        </p:blipFill>
        <p:spPr>
          <a:xfrm>
            <a:off x="4828674" y="2439910"/>
            <a:ext cx="4065500" cy="234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31" y="4939375"/>
            <a:ext cx="3665985" cy="1081913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123"/>
          <p:cNvSpPr txBox="1">
            <a:spLocks/>
          </p:cNvSpPr>
          <p:nvPr/>
        </p:nvSpPr>
        <p:spPr>
          <a:xfrm>
            <a:off x="767044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정규분포</a:t>
            </a:r>
            <a:endParaRPr lang="ko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Shape 124"/>
          <p:cNvSpPr txBox="1">
            <a:spLocks/>
          </p:cNvSpPr>
          <p:nvPr/>
        </p:nvSpPr>
        <p:spPr>
          <a:xfrm>
            <a:off x="827583" y="3199724"/>
            <a:ext cx="3631535" cy="2245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σ</a:t>
            </a:r>
            <a:r>
              <a:rPr lang="ko-KR" altLang="en-US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아는 경우</a:t>
            </a:r>
            <a: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</a:t>
            </a:r>
          </a:p>
          <a:p>
            <a:pPr algn="l">
              <a:spcBef>
                <a:spcPts val="0"/>
              </a:spcBef>
            </a:pPr>
            <a:r>
              <a:rPr lang="ko-KR" altLang="en-US" sz="1600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모평균에 대한 추정과 검정</a:t>
            </a:r>
          </a:p>
          <a:p>
            <a:pPr algn="l">
              <a:spcBef>
                <a:spcPts val="0"/>
              </a:spcBef>
            </a:pPr>
            <a:r>
              <a:rPr lang="ko-KR" altLang="en-US" sz="1600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두 모평균의 차이에 대한 추정과 검정</a:t>
            </a:r>
          </a:p>
          <a:p>
            <a:pPr algn="l">
              <a:spcBef>
                <a:spcPts val="0"/>
              </a:spcBef>
            </a:pPr>
            <a:endParaRPr lang="ko-KR" altLang="en-US" sz="1600" dirty="0" smtClean="0">
              <a:solidFill>
                <a:srgbClr val="2F2F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algn="l">
              <a:spcBef>
                <a:spcPts val="0"/>
              </a:spcBef>
            </a:pPr>
            <a: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σ</a:t>
            </a:r>
            <a:r>
              <a:rPr lang="ko-KR" altLang="en-US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모르는 경우에도</a:t>
            </a:r>
            <a: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</a:t>
            </a:r>
            <a:b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표본의 크기가 크면</a:t>
            </a:r>
            <a:r>
              <a:rPr lang="en-US" altLang="ko-KR" sz="1600" b="1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(n&gt;=30)</a:t>
            </a:r>
          </a:p>
          <a:p>
            <a:pPr algn="l">
              <a:spcBef>
                <a:spcPts val="0"/>
              </a:spcBef>
            </a:pPr>
            <a:r>
              <a:rPr lang="ko-KR" altLang="en-US" sz="1600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모평균과 모평균 차이에 대한 </a:t>
            </a:r>
            <a:br>
              <a:rPr lang="ko-KR" altLang="en-US" sz="1600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dirty="0" smtClean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추정과 검정 가능</a:t>
            </a:r>
          </a:p>
          <a:p>
            <a:pPr algn="l">
              <a:spcBef>
                <a:spcPts val="0"/>
              </a:spcBef>
            </a:pPr>
            <a:endParaRPr lang="ko-KR" altLang="en-US" sz="1600" dirty="0">
              <a:solidFill>
                <a:srgbClr val="66666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945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1" y="1890130"/>
            <a:ext cx="6770444" cy="4085378"/>
          </a:xfrm>
          <a:prstGeom prst="rect">
            <a:avLst/>
          </a:prstGeom>
        </p:spPr>
      </p:pic>
      <p:sp>
        <p:nvSpPr>
          <p:cNvPr id="22" name="Shape 106"/>
          <p:cNvSpPr/>
          <p:nvPr/>
        </p:nvSpPr>
        <p:spPr>
          <a:xfrm>
            <a:off x="4860032" y="5805321"/>
            <a:ext cx="4106237" cy="543126"/>
          </a:xfrm>
          <a:prstGeom prst="rect">
            <a:avLst/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독립적인 확률변수들의 평균은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정규분포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가까워진다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3"/>
          <p:cNvSpPr txBox="1">
            <a:spLocks/>
          </p:cNvSpPr>
          <p:nvPr/>
        </p:nvSpPr>
        <p:spPr>
          <a:xfrm>
            <a:off x="695036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정규분포의 표준화</a:t>
            </a:r>
            <a:endParaRPr lang="ko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96825" y="2493691"/>
            <a:ext cx="4011895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48"/>
          <p:cNvSpPr txBox="1">
            <a:spLocks noGrp="1"/>
          </p:cNvSpPr>
          <p:nvPr>
            <p:ph type="subTitle" idx="1"/>
          </p:nvPr>
        </p:nvSpPr>
        <p:spPr>
          <a:xfrm>
            <a:off x="730000" y="3174056"/>
            <a:ext cx="3300900" cy="75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표준정규분포</a:t>
            </a:r>
            <a:r>
              <a:rPr lang="ko" sz="1600" i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/>
            </a:r>
            <a:br>
              <a:rPr lang="ko" sz="1600" i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" sz="1600" i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N</a:t>
            </a:r>
            <a:r>
              <a:rPr lang="ko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(0, 1) 즉 평균값은 0, 분산은 1</a:t>
            </a:r>
          </a:p>
        </p:txBody>
      </p:sp>
      <p:pic>
        <p:nvPicPr>
          <p:cNvPr id="23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25" y="4365104"/>
            <a:ext cx="3707850" cy="1174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1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158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Intro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6350" y="270696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검정과 추론의 예시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60" y="2499025"/>
            <a:ext cx="3730185" cy="1811971"/>
          </a:xfrm>
          <a:prstGeom prst="rect">
            <a:avLst/>
          </a:prstGeom>
        </p:spPr>
      </p:pic>
      <p:sp>
        <p:nvSpPr>
          <p:cNvPr id="13" name="Shape 106"/>
          <p:cNvSpPr/>
          <p:nvPr/>
        </p:nvSpPr>
        <p:spPr>
          <a:xfrm>
            <a:off x="208017" y="2032068"/>
            <a:ext cx="3342600" cy="855000"/>
          </a:xfrm>
          <a:prstGeom prst="rect">
            <a:avLst/>
          </a:prstGeom>
          <a:solidFill>
            <a:srgbClr val="EEEC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정말 독일 차종은 일본 차종보다 성능이 좋을까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106"/>
          <p:cNvSpPr/>
          <p:nvPr/>
        </p:nvSpPr>
        <p:spPr>
          <a:xfrm>
            <a:off x="208017" y="3970933"/>
            <a:ext cx="3342600" cy="855000"/>
          </a:xfrm>
          <a:prstGeom prst="rect">
            <a:avLst/>
          </a:prstGeom>
          <a:solidFill>
            <a:srgbClr val="EEEC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차종 간의 연비 편차는</a:t>
            </a:r>
            <a:endParaRPr lang="en-US" altLang="ko-KR" sz="11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될 만큼 클까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106"/>
          <p:cNvSpPr/>
          <p:nvPr/>
        </p:nvSpPr>
        <p:spPr>
          <a:xfrm>
            <a:off x="5593383" y="3970933"/>
            <a:ext cx="3342600" cy="855000"/>
          </a:xfrm>
          <a:prstGeom prst="rect">
            <a:avLst/>
          </a:prstGeom>
          <a:solidFill>
            <a:srgbClr val="EEEC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마력과 </a:t>
            </a:r>
            <a:r>
              <a:rPr lang="ko-KR" altLang="en-US" sz="11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제로백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사이의 연관성은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Shape 106"/>
          <p:cNvSpPr/>
          <p:nvPr/>
        </p:nvSpPr>
        <p:spPr>
          <a:xfrm>
            <a:off x="5593383" y="2032068"/>
            <a:ext cx="3342600" cy="855000"/>
          </a:xfrm>
          <a:prstGeom prst="rect">
            <a:avLst/>
          </a:prstGeom>
          <a:solidFill>
            <a:srgbClr val="EEEC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ko-KR" altLang="en-US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차종의 배기량 평균은 얼마나 될까</a:t>
            </a:r>
            <a:r>
              <a: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5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3"/>
          <p:cNvSpPr txBox="1">
            <a:spLocks/>
          </p:cNvSpPr>
          <p:nvPr/>
        </p:nvSpPr>
        <p:spPr>
          <a:xfrm>
            <a:off x="695036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124"/>
          <p:cNvSpPr txBox="1">
            <a:spLocks noGrp="1"/>
          </p:cNvSpPr>
          <p:nvPr>
            <p:ph type="subTitle" idx="1"/>
          </p:nvPr>
        </p:nvSpPr>
        <p:spPr>
          <a:xfrm>
            <a:off x="683568" y="3140968"/>
            <a:ext cx="3816425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altLang="ko-KR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σ</a:t>
            </a: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모르는 경우</a:t>
            </a:r>
            <a:r>
              <a:rPr lang="en-US" altLang="ko-KR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</a:t>
            </a:r>
            <a:br>
              <a:rPr lang="en-US" altLang="ko-KR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모평균</a:t>
            </a: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대한 추정과 검정</a:t>
            </a:r>
          </a:p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모평균 차이</a:t>
            </a: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대한 추정과 검정에 활용</a:t>
            </a:r>
          </a:p>
          <a:p>
            <a:pPr lvl="0" algn="l">
              <a:spcBef>
                <a:spcPts val="0"/>
              </a:spcBef>
            </a:pPr>
            <a:endParaRPr lang="ko-KR" altLang="en-US" sz="1600" b="1" dirty="0">
              <a:solidFill>
                <a:srgbClr val="2F2F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상관유무 검정</a:t>
            </a:r>
          </a:p>
          <a:p>
            <a:pPr lvl="0" algn="l">
              <a:spcBef>
                <a:spcPts val="0"/>
              </a:spcBef>
            </a:pPr>
            <a:endParaRPr lang="ko-KR" altLang="en-US" sz="1600" b="1" dirty="0">
              <a:solidFill>
                <a:srgbClr val="2F2F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</a:pPr>
            <a: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t</a:t>
            </a: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검정을 실시하기에 앞서 두 표본집단의</a:t>
            </a:r>
            <a:b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분산이 같은지</a:t>
            </a:r>
            <a: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altLang="en-US" sz="1600" dirty="0" err="1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등분산</a:t>
            </a:r>
            <a: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 </a:t>
            </a: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다른지</a:t>
            </a:r>
            <a: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altLang="en-US" sz="1600" dirty="0" err="1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이분산</a:t>
            </a:r>
            <a: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 </a:t>
            </a:r>
            <a:br>
              <a:rPr lang="en-US" altLang="ko-KR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dirty="0">
                <a:solidFill>
                  <a:srgbClr val="2F2F2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판단이 필요함</a:t>
            </a:r>
          </a:p>
          <a:p>
            <a:pPr algn="l">
              <a:spcBef>
                <a:spcPts val="0"/>
              </a:spcBef>
            </a:pPr>
            <a:endParaRPr lang="ko" altLang="ko-KR" sz="1600" dirty="0">
              <a:solidFill>
                <a:srgbClr val="2F2F2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hape 257"/>
          <p:cNvPicPr preferRelativeResize="0"/>
          <p:nvPr/>
        </p:nvPicPr>
        <p:blipFill rotWithShape="1">
          <a:blip r:embed="rId2">
            <a:alphaModFix/>
          </a:blip>
          <a:srcRect r="22672"/>
          <a:stretch/>
        </p:blipFill>
        <p:spPr>
          <a:xfrm>
            <a:off x="4739154" y="2275709"/>
            <a:ext cx="4244544" cy="302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9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3"/>
          <p:cNvSpPr txBox="1">
            <a:spLocks/>
          </p:cNvSpPr>
          <p:nvPr/>
        </p:nvSpPr>
        <p:spPr>
          <a:xfrm>
            <a:off x="695036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𝛘</a:t>
            </a:r>
            <a:r>
              <a:rPr lang="ko" altLang="ko-KR" sz="2400" b="1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분포</a:t>
            </a:r>
            <a:endParaRPr lang="ko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124"/>
          <p:cNvSpPr txBox="1">
            <a:spLocks noGrp="1"/>
          </p:cNvSpPr>
          <p:nvPr>
            <p:ph type="subTitle" idx="1"/>
          </p:nvPr>
        </p:nvSpPr>
        <p:spPr>
          <a:xfrm>
            <a:off x="683568" y="3140968"/>
            <a:ext cx="3816425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ko-KR" altLang="en-US" sz="1600" b="1" dirty="0" err="1">
                <a:solidFill>
                  <a:schemeClr val="tx1"/>
                </a:solidFill>
              </a:rPr>
              <a:t>모분산</a:t>
            </a:r>
            <a:r>
              <a:rPr lang="ko-KR" altLang="en-US" sz="1600" dirty="0" err="1">
                <a:solidFill>
                  <a:schemeClr val="tx1"/>
                </a:solidFill>
              </a:rPr>
              <a:t>에</a:t>
            </a:r>
            <a:r>
              <a:rPr lang="ko-KR" altLang="en-US" sz="1600" dirty="0">
                <a:solidFill>
                  <a:schemeClr val="tx1"/>
                </a:solidFill>
              </a:rPr>
              <a:t> 관한 추정과 검정</a:t>
            </a:r>
          </a:p>
          <a:p>
            <a:pPr lvl="0" algn="l">
              <a:spcBef>
                <a:spcPts val="0"/>
              </a:spcBef>
            </a:pPr>
            <a:endParaRPr lang="ko-KR" altLang="en-US" sz="160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dirty="0" err="1">
                <a:solidFill>
                  <a:schemeClr val="tx1"/>
                </a:solidFill>
              </a:rPr>
              <a:t>분할표에</a:t>
            </a:r>
            <a:r>
              <a:rPr lang="ko-KR" altLang="en-US" sz="1600" dirty="0">
                <a:solidFill>
                  <a:schemeClr val="tx1"/>
                </a:solidFill>
              </a:rPr>
              <a:t> 의한 </a:t>
            </a:r>
            <a:r>
              <a:rPr lang="ko-KR" altLang="en-US" sz="1600" b="1" dirty="0">
                <a:solidFill>
                  <a:schemeClr val="tx1"/>
                </a:solidFill>
              </a:rPr>
              <a:t>독립성</a:t>
            </a:r>
            <a:r>
              <a:rPr lang="ko-KR" altLang="en-US" sz="1600" dirty="0">
                <a:solidFill>
                  <a:schemeClr val="tx1"/>
                </a:solidFill>
              </a:rPr>
              <a:t> 검정</a:t>
            </a:r>
            <a:endParaRPr lang="ko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17" y="1155481"/>
            <a:ext cx="3805509" cy="2615512"/>
          </a:xfrm>
          <a:prstGeom prst="rect">
            <a:avLst/>
          </a:prstGeom>
        </p:spPr>
      </p:pic>
      <p:pic>
        <p:nvPicPr>
          <p:cNvPr id="21" name="Picture 2" descr="결혼상태와 고용상태의 관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47" y="3770993"/>
            <a:ext cx="3152048" cy="24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종류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3"/>
          <p:cNvSpPr txBox="1">
            <a:spLocks/>
          </p:cNvSpPr>
          <p:nvPr/>
        </p:nvSpPr>
        <p:spPr>
          <a:xfrm>
            <a:off x="695036" y="2516799"/>
            <a:ext cx="3300900" cy="1687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124"/>
          <p:cNvSpPr txBox="1">
            <a:spLocks noGrp="1"/>
          </p:cNvSpPr>
          <p:nvPr>
            <p:ph type="subTitle" idx="1"/>
          </p:nvPr>
        </p:nvSpPr>
        <p:spPr>
          <a:xfrm>
            <a:off x="683568" y="3199724"/>
            <a:ext cx="3816425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ko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모분산 차이</a:t>
            </a: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</a:t>
            </a:r>
            <a:endParaRPr lang="en-US" altLang="ko" sz="16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" altLang="ko-KR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추정과 </a:t>
            </a: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검정</a:t>
            </a:r>
            <a:b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(등분산,이분산)</a:t>
            </a:r>
          </a:p>
          <a:p>
            <a:pPr lvl="0" algn="l">
              <a:spcBef>
                <a:spcPts val="0"/>
              </a:spcBef>
            </a:pPr>
            <a:endParaRPr lang="en-US" altLang="ko" sz="16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" altLang="ko-KR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분산분석표에서</a:t>
            </a: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요인에 관한</a:t>
            </a:r>
            <a:b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유의성</a:t>
            </a:r>
            <a:r>
              <a:rPr lang="ko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22" name="Shape 2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8001" y="2132856"/>
            <a:ext cx="6230382" cy="361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5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분포의 예시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03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분포의 종류와 사례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5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197" y="1972147"/>
            <a:ext cx="6001607" cy="4134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타원형 설명선 20"/>
          <p:cNvSpPr/>
          <p:nvPr/>
        </p:nvSpPr>
        <p:spPr>
          <a:xfrm>
            <a:off x="6549226" y="4222716"/>
            <a:ext cx="1191126" cy="493295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Really??</a:t>
            </a:r>
            <a:endParaRPr lang="ko-KR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B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8840"/>
            <a:ext cx="9144000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36968" y="7286428"/>
            <a:ext cx="4212976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숫자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:Copperplate Gothic Bold</a:t>
            </a: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영문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:Segoe UI </a:t>
            </a:r>
            <a:r>
              <a:rPr lang="en-US" altLang="ko-KR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Blck</a:t>
            </a:r>
            <a:endParaRPr lang="en-US" altLang="ko-K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</a:endParaRP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한글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 HY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헤드라인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M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19480" y="1020797"/>
            <a:ext cx="144016" cy="606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5504" y="980728"/>
            <a:ext cx="441819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귀무가설과</a:t>
            </a: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 대립가설</a:t>
            </a:r>
            <a:endParaRPr lang="en-US" altLang="ko-KR" sz="1500" b="1" dirty="0" smtClean="0">
              <a:solidFill>
                <a:srgbClr val="EEECE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itchFamily="50" charset="-127"/>
            </a:endParaRPr>
          </a:p>
          <a:p>
            <a:r>
              <a:rPr lang="en-US" altLang="ko-KR" sz="1500" b="1" dirty="0" smtClean="0">
                <a:solidFill>
                  <a:srgbClr val="EEECE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4. </a:t>
            </a:r>
            <a:r>
              <a:rPr lang="ko-KR" altLang="en-US" sz="1500" b="1" dirty="0" smtClean="0">
                <a:solidFill>
                  <a:srgbClr val="EEECE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맑은 고딕 Semilight" pitchFamily="50" charset="-127"/>
              </a:rPr>
              <a:t>가설의 이해</a:t>
            </a:r>
            <a:endParaRPr lang="en-US" altLang="ko-KR" sz="1500" b="1" dirty="0" smtClean="0">
              <a:solidFill>
                <a:srgbClr val="EEECE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맑은 고딕 Semilight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2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3496" y="3051023"/>
            <a:ext cx="2512789" cy="191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992" y="2488282"/>
            <a:ext cx="4808301" cy="298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9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오류와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p-value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38" y="2293100"/>
            <a:ext cx="5735524" cy="272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29450" y="5396371"/>
            <a:ext cx="7878732" cy="33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P-value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귀무가설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참일 때 관찰된 표본의 검정 통계량 결과가 나타날 확률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3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오류와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p-value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864" y="1772816"/>
            <a:ext cx="683393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(False Positive):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사실임에도 기각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오류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 오류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(False Negative):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사실이 아님에도 유보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채택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오류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오류를 줄이기 위해 유의 수준 </a:t>
            </a:r>
            <a:r>
              <a:rPr lang="el-GR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α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줄이는 방법이 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 이 때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오류 확률이 증가하여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검정력이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감소하게 된다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5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검정력을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확보하기 위해서는 표본 크기를 늘려 분산을 감소시켜야 한다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Shape 294"/>
          <p:cNvPicPr preferRelativeResize="0"/>
          <p:nvPr/>
        </p:nvPicPr>
        <p:blipFill rotWithShape="1">
          <a:blip r:embed="rId3">
            <a:alphaModFix/>
          </a:blip>
          <a:srcRect t="17702"/>
          <a:stretch/>
        </p:blipFill>
        <p:spPr>
          <a:xfrm>
            <a:off x="1344263" y="3553237"/>
            <a:ext cx="6455474" cy="254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1156970"/>
            <a:ext cx="214693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오류와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p-value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145"/>
            <a:ext cx="158242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450" y="46355"/>
            <a:ext cx="16548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330" y="198755"/>
            <a:ext cx="8388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565" y="230505"/>
            <a:ext cx="20650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011555"/>
            <a:ext cx="6401435" cy="277749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339975" y="3907155"/>
          <a:ext cx="6494780" cy="2306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075180"/>
                <a:gridCol w="1489075"/>
                <a:gridCol w="1489075"/>
                <a:gridCol w="1441450"/>
              </a:tblGrid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Theta 0</a:t>
                      </a: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Theta 1</a:t>
                      </a: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Observing A</a:t>
                      </a: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H0</a:t>
                      </a: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A is not Terrorist</a:t>
                      </a: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199,890,010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99,990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199,990,000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H1</a:t>
                      </a:r>
                      <a:endParaRPr lang="ko-KR" altLang="en-US" sz="16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A is Terrorist</a:t>
                      </a:r>
                      <a:endParaRPr lang="ko-KR" altLang="en-US" sz="1600" b="1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9,990</a:t>
                      </a:r>
                      <a:endParaRPr lang="ko-KR" altLang="en-US" sz="1600" b="0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나눔고딕" charset="0"/>
                          <a:ea typeface="나눔고딕" charset="0"/>
                        </a:rPr>
                        <a:t>10,000</a:t>
                      </a:r>
                      <a:endParaRPr lang="ko-KR" altLang="en-US" sz="1600" b="0" kern="1200" dirty="0" smtClean="0">
                        <a:solidFill>
                          <a:schemeClr val="bg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199,900,000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100,000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1156970"/>
            <a:ext cx="168846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가설의 검정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145"/>
            <a:ext cx="158242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450" y="46355"/>
            <a:ext cx="16548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330" y="198755"/>
            <a:ext cx="8388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565" y="230505"/>
            <a:ext cx="194881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가설의 이해</a:t>
            </a:r>
            <a:endParaRPr lang="ko-KR" altLang="en-US" sz="2800" b="1" cap="none" dirty="0" smtClean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5" name="Shape 302"/>
          <p:cNvPicPr preferRelativeResize="0"/>
          <p:nvPr/>
        </p:nvPicPr>
        <p:blipFill rotWithShape="1">
          <a:blip r:embed="rId3">
            <a:alphaModFix/>
          </a:blip>
          <a:srcRect t="4917"/>
          <a:stretch/>
        </p:blipFill>
        <p:spPr>
          <a:xfrm>
            <a:off x="1707515" y="1917065"/>
            <a:ext cx="6881495" cy="427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303"/>
          <p:cNvSpPr/>
          <p:nvPr/>
        </p:nvSpPr>
        <p:spPr>
          <a:xfrm>
            <a:off x="6013450" y="2604135"/>
            <a:ext cx="2446655" cy="2336800"/>
          </a:xfrm>
          <a:prstGeom prst="rect">
            <a:avLst/>
          </a:prstGeom>
          <a:solidFill>
            <a:srgbClr val="E8ECE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" name="Shape 304"/>
          <p:cNvPicPr preferRelativeResize="0"/>
          <p:nvPr/>
        </p:nvPicPr>
        <p:blipFill rotWithShape="1">
          <a:blip r:embed="rId4">
            <a:alphaModFix/>
          </a:blip>
          <a:srcRect l="6084" r="4173"/>
          <a:stretch/>
        </p:blipFill>
        <p:spPr>
          <a:xfrm>
            <a:off x="6083935" y="2967990"/>
            <a:ext cx="2252980" cy="150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220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가설의 검정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" altLang="ko-KR" sz="20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가설검정의 종류 (모평균)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graphicFrame>
        <p:nvGraphicFramePr>
          <p:cNvPr id="14" name="Shape 310"/>
          <p:cNvGraphicFramePr/>
          <p:nvPr>
            <p:extLst>
              <p:ext uri="{D42A27DB-BD31-4B8C-83A1-F6EECF244321}">
                <p14:modId xmlns:p14="http://schemas.microsoft.com/office/powerpoint/2010/main" val="97847161"/>
              </p:ext>
            </p:extLst>
          </p:nvPr>
        </p:nvGraphicFramePr>
        <p:xfrm>
          <a:off x="561050" y="2348880"/>
          <a:ext cx="8025500" cy="2620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7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1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45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08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8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검정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검정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4850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모평균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모분산을</a:t>
                      </a:r>
                      <a:endParaRPr lang="en-US" altLang="ko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아는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모평균 차이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 검정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각 표본의 모분산을 아는 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4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모분산을 </a:t>
                      </a:r>
                      <a:endParaRPr lang="en-US" altLang="ko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모르는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t-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각 표본의 모분산을 모르는 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t-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Shape 311"/>
          <p:cNvSpPr txBox="1"/>
          <p:nvPr/>
        </p:nvSpPr>
        <p:spPr>
          <a:xfrm>
            <a:off x="918300" y="5445224"/>
            <a:ext cx="73074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‘모분산을 아는 경우’는 표본이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매우</a:t>
            </a:r>
            <a:r>
              <a:rPr lang="ko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커서 </a:t>
            </a:r>
            <a:endParaRPr lang="en-US" altLang="ko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중심극한법칙으로 </a:t>
            </a:r>
            <a:r>
              <a:rPr lang="ko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정규분포를 </a:t>
            </a: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가정할 수 있는 경우도 포함합니다.</a:t>
            </a:r>
          </a:p>
        </p:txBody>
      </p:sp>
    </p:spTree>
    <p:extLst>
      <p:ext uri="{BB962C8B-B14F-4D97-AF65-F5344CB8AC3E}">
        <p14:creationId xmlns:p14="http://schemas.microsoft.com/office/powerpoint/2010/main" val="2042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80709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CONTENTS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9064" y="23506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160" y="23488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오늘의 목표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69064" y="27826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9551" y="3203684"/>
            <a:ext cx="370646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ko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평균과 사분위수, 분산 및 표준편차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ko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공분산과 상관계수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ko" altLang="ko-KR" sz="13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질량함수와 밀도함수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9064" y="39347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160" y="39330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분포의 종류와 사례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9064" y="52271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160" y="522544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논문에서 활용된 가설검정의 과정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036968" y="7286428"/>
            <a:ext cx="4212976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숫자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:Copperplate Gothic Bold</a:t>
            </a: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영문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</a:t>
            </a:r>
            <a:r>
              <a:rPr lang="en-US" altLang="ko-KR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Segoe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 UI Black</a:t>
            </a:r>
          </a:p>
          <a:p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한글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: HY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헤드라인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3160" y="279213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itchFamily="18" charset="-127"/>
              </a:rPr>
              <a:t>통계의 기초 개념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9064" y="4361289"/>
            <a:ext cx="453970" cy="36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160" y="4359548"/>
            <a:ext cx="1415772" cy="362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가설의 이해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9551" y="4736757"/>
            <a:ext cx="20537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가설의 검정</a:t>
            </a:r>
            <a:endParaRPr lang="en-US" altLang="ko-KR" sz="13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추정 및 추론</a:t>
            </a:r>
            <a:endParaRPr lang="ko" altLang="ko-KR" sz="1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9064" y="563339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06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3160" y="5631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결론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9064" y="18836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eelawadee UI" pitchFamily="34" charset="-34"/>
              </a:rPr>
              <a:t>Intro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eelawadee UI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160" y="18819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검정과 추론의 예시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1156970"/>
            <a:ext cx="54698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가설의 검정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" altLang="ko-KR" sz="20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가설검정의 종류 (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</a:t>
            </a:r>
            <a:r>
              <a:rPr lang="ko-KR" altLang="en-US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r>
              <a:rPr lang="en-US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모비율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145"/>
            <a:ext cx="158242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450" y="46355"/>
            <a:ext cx="16548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330" y="198755"/>
            <a:ext cx="8388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565" y="230505"/>
            <a:ext cx="20650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graphicFrame>
        <p:nvGraphicFramePr>
          <p:cNvPr id="13" name="Shape 316"/>
          <p:cNvGraphicFramePr/>
          <p:nvPr>
            <p:extLst>
              <p:ext uri="{D42A27DB-BD31-4B8C-83A1-F6EECF244321}">
                <p14:modId xmlns:p14="http://schemas.microsoft.com/office/powerpoint/2010/main" val="3425008715"/>
              </p:ext>
            </p:extLst>
          </p:nvPr>
        </p:nvGraphicFramePr>
        <p:xfrm>
          <a:off x="260612" y="2678838"/>
          <a:ext cx="8685725" cy="2622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7700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0"/>
                    </a:ext>
                  </a:extLst>
                </a:gridCol>
                <a:gridCol w="1730350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1"/>
                    </a:ext>
                  </a:extLst>
                </a:gridCol>
                <a:gridCol w="1368800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2"/>
                    </a:ext>
                  </a:extLst>
                </a:gridCol>
                <a:gridCol w="423175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3"/>
                    </a:ext>
                  </a:extLst>
                </a:gridCol>
                <a:gridCol w="793550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4"/>
                    </a:ext>
                  </a:extLst>
                </a:gridCol>
                <a:gridCol w="2092025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5"/>
                    </a:ext>
                  </a:extLst>
                </a:gridCol>
                <a:gridCol w="1510125">
                  <a:extLst>
                    <a:ext uri="{9D8B030D-6E8A-4147-A177-3AD203B41FA5}">
                      <a16:colId xmlns="" xmlns:a16="http://schemas.microsoft.com/office/drawing/2014/main" xmlns:p14="http://schemas.microsoft.com/office/powerpoint/2010/main" val="20006"/>
                    </a:ext>
                  </a:extLst>
                </a:gridCol>
              </a:tblGrid>
              <a:tr h="610750"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검정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검정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0"/>
                  </a:ext>
                </a:extLst>
              </a:tr>
              <a:tr h="927900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모분산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 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단일 </a:t>
                      </a:r>
                      <a:r>
                        <a:rPr lang="ko" b="1" dirty="0" smtClean="0">
                          <a:solidFill>
                            <a:schemeClr val="tx1"/>
                          </a:solidFill>
                        </a:rPr>
                        <a:t>표본</a:t>
                      </a: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에서</a:t>
                      </a:r>
                      <a:endParaRPr lang="en-US" altLang="ko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모분산의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solidFill>
                            <a:schemeClr val="tx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𝛘</a:t>
                      </a:r>
                      <a:r>
                        <a:rPr lang="ko" sz="1300" b="1" baseline="30000" dirty="0">
                          <a:solidFill>
                            <a:schemeClr val="tx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r>
                        <a:rPr lang="ko" sz="1300" b="1" dirty="0">
                          <a:solidFill>
                            <a:schemeClr val="tx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모비율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 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단일 표본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에서 </a:t>
                      </a:r>
                      <a:br>
                        <a:rPr lang="ko" dirty="0">
                          <a:solidFill>
                            <a:schemeClr val="tx1"/>
                          </a:solidFill>
                        </a:rPr>
                      </a:b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모비율의 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1"/>
                  </a:ext>
                </a:extLst>
              </a:tr>
              <a:tr h="927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두 표본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에서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모분산</a:t>
                      </a:r>
                      <a:r>
                        <a:rPr lang="en-US" altLang="ko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비율</a:t>
                      </a: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F-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검정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두 표본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에서 </a:t>
                      </a:r>
                      <a:br>
                        <a:rPr lang="ko" dirty="0">
                          <a:solidFill>
                            <a:schemeClr val="tx1"/>
                          </a:solidFill>
                        </a:rPr>
                      </a:b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모비율</a:t>
                      </a:r>
                      <a:r>
                        <a:rPr lang="en-US" altLang="ko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차</a:t>
                      </a: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검정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</a:t>
                      </a:r>
                      <a:br>
                        <a:rPr lang="ko" dirty="0">
                          <a:solidFill>
                            <a:schemeClr val="tx1"/>
                          </a:solidFill>
                        </a:rPr>
                      </a:br>
                      <a:r>
                        <a:rPr lang="ko" dirty="0">
                          <a:solidFill>
                            <a:schemeClr val="tx1"/>
                          </a:solidFill>
                        </a:rPr>
                        <a:t>활용하여 검정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xmlns:p14="http://schemas.microsoft.com/office/powerpoint/2010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031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가설의 검정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예시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 :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정규분포에서의 검정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grpSp>
        <p:nvGrpSpPr>
          <p:cNvPr id="29" name="Shape 323"/>
          <p:cNvGrpSpPr/>
          <p:nvPr/>
        </p:nvGrpSpPr>
        <p:grpSpPr>
          <a:xfrm>
            <a:off x="151175" y="2709639"/>
            <a:ext cx="8777650" cy="3095625"/>
            <a:chOff x="303575" y="1942900"/>
            <a:chExt cx="8777650" cy="3095625"/>
          </a:xfrm>
        </p:grpSpPr>
        <p:cxnSp>
          <p:nvCxnSpPr>
            <p:cNvPr id="30" name="Shape 324"/>
            <p:cNvCxnSpPr/>
            <p:nvPr/>
          </p:nvCxnSpPr>
          <p:spPr>
            <a:xfrm rot="10800000" flipH="1">
              <a:off x="6690925" y="2921775"/>
              <a:ext cx="933000" cy="174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pic>
          <p:nvPicPr>
            <p:cNvPr id="31" name="Shape 325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4914700" y="1942900"/>
              <a:ext cx="3219450" cy="3095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Shape 326"/>
            <p:cNvCxnSpPr>
              <a:stCxn id="34" idx="3"/>
              <a:endCxn id="31" idx="1"/>
            </p:cNvCxnSpPr>
            <p:nvPr/>
          </p:nvCxnSpPr>
          <p:spPr>
            <a:xfrm>
              <a:off x="4679375" y="3490712"/>
              <a:ext cx="235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3" name="Shape 328"/>
            <p:cNvSpPr/>
            <p:nvPr/>
          </p:nvSpPr>
          <p:spPr>
            <a:xfrm>
              <a:off x="7031025" y="2124850"/>
              <a:ext cx="2050200" cy="68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모평균은 100일까요?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ko" sz="1600" dirty="0">
                  <a:solidFill>
                    <a:srgbClr val="66666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No(H1) or Yes(H0)!</a:t>
              </a:r>
            </a:p>
          </p:txBody>
        </p:sp>
        <p:pic>
          <p:nvPicPr>
            <p:cNvPr id="34" name="Shape 3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12325" y="1976237"/>
              <a:ext cx="3067050" cy="302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Shape 329"/>
            <p:cNvSpPr/>
            <p:nvPr/>
          </p:nvSpPr>
          <p:spPr>
            <a:xfrm>
              <a:off x="303575" y="3811950"/>
              <a:ext cx="3452700" cy="68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228600" lvl="0" rtl="0">
                <a:spcBef>
                  <a:spcPts val="0"/>
                </a:spcBef>
              </a:pPr>
              <a:r>
                <a:rPr lang="ko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모평균이 100이 아니라는 대립가설</a:t>
              </a:r>
            </a:p>
            <a:p>
              <a:pPr marL="228600" lvl="0" rtl="0">
                <a:spcBef>
                  <a:spcPts val="0"/>
                </a:spcBef>
              </a:pPr>
              <a:r>
                <a:rPr lang="ko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300</a:t>
              </a:r>
              <a:r>
                <a:rPr lang="ko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개의 표본을 추출함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6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852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가설의 검정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예시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 : </a:t>
            </a:r>
            <a:r>
              <a:rPr lang="ko" altLang="ko-KR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F- 분포에서의 검정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8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60" y="2078862"/>
            <a:ext cx="7920880" cy="387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492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 및 추론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구간 추정의 방식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2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330" y="2215755"/>
            <a:ext cx="4982150" cy="373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980" y="2994281"/>
            <a:ext cx="21050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55" y="4266406"/>
            <a:ext cx="349567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0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5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968" y="1255200"/>
            <a:ext cx="5692064" cy="4923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" altLang="ko-KR" sz="20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 (모평균)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21" name="Shape 311"/>
          <p:cNvSpPr txBox="1"/>
          <p:nvPr/>
        </p:nvSpPr>
        <p:spPr>
          <a:xfrm>
            <a:off x="918300" y="5445224"/>
            <a:ext cx="73074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‘모분산을 아는 경우’는 표본이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매우</a:t>
            </a:r>
            <a:r>
              <a:rPr lang="ko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커서 </a:t>
            </a:r>
            <a:endParaRPr lang="en-US" altLang="ko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큰 수의 법칙으로 </a:t>
            </a:r>
            <a:r>
              <a:rPr lang="ko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정규분포를 </a:t>
            </a: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가정할 수 있는 경우도 포함합니다.</a:t>
            </a:r>
          </a:p>
        </p:txBody>
      </p:sp>
      <p:graphicFrame>
        <p:nvGraphicFramePr>
          <p:cNvPr id="13" name="Shape 354"/>
          <p:cNvGraphicFramePr/>
          <p:nvPr>
            <p:extLst>
              <p:ext uri="{D42A27DB-BD31-4B8C-83A1-F6EECF244321}">
                <p14:modId xmlns:p14="http://schemas.microsoft.com/office/powerpoint/2010/main" val="2618209363"/>
              </p:ext>
            </p:extLst>
          </p:nvPr>
        </p:nvGraphicFramePr>
        <p:xfrm>
          <a:off x="561050" y="2392806"/>
          <a:ext cx="8025500" cy="2620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7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1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45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088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8750">
                <a:tc grid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추정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추정 방법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4850"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모평균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 추정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모분산을</a:t>
                      </a:r>
                      <a:endParaRPr lang="en-US" altLang="ko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아는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추정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모평균 차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 추정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tx1"/>
                          </a:solidFill>
                        </a:rPr>
                        <a:t>각 표본의 모분산을 아는 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ko">
                          <a:solidFill>
                            <a:schemeClr val="tx1"/>
                          </a:solidFill>
                        </a:rPr>
                        <a:t>를 활용하여 추정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4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모분산을</a:t>
                      </a:r>
                      <a:endParaRPr lang="en-US" altLang="ko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solidFill>
                            <a:schemeClr val="tx1"/>
                          </a:solidFill>
                        </a:rPr>
                        <a:t>모르는 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t-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추정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dirty="0">
                          <a:solidFill>
                            <a:schemeClr val="tx1"/>
                          </a:solidFill>
                        </a:rPr>
                        <a:t>각 표본의 모분산을 모르는 경우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 dirty="0">
                          <a:solidFill>
                            <a:schemeClr val="tx1"/>
                          </a:solidFill>
                        </a:rPr>
                        <a:t>t- 분포</a:t>
                      </a:r>
                      <a:r>
                        <a:rPr lang="ko" dirty="0">
                          <a:solidFill>
                            <a:schemeClr val="tx1"/>
                          </a:solidFill>
                        </a:rPr>
                        <a:t>를 활용하여 추정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1156970"/>
            <a:ext cx="41490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: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추정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" altLang="ko-KR" sz="20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 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모분산</a:t>
            </a:r>
            <a:r>
              <a:rPr lang="en-US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모비율</a:t>
            </a:r>
            <a:r>
              <a:rPr lang="ko" altLang="ko-KR" sz="2000" dirty="0" smtClean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145"/>
            <a:ext cx="158242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450" y="46355"/>
            <a:ext cx="16548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330" y="198755"/>
            <a:ext cx="83883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565" y="230505"/>
            <a:ext cx="206502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60350" y="2641600"/>
          <a:ext cx="8685530" cy="27057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67715"/>
                <a:gridCol w="1730375"/>
                <a:gridCol w="1369060"/>
                <a:gridCol w="422910"/>
                <a:gridCol w="1014095"/>
                <a:gridCol w="1871345"/>
                <a:gridCol w="1510030"/>
              </a:tblGrid>
              <a:tr h="610870">
                <a:tc gridSpan="2"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추정 방법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추정 방법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927735">
                <a:tc rowSpan="2"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모분산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단일 표본에서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모분산의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Raleway" charset="0"/>
                          <a:ea typeface="Raleway" charset="0"/>
                        </a:rPr>
                        <a:t>𝛘</a:t>
                      </a:r>
                      <a:r>
                        <a:rPr lang="en-US" altLang="ko-KR" sz="1600" b="1" kern="1200" baseline="30000" dirty="0" smtClean="0">
                          <a:solidFill>
                            <a:schemeClr val="tx1"/>
                          </a:solidFill>
                          <a:latin typeface="Raleway" charset="0"/>
                          <a:ea typeface="Raleway" charset="0"/>
                        </a:rPr>
                        <a:t>2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Raleway" charset="0"/>
                          <a:ea typeface="Raleway" charset="0"/>
                        </a:rPr>
                        <a:t> 분포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를 활용하여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모비율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단일 표본에서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모비율의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정규분포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를 활용하여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13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두 표본에서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모분산 비율의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F- 분포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를 활용하여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두 표본에서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모비율 차의 추정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정규분포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를 활용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l" defTabSz="914400" eaLnBrk="0" fontAlgn="auto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</a:rPr>
                        <a:t>(식은.. 생략합니다..)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805" marR="90805" marT="90805" marB="90805">
                    <a:lnL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2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3"/>
            <a:ext cx="136703" cy="862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752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지금은 하지 않지만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나중에 하게 될 일들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04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가설의 이해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2" name="Shape 367"/>
          <p:cNvSpPr txBox="1">
            <a:spLocks/>
          </p:cNvSpPr>
          <p:nvPr/>
        </p:nvSpPr>
        <p:spPr>
          <a:xfrm>
            <a:off x="827584" y="2757920"/>
            <a:ext cx="7488832" cy="355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>
              <a:spcBef>
                <a:spcPts val="0"/>
              </a:spcBef>
              <a:buSzPct val="100000"/>
              <a:buFont typeface="Arial" pitchFamily="34" charset="0"/>
              <a:buChar char="●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K-NN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표본 내의 항목에 가장 가까이 있는 데이터들을 바탕으로 추론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17500">
              <a:spcBef>
                <a:spcPts val="0"/>
              </a:spcBef>
              <a:buSzPct val="100000"/>
              <a:buFont typeface="Arial" pitchFamily="34" charset="0"/>
              <a:buChar char="●"/>
            </a:pP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나이브베이즈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독립인 분류 사이의 확률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 모델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17500">
              <a:spcBef>
                <a:spcPts val="0"/>
              </a:spcBef>
              <a:buSzPct val="100000"/>
              <a:buFont typeface="Arial" pitchFamily="34" charset="0"/>
              <a:buChar char="●"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회귀분석을 통한 추론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표본 사이의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연관도와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모형 추론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endParaRPr lang="ko-KR" altLang="en-US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317500">
              <a:spcBef>
                <a:spcPts val="0"/>
              </a:spcBef>
              <a:buSzPct val="100000"/>
              <a:buFont typeface="Arial" pitchFamily="34" charset="0"/>
              <a:buChar char="●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외의 많은 일들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5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논문을 읽어 봅시다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  <a:sym typeface="Wingdings" panose="05000000000000000000" pitchFamily="2" charset="2"/>
              </a:rPr>
              <a:t>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논문에서 활용된 가설검정의 과정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2120185"/>
            <a:ext cx="7443641" cy="39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가설과 추론 요약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06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287" y="230504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결론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2" name="Shape 379"/>
          <p:cNvSpPr txBox="1">
            <a:spLocks/>
          </p:cNvSpPr>
          <p:nvPr/>
        </p:nvSpPr>
        <p:spPr>
          <a:xfrm>
            <a:off x="1301805" y="2595099"/>
            <a:ext cx="7548501" cy="302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표본 자료의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중심값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중앙값</a:t>
            </a: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endParaRPr lang="ko-KR" altLang="en-US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표본 자료의 편차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4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분위수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표본 자료의 모양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>
              <a:spcBef>
                <a:spcPts val="0"/>
              </a:spcBef>
              <a:buFont typeface="Arial" pitchFamily="34" charset="0"/>
              <a:buAutoNum type="arabicParenR"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일정한 모양을 가정한 상태에서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검정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추정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158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Intro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6350" y="270696"/>
            <a:ext cx="611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굳이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)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가설을 왜 설정하고 검증할까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20" name="Picture 2" descr="https://learn.bu.edu/bbcswebdav/courses/13sprgmetcj702_ol/course_images/metcj702_W05S02T02a_samp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5602"/>
            <a:ext cx="3147754" cy="34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opulation and a S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33" y="2263438"/>
            <a:ext cx="4377015" cy="318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334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Dataset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소개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211867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오늘의 </a:t>
            </a:r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393"/>
          <p:cNvSpPr txBox="1"/>
          <p:nvPr/>
        </p:nvSpPr>
        <p:spPr>
          <a:xfrm>
            <a:off x="3286100" y="1941168"/>
            <a:ext cx="5423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12750" lvl="0" indent="-285750" rtl="0">
              <a:lnSpc>
                <a:spcPct val="115000"/>
              </a:lnSpc>
              <a:spcBef>
                <a:spcPts val="800"/>
              </a:spcBef>
              <a:buSzPct val="100000"/>
              <a:buFontTx/>
              <a:buChar char="-"/>
            </a:pP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R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에서 가져 온 mtcars.csv</a:t>
            </a:r>
            <a:b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 </a:t>
            </a: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[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Motor Trend Car Road </a:t>
            </a: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Test]</a:t>
            </a:r>
            <a:endParaRPr lang="en-US" altLang="ko" dirty="0" smtClean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12750" lvl="0" indent="-285750" rtl="0">
              <a:lnSpc>
                <a:spcPct val="115000"/>
              </a:lnSpc>
              <a:spcBef>
                <a:spcPts val="800"/>
              </a:spcBef>
              <a:buSzPct val="100000"/>
              <a:buFontTx/>
              <a:buChar char="-"/>
            </a:pP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Motor 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Trend US magazine에서 </a:t>
            </a: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추출</a:t>
            </a:r>
            <a:endParaRPr lang="en-US" altLang="ko" dirty="0" smtClean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12750" lvl="0" indent="-285750" rtl="0">
              <a:lnSpc>
                <a:spcPct val="115000"/>
              </a:lnSpc>
              <a:spcBef>
                <a:spcPts val="800"/>
              </a:spcBef>
              <a:buSzPct val="100000"/>
              <a:buFontTx/>
              <a:buChar char="-"/>
            </a:pPr>
            <a:r>
              <a:rPr lang="ko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관측치 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32개, 11개 변수</a:t>
            </a:r>
          </a:p>
        </p:txBody>
      </p:sp>
    </p:spTree>
    <p:extLst>
      <p:ext uri="{BB962C8B-B14F-4D97-AF65-F5344CB8AC3E}">
        <p14:creationId xmlns:p14="http://schemas.microsoft.com/office/powerpoint/2010/main" val="33856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334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Dataset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11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개 변수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hape 400"/>
          <p:cNvSpPr txBox="1"/>
          <p:nvPr/>
        </p:nvSpPr>
        <p:spPr>
          <a:xfrm>
            <a:off x="3514700" y="2060848"/>
            <a:ext cx="4709100" cy="340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mpg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연비 (Miles per gallon)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cyl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 기통 (# of cylinders)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disp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배기량 (Displacement (cu.in.))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hp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마력 (Gross horsepower)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drat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후방 차축 비율 (Rear axle ratio)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wt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중량 (Weight (1000 lbs))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qsec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¼ 마일 도달 시간 (¼ mile time)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vs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V/S (0 = V 엔진, 1 = S 엔진)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am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자동/수동 (0 = 자동, 1 = 수동)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gear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기어 수 (# of forward gears)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carb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: 기화기 수 (# of carburetors)</a:t>
            </a:r>
          </a:p>
          <a:p>
            <a:pPr lvl="0" algn="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[https://goo.gl/S1KXeZ]</a:t>
            </a:r>
          </a:p>
        </p:txBody>
      </p:sp>
    </p:spTree>
    <p:extLst>
      <p:ext uri="{BB962C8B-B14F-4D97-AF65-F5344CB8AC3E}">
        <p14:creationId xmlns:p14="http://schemas.microsoft.com/office/powerpoint/2010/main" val="18386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10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도움 지식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hape 407"/>
          <p:cNvSpPr txBox="1"/>
          <p:nvPr/>
        </p:nvSpPr>
        <p:spPr>
          <a:xfrm>
            <a:off x="2761284" y="2157192"/>
            <a:ext cx="52671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•</a:t>
            </a:r>
            <a:r>
              <a:rPr lang="ko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SciPy 모듈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과학계산을 위해 만들어진 라이브러리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Linear Algebra, Clustering Algorithm,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 Statistics, ……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ko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기본 자료형은 NumPy의 다차원 배열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 (multi-dimensional array)</a:t>
            </a:r>
          </a:p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6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통계는 서브패키지인 scipy.stat 활용</a:t>
            </a:r>
          </a:p>
          <a:p>
            <a:pPr lvl="0" indent="990600" algn="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 [https://goo.gl/1yUH4y]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10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도움 지식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8" name="Shape 414"/>
          <p:cNvSpPr txBox="1"/>
          <p:nvPr/>
        </p:nvSpPr>
        <p:spPr>
          <a:xfrm>
            <a:off x="1869900" y="2132856"/>
            <a:ext cx="6451800" cy="59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20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•</a:t>
            </a:r>
            <a:r>
              <a:rPr lang="ko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NumPy를 통해 데이터를 ndarray로!</a:t>
            </a:r>
          </a:p>
        </p:txBody>
      </p:sp>
      <p:pic>
        <p:nvPicPr>
          <p:cNvPr id="19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30" y="2875655"/>
            <a:ext cx="5851568" cy="1638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3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10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도움 지식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pic>
        <p:nvPicPr>
          <p:cNvPr id="15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2900119"/>
            <a:ext cx="3567874" cy="204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414"/>
          <p:cNvSpPr txBox="1"/>
          <p:nvPr/>
        </p:nvSpPr>
        <p:spPr>
          <a:xfrm>
            <a:off x="1869900" y="2132856"/>
            <a:ext cx="6451800" cy="59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99060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2000" b="1" dirty="0">
                <a:solidFill>
                  <a:srgbClr val="66666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•</a:t>
            </a:r>
            <a:r>
              <a:rPr lang="ko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NumPy를 통해 데이터를 ndarray로!</a:t>
            </a:r>
          </a:p>
        </p:txBody>
      </p:sp>
    </p:spTree>
    <p:extLst>
      <p:ext uri="{BB962C8B-B14F-4D97-AF65-F5344CB8AC3E}">
        <p14:creationId xmlns:p14="http://schemas.microsoft.com/office/powerpoint/2010/main" val="7920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2092842"/>
            <a:ext cx="1101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도움 지식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592" y="2060904"/>
            <a:ext cx="144016" cy="770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8" name="Shape 430"/>
          <p:cNvSpPr txBox="1"/>
          <p:nvPr/>
        </p:nvSpPr>
        <p:spPr>
          <a:xfrm>
            <a:off x="2475230" y="2087245"/>
            <a:ext cx="6705600" cy="3215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990600" algn="l" defTabSz="914400" eaLnBrk="0" fontAlgn="auto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나눔고딕" charset="0"/>
                <a:ea typeface="나눔고딕" charset="0"/>
              </a:rPr>
              <a:t>scipy.stat</a:t>
            </a:r>
            <a:endParaRPr lang="ko-KR" altLang="en-US" sz="2400" b="1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/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  - </a:t>
            </a:r>
            <a:r>
              <a:rPr lang="en-US" altLang="ko-KR" sz="1500" b="1" cap="none" dirty="0" smtClean="0">
                <a:latin typeface="나눔고딕" charset="0"/>
                <a:ea typeface="나눔고딕" charset="0"/>
              </a:rPr>
              <a:t>scipy.stat.fligner(x, y)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: x, y 사이 </a:t>
            </a:r>
            <a:r>
              <a:rPr lang="en-US" altLang="ko-KR" sz="1500" b="0" cap="none" dirty="0" smtClean="0">
                <a:solidFill>
                  <a:srgbClr val="0000FF"/>
                </a:solidFill>
                <a:latin typeface="나눔고딕" charset="0"/>
                <a:ea typeface="나눔고딕" charset="0"/>
              </a:rPr>
              <a:t>등분산성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검정 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[이 외에 등분산성 검정 함수 有]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- </a:t>
            </a:r>
            <a:r>
              <a:rPr lang="en-US" altLang="ko-KR" sz="1500" b="1" cap="none" dirty="0" smtClean="0">
                <a:latin typeface="나눔고딕" charset="0"/>
                <a:ea typeface="나눔고딕" charset="0"/>
              </a:rPr>
              <a:t>scipy.ttest_ind(x, y, eqvar)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: </a:t>
            </a:r>
            <a:r>
              <a:rPr lang="en-US" altLang="ko-KR" sz="1500" b="0" cap="none" dirty="0" smtClean="0">
                <a:solidFill>
                  <a:srgbClr val="0000FF"/>
                </a:solidFill>
                <a:latin typeface="나눔고딕" charset="0"/>
                <a:ea typeface="나눔고딕" charset="0"/>
              </a:rPr>
              <a:t>독립성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가정</a:t>
            </a: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x, y 사이 </a:t>
            </a:r>
            <a:r>
              <a:rPr lang="en-US" altLang="ko-KR" sz="1500" b="0" cap="none" dirty="0" smtClean="0">
                <a:solidFill>
                  <a:srgbClr val="0611F2"/>
                </a:solidFill>
                <a:latin typeface="나눔고딕" charset="0"/>
                <a:ea typeface="나눔고딕" charset="0"/>
              </a:rPr>
              <a:t>모평균 동일성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검정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[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eqvar = True이면 등분산, 아니면 </a:t>
            </a:r>
            <a:r>
              <a:rPr lang="en-US" altLang="ko-KR" sz="1500" b="0" cap="none" dirty="0" err="1" smtClean="0">
                <a:latin typeface="나눔고딕" charset="0"/>
                <a:ea typeface="나눔고딕" charset="0"/>
              </a:rPr>
              <a:t>이분산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]</a:t>
            </a: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305" y="2092960"/>
            <a:ext cx="1101725" cy="73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도움 지식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145"/>
            <a:ext cx="158242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450" y="46355"/>
            <a:ext cx="165481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545" y="5268595"/>
            <a:ext cx="2521585" cy="124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899795" y="2061210"/>
            <a:ext cx="144145" cy="77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hape 430"/>
          <p:cNvSpPr txBox="1"/>
          <p:nvPr/>
        </p:nvSpPr>
        <p:spPr>
          <a:xfrm>
            <a:off x="2475230" y="2087245"/>
            <a:ext cx="6705600" cy="3215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990600" algn="l" defTabSz="914400" eaLnBrk="0" fontAlgn="auto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나눔고딕" charset="0"/>
                <a:ea typeface="나눔고딕" charset="0"/>
              </a:rPr>
              <a:t>scipy.stat</a:t>
            </a:r>
            <a:endParaRPr lang="ko-KR" altLang="en-US" sz="2400" b="1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/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  - </a:t>
            </a:r>
            <a:r>
              <a:rPr lang="en-US" altLang="ko-KR" sz="1500" b="1" cap="none" dirty="0" smtClean="0">
                <a:latin typeface="나눔고딕" charset="0"/>
                <a:ea typeface="나눔고딕" charset="0"/>
              </a:rPr>
              <a:t>scipy.stat.fligner(x, y)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: x, y 사이 </a:t>
            </a:r>
            <a:r>
              <a:rPr lang="en-US" altLang="ko-KR" sz="1500" b="0" cap="none" dirty="0" smtClean="0">
                <a:solidFill>
                  <a:srgbClr val="0000FF"/>
                </a:solidFill>
                <a:latin typeface="나눔고딕" charset="0"/>
                <a:ea typeface="나눔고딕" charset="0"/>
              </a:rPr>
              <a:t>등분산성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검정 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[이 외에 등분산성 검정 함수 有]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- </a:t>
            </a:r>
            <a:r>
              <a:rPr lang="en-US" altLang="ko-KR" sz="1500" b="1" cap="none" dirty="0" smtClean="0">
                <a:latin typeface="나눔고딕" charset="0"/>
                <a:ea typeface="나눔고딕" charset="0"/>
              </a:rPr>
              <a:t>scipy.ttest_ind(x, y, eqvar)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: </a:t>
            </a:r>
            <a:r>
              <a:rPr lang="en-US" altLang="ko-KR" sz="1500" b="0" cap="none" dirty="0" smtClean="0">
                <a:solidFill>
                  <a:srgbClr val="0000FF"/>
                </a:solidFill>
                <a:latin typeface="나눔고딕" charset="0"/>
                <a:ea typeface="나눔고딕" charset="0"/>
              </a:rPr>
              <a:t>독립성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가정</a:t>
            </a: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  <a:p>
            <a:pPr marL="0" indent="990600" algn="l" defTabSz="914400" eaLnBrk="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x, y 사이 </a:t>
            </a:r>
            <a:r>
              <a:rPr lang="en-US" altLang="ko-KR" sz="1500" b="0" cap="none" dirty="0" smtClean="0">
                <a:solidFill>
                  <a:srgbClr val="0611F2"/>
                </a:solidFill>
                <a:latin typeface="나눔고딕" charset="0"/>
                <a:ea typeface="나눔고딕" charset="0"/>
              </a:rPr>
              <a:t>모평균 동일성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검정</a:t>
            </a:r>
            <a:br>
              <a:rPr lang="en-US" altLang="ko-KR" sz="1500" b="0" cap="none" dirty="0" smtClean="0">
                <a:latin typeface="나눔고딕" charset="0"/>
                <a:ea typeface="나눔고딕" charset="0"/>
              </a:rPr>
            </a:b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            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    [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eqvar = True이면 등분산, 아니면 </a:t>
            </a:r>
            <a:r>
              <a:rPr lang="en-US" altLang="ko-KR" sz="1500" b="0" cap="none" dirty="0" err="1" smtClean="0">
                <a:latin typeface="나눔고딕" charset="0"/>
                <a:ea typeface="나눔고딕" charset="0"/>
              </a:rPr>
              <a:t>이분산</a:t>
            </a:r>
            <a:r>
              <a:rPr lang="en-US" altLang="ko-KR" sz="1500" b="0" cap="none" dirty="0" smtClean="0">
                <a:latin typeface="나눔고딕" charset="0"/>
                <a:ea typeface="나눔고딕" charset="0"/>
              </a:rPr>
              <a:t>]</a:t>
            </a:r>
            <a:endParaRPr lang="ko-KR" altLang="en-US" sz="1500" b="0" cap="none" dirty="0" smtClean="0">
              <a:latin typeface="나눔고딕" charset="0"/>
              <a:ea typeface="나눔고딕" charset="0"/>
            </a:endParaRPr>
          </a:p>
        </p:txBody>
      </p:sp>
      <p:sp>
        <p:nvSpPr>
          <p:cNvPr id="15" name="Shape 438"/>
          <p:cNvSpPr txBox="1"/>
          <p:nvPr/>
        </p:nvSpPr>
        <p:spPr>
          <a:xfrm>
            <a:off x="729615" y="3242945"/>
            <a:ext cx="2423160" cy="148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25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※ x, y는 </a:t>
            </a:r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ko" sz="25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어떤 자료형</a:t>
            </a:r>
            <a:r>
              <a:rPr lang="ko" sz="25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aleway"/>
                <a:sym typeface="Raleway"/>
              </a:rPr>
              <a:t>?</a:t>
            </a:r>
            <a:endParaRPr lang="ko" sz="2500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" y="212090"/>
            <a:ext cx="2689860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4" name="Shape 3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247" y="5268755"/>
            <a:ext cx="2521844" cy="124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251520" y="211867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Quest 17.08.01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9" name="Shape 445"/>
          <p:cNvSpPr txBox="1"/>
          <p:nvPr/>
        </p:nvSpPr>
        <p:spPr>
          <a:xfrm>
            <a:off x="2267744" y="2132856"/>
            <a:ext cx="6730153" cy="3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800"/>
              </a:spcBef>
              <a:buSzPct val="100000"/>
              <a:buFont typeface="Raleway"/>
              <a:buAutoNum type="arabicPeriod"/>
            </a:pPr>
            <a:r>
              <a:rPr lang="ko" sz="1600" dirty="0">
                <a:latin typeface="Raleway"/>
                <a:ea typeface="Raleway"/>
                <a:cs typeface="Raleway"/>
                <a:sym typeface="Raleway"/>
              </a:rPr>
              <a:t>NumPy와 SciPy를 활용하여 csv 파일을 받아 </a:t>
            </a:r>
            <a:br>
              <a:rPr lang="ko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ko" sz="1600" dirty="0">
                <a:latin typeface="Raleway"/>
                <a:ea typeface="Raleway"/>
                <a:cs typeface="Raleway"/>
                <a:sym typeface="Raleway"/>
              </a:rPr>
              <a:t>입력 변수에 따라 t 검정 등 </a:t>
            </a:r>
            <a:r>
              <a:rPr lang="ko" sz="1600" b="1" dirty="0">
                <a:latin typeface="Raleway"/>
                <a:ea typeface="Raleway"/>
                <a:cs typeface="Raleway"/>
                <a:sym typeface="Raleway"/>
              </a:rPr>
              <a:t>메소드 정의한 클래스 작성</a:t>
            </a:r>
            <a:r>
              <a:rPr lang="ko" sz="1600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ko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ko" dirty="0">
                <a:latin typeface="Raleway"/>
                <a:ea typeface="Raleway"/>
                <a:cs typeface="Raleway"/>
                <a:sym typeface="Raleway"/>
              </a:rPr>
              <a:t>(첫 행이 각 column 이름, 다음 행부터 값. 전처리 완료 가정)</a:t>
            </a:r>
            <a:r>
              <a:rPr lang="ko" sz="16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ko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ko" sz="1200" dirty="0">
                <a:latin typeface="Raleway"/>
                <a:ea typeface="Raleway"/>
                <a:cs typeface="Raleway"/>
                <a:sym typeface="Raleway"/>
              </a:rPr>
              <a:t>※어려운 경우 클래스 정의 없이 바로 </a:t>
            </a:r>
            <a:r>
              <a:rPr lang="ko" sz="1200" dirty="0" smtClean="0">
                <a:latin typeface="Raleway"/>
                <a:ea typeface="Raleway"/>
                <a:cs typeface="Raleway"/>
                <a:sym typeface="Raleway"/>
              </a:rPr>
              <a:t>분석</a:t>
            </a:r>
            <a:endParaRPr lang="en-US" altLang="ko"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rtl="0">
              <a:lnSpc>
                <a:spcPct val="115000"/>
              </a:lnSpc>
              <a:spcBef>
                <a:spcPts val="800"/>
              </a:spcBef>
              <a:buSzPct val="100000"/>
              <a:buFont typeface="Raleway"/>
              <a:buAutoNum type="arabicPeriod"/>
            </a:pPr>
            <a:r>
              <a:rPr lang="ko" sz="1600" dirty="0" smtClean="0">
                <a:latin typeface="Malgun Gothic"/>
                <a:ea typeface="Malgun Gothic"/>
                <a:cs typeface="Malgun Gothic"/>
                <a:sym typeface="Malgun Gothic"/>
              </a:rPr>
              <a:t>mtcars.csv 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통해 </a:t>
            </a:r>
            <a:r>
              <a:rPr lang="ko" sz="1600" b="1" dirty="0">
                <a:latin typeface="Malgun Gothic"/>
                <a:ea typeface="Malgun Gothic"/>
                <a:cs typeface="Malgun Gothic"/>
                <a:sym typeface="Malgun Gothic"/>
              </a:rPr>
              <a:t>도출할 수 있는 문장 4개</a:t>
            </a: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 dirty="0" smtClean="0">
                <a:latin typeface="Malgun Gothic"/>
                <a:ea typeface="Malgun Gothic"/>
                <a:cs typeface="Malgun Gothic"/>
                <a:sym typeface="Malgun Gothic"/>
              </a:rPr>
              <a:t>서술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dirty="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t 검정 등 활용 / 가설과 검정, </a:t>
            </a:r>
            <a:r>
              <a:rPr lang="ko" dirty="0" smtClean="0">
                <a:latin typeface="Malgun Gothic"/>
                <a:ea typeface="Malgun Gothic"/>
                <a:cs typeface="Malgun Gothic"/>
                <a:sym typeface="Malgun Gothic"/>
              </a:rPr>
              <a:t>추론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305" y="2092960"/>
            <a:ext cx="1109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Quest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</a:b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문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제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2061210"/>
            <a:ext cx="144145" cy="770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7" y="2670011"/>
            <a:ext cx="425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1680" y="2564960"/>
            <a:ext cx="5501445" cy="504000"/>
            <a:chOff x="1734851" y="1988896"/>
            <a:chExt cx="5501445" cy="504000"/>
          </a:xfrm>
        </p:grpSpPr>
        <p:sp>
          <p:nvSpPr>
            <p:cNvPr id="10" name="직사각형 9"/>
            <p:cNvSpPr/>
            <p:nvPr/>
          </p:nvSpPr>
          <p:spPr>
            <a:xfrm>
              <a:off x="1734851" y="1988896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0875" y="2020834"/>
              <a:ext cx="5285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통계 개념과 용어 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(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간명하게</a:t>
              </a:r>
              <a:r>
                <a:rPr lang="en-US" altLang="ko-KR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) </a:t>
              </a:r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이해하기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191" y="198688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27069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Segoe UI Black" pitchFamily="34" charset="0"/>
              </a:rPr>
              <a:t>오늘의 목표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Segoe UI Black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99535" y="3383151"/>
            <a:ext cx="6472865" cy="504000"/>
            <a:chOff x="1734851" y="1988896"/>
            <a:chExt cx="6472865" cy="504000"/>
          </a:xfrm>
        </p:grpSpPr>
        <p:sp>
          <p:nvSpPr>
            <p:cNvPr id="21" name="직사각형 20"/>
            <p:cNvSpPr/>
            <p:nvPr/>
          </p:nvSpPr>
          <p:spPr>
            <a:xfrm>
              <a:off x="1734851" y="1988896"/>
              <a:ext cx="144016" cy="50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50875" y="2020834"/>
              <a:ext cx="6256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함초롬돋움" pitchFamily="50" charset="-127"/>
                </a:rPr>
                <a:t>가설을 설정하고 검증하는 과정에 익숙해지기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중심화 경향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(central tendency)</a:t>
            </a:r>
            <a:endParaRPr lang="ko" altLang="ko-KR" sz="2400" b="1" dirty="0"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19" name="Shape 127"/>
          <p:cNvPicPr preferRelativeResize="0"/>
          <p:nvPr/>
        </p:nvPicPr>
        <p:blipFill rotWithShape="1">
          <a:blip r:embed="rId2">
            <a:alphaModFix/>
          </a:blip>
          <a:srcRect l="33605" t="15024" r="11681" b="17265"/>
          <a:stretch/>
        </p:blipFill>
        <p:spPr>
          <a:xfrm>
            <a:off x="4833600" y="1959123"/>
            <a:ext cx="3882099" cy="15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75" y="3489621"/>
            <a:ext cx="3300900" cy="2387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124"/>
          <p:cNvSpPr txBox="1">
            <a:spLocks noGrp="1"/>
          </p:cNvSpPr>
          <p:nvPr>
            <p:ph type="subTitle" idx="1"/>
          </p:nvPr>
        </p:nvSpPr>
        <p:spPr>
          <a:xfrm>
            <a:off x="683568" y="2512401"/>
            <a:ext cx="3744416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중심화 경향</a:t>
            </a:r>
            <a:endParaRPr lang="en-US" altLang="ko-KR" sz="16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분포의 위치를 나타내는 대푯값</a:t>
            </a:r>
          </a:p>
          <a:p>
            <a:pPr lvl="0" algn="l">
              <a:spcBef>
                <a:spcPts val="0"/>
              </a:spcBef>
            </a:pP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단점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분포 형태가 한쪽으로 치우쳐 있거나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이상값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(outlier)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 있으면 영향을 크게 받음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568" y="224455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평균 </a:t>
            </a:r>
            <a:r>
              <a:rPr lang="ko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average, </a:t>
            </a:r>
            <a:r>
              <a:rPr lang="ko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mean</a:t>
            </a:r>
            <a:endParaRPr lang="ko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4"/>
          <p:cNvSpPr txBox="1">
            <a:spLocks noGrp="1"/>
          </p:cNvSpPr>
          <p:nvPr>
            <p:ph type="subTitle" idx="1"/>
          </p:nvPr>
        </p:nvSpPr>
        <p:spPr>
          <a:xfrm>
            <a:off x="683568" y="2767676"/>
            <a:ext cx="3744416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중앙값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(median)</a:t>
            </a:r>
          </a:p>
          <a:p>
            <a:pPr lvl="0" algn="l"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순서대로 나열할 때</a:t>
            </a:r>
            <a:b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가운데에 위치한 값</a:t>
            </a:r>
          </a:p>
          <a:p>
            <a:pPr lvl="0" algn="l">
              <a:spcBef>
                <a:spcPts val="0"/>
              </a:spcBef>
            </a:pP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사분위수</a:t>
            </a: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(Quartile)</a:t>
            </a:r>
          </a:p>
          <a:p>
            <a:pPr lvl="0" algn="l">
              <a:spcBef>
                <a:spcPts val="0"/>
              </a:spcBef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자료를 크기 순으로 배열하고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</a:t>
            </a:r>
            <a:b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누적 백분율을 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등분한 각 점에 해당하는 값을 말한다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0"/>
              </a:spcBef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cf.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백분위수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(percentile)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표현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hape 138"/>
          <p:cNvPicPr preferRelativeResize="0"/>
          <p:nvPr/>
        </p:nvPicPr>
        <p:blipFill rotWithShape="1">
          <a:blip r:embed="rId2">
            <a:alphaModFix/>
          </a:blip>
          <a:srcRect l="25708" t="26899" r="13080" b="25039"/>
          <a:stretch/>
        </p:blipFill>
        <p:spPr>
          <a:xfrm>
            <a:off x="4825625" y="2375390"/>
            <a:ext cx="4106524" cy="12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91825" y="1988840"/>
            <a:ext cx="13764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중앙값</a:t>
            </a:r>
          </a:p>
        </p:txBody>
      </p:sp>
      <p:pic>
        <p:nvPicPr>
          <p:cNvPr id="23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625" y="4077072"/>
            <a:ext cx="4106525" cy="2084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4991825" y="3927215"/>
            <a:ext cx="1376400" cy="3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사분위수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568" y="2244550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맑은 고딕 Semilight" pitchFamily="50" charset="-127"/>
              </a:rPr>
              <a:t>중앙값과 사분위수</a:t>
            </a:r>
            <a:endParaRPr lang="ko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608" y="1156682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중심화 경향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(central tendency)</a:t>
            </a:r>
            <a:endParaRPr lang="ko" altLang="ko-KR" sz="2400" b="1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61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사분위수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pic>
        <p:nvPicPr>
          <p:cNvPr id="21" name="Shape 1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5168" y="1844824"/>
            <a:ext cx="3907312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43" y="4409278"/>
            <a:ext cx="4274889" cy="132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75" y="2699821"/>
            <a:ext cx="4100808" cy="1531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1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Dispersion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맑은 고딕 Semi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02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함초롬바탕" pitchFamily="18" charset="-127"/>
              </a:rPr>
              <a:t>통계의 기초개념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함초롬바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6020" y="17259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가설과 추론 </a:t>
            </a:r>
            <a:r>
              <a:rPr lang="en-US" altLang="ko-KR" sz="1600" b="1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724" y="46647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05 </a:t>
            </a:r>
          </a:p>
        </p:txBody>
      </p:sp>
      <p:sp>
        <p:nvSpPr>
          <p:cNvPr id="18" name="Shape 124"/>
          <p:cNvSpPr txBox="1">
            <a:spLocks noGrp="1"/>
          </p:cNvSpPr>
          <p:nvPr>
            <p:ph type="subTitle" idx="1"/>
          </p:nvPr>
        </p:nvSpPr>
        <p:spPr>
          <a:xfrm>
            <a:off x="755576" y="2983700"/>
            <a:ext cx="3300900" cy="22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-KR" altLang="en-US" sz="16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분포의 산포를 나타내는 대푯값</a:t>
            </a:r>
            <a:endParaRPr lang="ko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959123"/>
            <a:ext cx="0" cy="4062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52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www.bioconductor.org/help/workflows/rnaseqGene/rnaseqGene_files/figure-markdown_strict/plotmaNoSh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04" y="3489621"/>
            <a:ext cx="2362875" cy="23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Shape 158" descr="i10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00" y="2508376"/>
            <a:ext cx="3380650" cy="9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59" descr="i10-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425" y="3786045"/>
            <a:ext cx="3374399" cy="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60"/>
          <p:cNvSpPr txBox="1"/>
          <p:nvPr/>
        </p:nvSpPr>
        <p:spPr>
          <a:xfrm>
            <a:off x="5190150" y="2274032"/>
            <a:ext cx="1608000" cy="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모분산 </a:t>
            </a:r>
            <a:r>
              <a:rPr lang="ko" sz="1700" dirty="0">
                <a:solidFill>
                  <a:srgbClr val="2F2F2F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σ</a:t>
            </a:r>
            <a:r>
              <a:rPr lang="ko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25" name="Shape 161"/>
          <p:cNvSpPr txBox="1"/>
          <p:nvPr/>
        </p:nvSpPr>
        <p:spPr>
          <a:xfrm>
            <a:off x="5190150" y="3447707"/>
            <a:ext cx="1815000" cy="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표본분산 s</a:t>
            </a:r>
            <a:r>
              <a:rPr lang="ko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26" name="Shape 162"/>
          <p:cNvSpPr txBox="1"/>
          <p:nvPr/>
        </p:nvSpPr>
        <p:spPr>
          <a:xfrm>
            <a:off x="5190150" y="4621382"/>
            <a:ext cx="1815000" cy="3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표준편차</a:t>
            </a:r>
          </a:p>
        </p:txBody>
      </p:sp>
      <p:sp>
        <p:nvSpPr>
          <p:cNvPr id="27" name="Shape 163"/>
          <p:cNvSpPr txBox="1"/>
          <p:nvPr/>
        </p:nvSpPr>
        <p:spPr>
          <a:xfrm>
            <a:off x="5368700" y="5027332"/>
            <a:ext cx="1959300" cy="4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Sqrt(</a:t>
            </a:r>
            <a:r>
              <a:rPr lang="ko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r>
              <a:rPr lang="ko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568" y="2244550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맑은 고딕 Semilight" pitchFamily="50" charset="-127"/>
              </a:rPr>
              <a:t>분산과 표준편차</a:t>
            </a:r>
            <a:endParaRPr lang="ko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48</Pages>
  <Words>1923</Words>
  <Characters>0</Characters>
  <Application>Microsoft Office PowerPoint</Application>
  <DocSecurity>0</DocSecurity>
  <PresentationFormat>화면 슬라이드 쇼(4:3)</PresentationFormat>
  <Lines>0</Lines>
  <Paragraphs>521</Paragraphs>
  <Slides>48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 In Kyeong</dc:creator>
  <cp:lastModifiedBy>user</cp:lastModifiedBy>
  <cp:revision>4</cp:revision>
  <dcterms:modified xsi:type="dcterms:W3CDTF">2017-08-06T12:23:15Z</dcterms:modified>
</cp:coreProperties>
</file>