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0" r:id="rId2"/>
    <p:sldId id="262" r:id="rId3"/>
    <p:sldId id="261" r:id="rId4"/>
    <p:sldId id="283" r:id="rId5"/>
    <p:sldId id="331" r:id="rId6"/>
    <p:sldId id="332" r:id="rId7"/>
    <p:sldId id="309" r:id="rId8"/>
    <p:sldId id="281" r:id="rId9"/>
    <p:sldId id="282" r:id="rId10"/>
    <p:sldId id="279" r:id="rId11"/>
    <p:sldId id="267" r:id="rId12"/>
    <p:sldId id="313" r:id="rId13"/>
    <p:sldId id="314" r:id="rId14"/>
    <p:sldId id="310" r:id="rId15"/>
    <p:sldId id="311" r:id="rId16"/>
    <p:sldId id="315" r:id="rId17"/>
    <p:sldId id="316" r:id="rId18"/>
    <p:sldId id="284" r:id="rId19"/>
    <p:sldId id="317" r:id="rId20"/>
    <p:sldId id="328" r:id="rId21"/>
    <p:sldId id="323" r:id="rId22"/>
    <p:sldId id="327" r:id="rId23"/>
    <p:sldId id="330" r:id="rId24"/>
    <p:sldId id="322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8" r:id="rId34"/>
    <p:sldId id="319" r:id="rId35"/>
    <p:sldId id="320" r:id="rId36"/>
    <p:sldId id="329" r:id="rId37"/>
    <p:sldId id="321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6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77A"/>
    <a:srgbClr val="2B5389"/>
    <a:srgbClr val="3A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8" y="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3054F-C2D1-483D-9A3E-2E3558DB51D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0F2EFC-A749-41F3-AD63-189C31FF22DB}">
      <dgm:prSet phldrT="[텍스트]"/>
      <dgm:spPr/>
      <dgm:t>
        <a:bodyPr/>
        <a:lstStyle/>
        <a:p>
          <a:pPr latinLnBrk="1"/>
          <a:r>
            <a:rPr lang="ko-KR" altLang="en-US" dirty="0" smtClean="0"/>
            <a:t>우리가 하는 건 </a:t>
          </a:r>
          <a:r>
            <a:rPr lang="en-US" altLang="ko-KR" dirty="0" smtClean="0"/>
            <a:t>k-NN </a:t>
          </a:r>
          <a:br>
            <a:rPr lang="en-US" altLang="ko-KR" dirty="0" smtClean="0"/>
          </a:br>
          <a:r>
            <a:rPr lang="en-US" altLang="ko-KR" dirty="0" smtClean="0">
              <a:sym typeface="Wingdings" panose="05000000000000000000" pitchFamily="2" charset="2"/>
            </a:rPr>
            <a:t> </a:t>
          </a:r>
          <a:r>
            <a:rPr lang="ko-KR" altLang="en-US" dirty="0" err="1" smtClean="0">
              <a:sym typeface="Wingdings" panose="05000000000000000000" pitchFamily="2" charset="2"/>
            </a:rPr>
            <a:t>거리순으로</a:t>
          </a:r>
          <a:r>
            <a:rPr lang="en-US" altLang="ko-KR" dirty="0" smtClean="0">
              <a:sym typeface="Wingdings" panose="05000000000000000000" pitchFamily="2" charset="2"/>
            </a:rPr>
            <a:t> </a:t>
          </a:r>
          <a:r>
            <a:rPr lang="ko-KR" altLang="en-US" dirty="0" smtClean="0">
              <a:sym typeface="Wingdings" panose="05000000000000000000" pitchFamily="2" charset="2"/>
            </a:rPr>
            <a:t>자료 정리하자</a:t>
          </a:r>
          <a:r>
            <a:rPr lang="en-US" altLang="ko-KR" dirty="0" smtClean="0">
              <a:sym typeface="Wingdings" panose="05000000000000000000" pitchFamily="2" charset="2"/>
            </a:rPr>
            <a:t>!</a:t>
          </a:r>
          <a:endParaRPr lang="ko-KR" altLang="en-US" dirty="0"/>
        </a:p>
      </dgm:t>
    </dgm:pt>
    <dgm:pt modelId="{AAC6DCF7-4F00-4B59-8CB7-3A4B8FD202FC}" type="parTrans" cxnId="{6CB24A05-B6B8-49CF-9EAD-7D324B9770CC}">
      <dgm:prSet/>
      <dgm:spPr/>
      <dgm:t>
        <a:bodyPr/>
        <a:lstStyle/>
        <a:p>
          <a:pPr latinLnBrk="1"/>
          <a:endParaRPr lang="ko-KR" altLang="en-US"/>
        </a:p>
      </dgm:t>
    </dgm:pt>
    <dgm:pt modelId="{3B85F57D-F0F3-4B29-A1A2-CD2798754D50}" type="sibTrans" cxnId="{6CB24A05-B6B8-49CF-9EAD-7D324B9770CC}">
      <dgm:prSet/>
      <dgm:spPr/>
      <dgm:t>
        <a:bodyPr/>
        <a:lstStyle/>
        <a:p>
          <a:pPr latinLnBrk="1"/>
          <a:endParaRPr lang="ko-KR" altLang="en-US"/>
        </a:p>
      </dgm:t>
    </dgm:pt>
    <dgm:pt modelId="{7418CB7C-B334-4A49-ADF7-9D8C3A208169}">
      <dgm:prSet phldrT="[텍스트]"/>
      <dgm:spPr/>
      <dgm:t>
        <a:bodyPr/>
        <a:lstStyle/>
        <a:p>
          <a:pPr latinLnBrk="1"/>
          <a:r>
            <a:rPr lang="ko-KR" altLang="en-US" dirty="0" smtClean="0"/>
            <a:t>거리 가까운 순으로 </a:t>
          </a:r>
          <a:r>
            <a:rPr lang="en-US" altLang="ko-KR" dirty="0" smtClean="0"/>
            <a:t>k</a:t>
          </a:r>
          <a:r>
            <a:rPr lang="ko-KR" altLang="en-US" dirty="0" smtClean="0"/>
            <a:t>개 뽑자</a:t>
          </a:r>
          <a:r>
            <a:rPr lang="en-US" altLang="ko-KR" dirty="0" smtClean="0"/>
            <a:t>!</a:t>
          </a:r>
          <a:endParaRPr lang="ko-KR" altLang="en-US" dirty="0"/>
        </a:p>
      </dgm:t>
    </dgm:pt>
    <dgm:pt modelId="{E1C0A096-1842-4ACC-8A53-5B22EECBEDA3}" type="parTrans" cxnId="{CEE42198-B989-4949-8A9A-30C595344FCC}">
      <dgm:prSet/>
      <dgm:spPr/>
      <dgm:t>
        <a:bodyPr/>
        <a:lstStyle/>
        <a:p>
          <a:pPr latinLnBrk="1"/>
          <a:endParaRPr lang="ko-KR" altLang="en-US"/>
        </a:p>
      </dgm:t>
    </dgm:pt>
    <dgm:pt modelId="{D12F2D7F-AAFF-4665-BF2D-DAE23C850DEA}" type="sibTrans" cxnId="{CEE42198-B989-4949-8A9A-30C595344FCC}">
      <dgm:prSet/>
      <dgm:spPr/>
      <dgm:t>
        <a:bodyPr/>
        <a:lstStyle/>
        <a:p>
          <a:pPr latinLnBrk="1"/>
          <a:endParaRPr lang="ko-KR" altLang="en-US"/>
        </a:p>
      </dgm:t>
    </dgm:pt>
    <dgm:pt modelId="{0BCCCFCF-77C6-407C-BFAF-5978DA75B540}">
      <dgm:prSet phldrT="[텍스트]"/>
      <dgm:spPr/>
      <dgm:t>
        <a:bodyPr/>
        <a:lstStyle/>
        <a:p>
          <a:pPr latinLnBrk="1"/>
          <a:r>
            <a:rPr lang="en-US" altLang="ko-KR" dirty="0" smtClean="0"/>
            <a:t>k</a:t>
          </a:r>
          <a:r>
            <a:rPr lang="ko-KR" altLang="en-US" dirty="0" smtClean="0"/>
            <a:t>개의 도시들</a:t>
          </a:r>
          <a:r>
            <a:rPr lang="en-US" altLang="ko-KR" dirty="0" smtClean="0"/>
            <a:t>.</a:t>
          </a:r>
          <a:r>
            <a:rPr lang="ko-KR" altLang="en-US" dirty="0" smtClean="0"/>
            <a:t> 제일 많이 쓰이는 </a:t>
          </a:r>
          <a:r>
            <a:rPr lang="en-US" altLang="ko-KR" dirty="0" smtClean="0"/>
            <a:t>language</a:t>
          </a:r>
          <a:r>
            <a:rPr lang="ko-KR" altLang="en-US" dirty="0" smtClean="0"/>
            <a:t>로 분류하자</a:t>
          </a:r>
          <a:r>
            <a:rPr lang="en-US" altLang="ko-KR" dirty="0" smtClean="0"/>
            <a:t>!</a:t>
          </a:r>
          <a:endParaRPr lang="ko-KR" altLang="en-US" dirty="0"/>
        </a:p>
      </dgm:t>
    </dgm:pt>
    <dgm:pt modelId="{D5A5F7F9-9018-4993-BB28-FF71765140CC}" type="parTrans" cxnId="{980EFCAB-E8BC-4CB8-95DC-6298B7E7F380}">
      <dgm:prSet/>
      <dgm:spPr/>
      <dgm:t>
        <a:bodyPr/>
        <a:lstStyle/>
        <a:p>
          <a:pPr latinLnBrk="1"/>
          <a:endParaRPr lang="ko-KR" altLang="en-US"/>
        </a:p>
      </dgm:t>
    </dgm:pt>
    <dgm:pt modelId="{56722CF9-879E-4887-A834-7BAA83326349}" type="sibTrans" cxnId="{980EFCAB-E8BC-4CB8-95DC-6298B7E7F380}">
      <dgm:prSet/>
      <dgm:spPr/>
      <dgm:t>
        <a:bodyPr/>
        <a:lstStyle/>
        <a:p>
          <a:pPr latinLnBrk="1"/>
          <a:endParaRPr lang="ko-KR" altLang="en-US"/>
        </a:p>
      </dgm:t>
    </dgm:pt>
    <dgm:pt modelId="{0C79A8C3-6AE1-4A56-9608-7AE8F0B34E3A}" type="pres">
      <dgm:prSet presAssocID="{9153054F-C2D1-483D-9A3E-2E3558DB51D7}" presName="linearFlow" presStyleCnt="0">
        <dgm:presLayoutVars>
          <dgm:resizeHandles val="exact"/>
        </dgm:presLayoutVars>
      </dgm:prSet>
      <dgm:spPr/>
    </dgm:pt>
    <dgm:pt modelId="{00503C53-D811-4218-A0A7-75986CF8171D}" type="pres">
      <dgm:prSet presAssocID="{C30F2EFC-A749-41F3-AD63-189C31FF22DB}" presName="node" presStyleLbl="node1" presStyleIdx="0" presStyleCnt="3" custScaleX="1860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A35B37-D51B-4083-9233-2D3EEA6EFCE3}" type="pres">
      <dgm:prSet presAssocID="{3B85F57D-F0F3-4B29-A1A2-CD2798754D50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4B28BE0-1457-4196-82B4-F0F92FA4F3E2}" type="pres">
      <dgm:prSet presAssocID="{3B85F57D-F0F3-4B29-A1A2-CD2798754D50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60860B7-8CCB-4307-BBBF-E083D9AE57A3}" type="pres">
      <dgm:prSet presAssocID="{7418CB7C-B334-4A49-ADF7-9D8C3A208169}" presName="node" presStyleLbl="node1" presStyleIdx="1" presStyleCnt="3" custScaleX="1860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E58FC-503F-440D-AD8B-FA428CEA054C}" type="pres">
      <dgm:prSet presAssocID="{D12F2D7F-AAFF-4665-BF2D-DAE23C850D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349E671-D4A8-49AD-AD58-2F546ABF25C4}" type="pres">
      <dgm:prSet presAssocID="{D12F2D7F-AAFF-4665-BF2D-DAE23C850DEA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2F4C364-71EB-42EC-B3EE-E553FD7A5992}" type="pres">
      <dgm:prSet presAssocID="{0BCCCFCF-77C6-407C-BFAF-5978DA75B540}" presName="node" presStyleLbl="node1" presStyleIdx="2" presStyleCnt="3" custScaleX="1860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B28663-5986-4F73-9F56-668BE6D449CA}" type="presOf" srcId="{7418CB7C-B334-4A49-ADF7-9D8C3A208169}" destId="{660860B7-8CCB-4307-BBBF-E083D9AE57A3}" srcOrd="0" destOrd="0" presId="urn:microsoft.com/office/officeart/2005/8/layout/process2"/>
    <dgm:cxn modelId="{33AC7039-0D97-4BE0-9FCF-E92DF031E70B}" type="presOf" srcId="{C30F2EFC-A749-41F3-AD63-189C31FF22DB}" destId="{00503C53-D811-4218-A0A7-75986CF8171D}" srcOrd="0" destOrd="0" presId="urn:microsoft.com/office/officeart/2005/8/layout/process2"/>
    <dgm:cxn modelId="{CEE42198-B989-4949-8A9A-30C595344FCC}" srcId="{9153054F-C2D1-483D-9A3E-2E3558DB51D7}" destId="{7418CB7C-B334-4A49-ADF7-9D8C3A208169}" srcOrd="1" destOrd="0" parTransId="{E1C0A096-1842-4ACC-8A53-5B22EECBEDA3}" sibTransId="{D12F2D7F-AAFF-4665-BF2D-DAE23C850DEA}"/>
    <dgm:cxn modelId="{9948E6D2-C566-4ADC-B829-43AE5C0C9FA7}" type="presOf" srcId="{D12F2D7F-AAFF-4665-BF2D-DAE23C850DEA}" destId="{C24E58FC-503F-440D-AD8B-FA428CEA054C}" srcOrd="0" destOrd="0" presId="urn:microsoft.com/office/officeart/2005/8/layout/process2"/>
    <dgm:cxn modelId="{0DCDA882-BE01-4404-A92F-6DB30D04229B}" type="presOf" srcId="{9153054F-C2D1-483D-9A3E-2E3558DB51D7}" destId="{0C79A8C3-6AE1-4A56-9608-7AE8F0B34E3A}" srcOrd="0" destOrd="0" presId="urn:microsoft.com/office/officeart/2005/8/layout/process2"/>
    <dgm:cxn modelId="{DE0B56F8-FC29-4EC4-ACF4-810AC2901B6A}" type="presOf" srcId="{3B85F57D-F0F3-4B29-A1A2-CD2798754D50}" destId="{11A35B37-D51B-4083-9233-2D3EEA6EFCE3}" srcOrd="0" destOrd="0" presId="urn:microsoft.com/office/officeart/2005/8/layout/process2"/>
    <dgm:cxn modelId="{3FD11BB8-3A2A-4F91-AA0C-8D64A04405FB}" type="presOf" srcId="{0BCCCFCF-77C6-407C-BFAF-5978DA75B540}" destId="{42F4C364-71EB-42EC-B3EE-E553FD7A5992}" srcOrd="0" destOrd="0" presId="urn:microsoft.com/office/officeart/2005/8/layout/process2"/>
    <dgm:cxn modelId="{980EFCAB-E8BC-4CB8-95DC-6298B7E7F380}" srcId="{9153054F-C2D1-483D-9A3E-2E3558DB51D7}" destId="{0BCCCFCF-77C6-407C-BFAF-5978DA75B540}" srcOrd="2" destOrd="0" parTransId="{D5A5F7F9-9018-4993-BB28-FF71765140CC}" sibTransId="{56722CF9-879E-4887-A834-7BAA83326349}"/>
    <dgm:cxn modelId="{6CB24A05-B6B8-49CF-9EAD-7D324B9770CC}" srcId="{9153054F-C2D1-483D-9A3E-2E3558DB51D7}" destId="{C30F2EFC-A749-41F3-AD63-189C31FF22DB}" srcOrd="0" destOrd="0" parTransId="{AAC6DCF7-4F00-4B59-8CB7-3A4B8FD202FC}" sibTransId="{3B85F57D-F0F3-4B29-A1A2-CD2798754D50}"/>
    <dgm:cxn modelId="{B16CA2B7-F9C3-4205-BB2A-82CD0E459F6C}" type="presOf" srcId="{D12F2D7F-AAFF-4665-BF2D-DAE23C850DEA}" destId="{9349E671-D4A8-49AD-AD58-2F546ABF25C4}" srcOrd="1" destOrd="0" presId="urn:microsoft.com/office/officeart/2005/8/layout/process2"/>
    <dgm:cxn modelId="{C871115C-C44E-41D7-823A-F1AFE20F1387}" type="presOf" srcId="{3B85F57D-F0F3-4B29-A1A2-CD2798754D50}" destId="{C4B28BE0-1457-4196-82B4-F0F92FA4F3E2}" srcOrd="1" destOrd="0" presId="urn:microsoft.com/office/officeart/2005/8/layout/process2"/>
    <dgm:cxn modelId="{E2F49AC4-70F7-423E-A69A-A111CB89AD36}" type="presParOf" srcId="{0C79A8C3-6AE1-4A56-9608-7AE8F0B34E3A}" destId="{00503C53-D811-4218-A0A7-75986CF8171D}" srcOrd="0" destOrd="0" presId="urn:microsoft.com/office/officeart/2005/8/layout/process2"/>
    <dgm:cxn modelId="{2821AFDF-F4E3-4F4F-9BA9-7D2C5EB7E251}" type="presParOf" srcId="{0C79A8C3-6AE1-4A56-9608-7AE8F0B34E3A}" destId="{11A35B37-D51B-4083-9233-2D3EEA6EFCE3}" srcOrd="1" destOrd="0" presId="urn:microsoft.com/office/officeart/2005/8/layout/process2"/>
    <dgm:cxn modelId="{73B1C286-892C-4C02-9865-76E8DABFB70C}" type="presParOf" srcId="{11A35B37-D51B-4083-9233-2D3EEA6EFCE3}" destId="{C4B28BE0-1457-4196-82B4-F0F92FA4F3E2}" srcOrd="0" destOrd="0" presId="urn:microsoft.com/office/officeart/2005/8/layout/process2"/>
    <dgm:cxn modelId="{40F5C382-2409-4E93-A284-06496DE345D4}" type="presParOf" srcId="{0C79A8C3-6AE1-4A56-9608-7AE8F0B34E3A}" destId="{660860B7-8CCB-4307-BBBF-E083D9AE57A3}" srcOrd="2" destOrd="0" presId="urn:microsoft.com/office/officeart/2005/8/layout/process2"/>
    <dgm:cxn modelId="{4718C7BA-7DF0-40F0-8D4F-0F28F7C63585}" type="presParOf" srcId="{0C79A8C3-6AE1-4A56-9608-7AE8F0B34E3A}" destId="{C24E58FC-503F-440D-AD8B-FA428CEA054C}" srcOrd="3" destOrd="0" presId="urn:microsoft.com/office/officeart/2005/8/layout/process2"/>
    <dgm:cxn modelId="{DAF5938B-C7CB-43A9-9A9F-FF59367E6CA2}" type="presParOf" srcId="{C24E58FC-503F-440D-AD8B-FA428CEA054C}" destId="{9349E671-D4A8-49AD-AD58-2F546ABF25C4}" srcOrd="0" destOrd="0" presId="urn:microsoft.com/office/officeart/2005/8/layout/process2"/>
    <dgm:cxn modelId="{A179BF9E-1697-4F64-917A-293F52B6CDBB}" type="presParOf" srcId="{0C79A8C3-6AE1-4A56-9608-7AE8F0B34E3A}" destId="{42F4C364-71EB-42EC-B3EE-E553FD7A599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19639-AE9E-4F74-B36E-4E31D5B28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507BFF-5304-42B9-A490-FDF716E3125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Session</a:t>
          </a:r>
          <a:r>
            <a:rPr lang="ko-KR" altLang="en-US" sz="2000" dirty="0" smtClean="0"/>
            <a:t>에서 진행한 함수가 정의되어 있어야 함</a:t>
          </a:r>
          <a:r>
            <a:rPr lang="en-US" altLang="ko-KR" sz="2000" dirty="0" smtClean="0"/>
            <a:t>!</a:t>
          </a:r>
          <a:endParaRPr lang="ko-KR" altLang="en-US" sz="2000" dirty="0"/>
        </a:p>
      </dgm:t>
    </dgm:pt>
    <dgm:pt modelId="{39B2688C-6D7D-43B9-8288-6BC5DE027663}" type="parTrans" cxnId="{8FA8307D-D6FA-425E-BE2E-22E1F4972CE1}">
      <dgm:prSet/>
      <dgm:spPr/>
      <dgm:t>
        <a:bodyPr/>
        <a:lstStyle/>
        <a:p>
          <a:pPr latinLnBrk="1"/>
          <a:endParaRPr lang="ko-KR" altLang="en-US"/>
        </a:p>
      </dgm:t>
    </dgm:pt>
    <dgm:pt modelId="{E752C8E5-3F9A-4DFB-A31F-C878867C0584}" type="sibTrans" cxnId="{8FA8307D-D6FA-425E-BE2E-22E1F4972CE1}">
      <dgm:prSet/>
      <dgm:spPr/>
      <dgm:t>
        <a:bodyPr/>
        <a:lstStyle/>
        <a:p>
          <a:pPr latinLnBrk="1"/>
          <a:endParaRPr lang="ko-KR" altLang="en-US"/>
        </a:p>
      </dgm:t>
    </dgm:pt>
    <dgm:pt modelId="{355F5E74-5B80-4DD0-97FF-16F0708F374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knn_classify</a:t>
          </a:r>
          <a:r>
            <a:rPr lang="en-US" altLang="ko-KR" dirty="0" smtClean="0"/>
            <a:t>(k, </a:t>
          </a:r>
          <a:r>
            <a:rPr lang="en-US" altLang="ko-KR" dirty="0" err="1" smtClean="0"/>
            <a:t>labeled_points</a:t>
          </a:r>
          <a:r>
            <a:rPr lang="en-US" altLang="ko-KR" dirty="0" smtClean="0"/>
            <a:t>, </a:t>
          </a:r>
          <a:r>
            <a:rPr lang="en-US" altLang="ko-KR" dirty="0" err="1" smtClean="0"/>
            <a:t>new_point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50A586D-7067-4089-8D16-F74D336DBA8B}" type="parTrans" cxnId="{FAB71B8F-54C6-41DE-A9B9-36C159E3129C}">
      <dgm:prSet/>
      <dgm:spPr/>
      <dgm:t>
        <a:bodyPr/>
        <a:lstStyle/>
        <a:p>
          <a:pPr latinLnBrk="1"/>
          <a:endParaRPr lang="ko-KR" altLang="en-US"/>
        </a:p>
      </dgm:t>
    </dgm:pt>
    <dgm:pt modelId="{E21D8BF4-AD2A-475C-8CE6-314CCAEC843F}" type="sibTrans" cxnId="{FAB71B8F-54C6-41DE-A9B9-36C159E3129C}">
      <dgm:prSet/>
      <dgm:spPr/>
      <dgm:t>
        <a:bodyPr/>
        <a:lstStyle/>
        <a:p>
          <a:pPr latinLnBrk="1"/>
          <a:endParaRPr lang="ko-KR" altLang="en-US"/>
        </a:p>
      </dgm:t>
    </dgm:pt>
    <dgm:pt modelId="{1C00B446-1DB0-4318-85A6-88F8050C696D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파일 </a:t>
          </a:r>
          <a:r>
            <a:rPr lang="ko-KR" altLang="en-US" sz="2000" dirty="0" err="1" smtClean="0"/>
            <a:t>읽어들이기</a:t>
          </a:r>
          <a:endParaRPr lang="ko-KR" altLang="en-US" sz="2000" dirty="0"/>
        </a:p>
      </dgm:t>
    </dgm:pt>
    <dgm:pt modelId="{3CDA00CC-076B-4A38-8A39-5DC7860A3921}" type="parTrans" cxnId="{48B0A7E1-776F-43CD-BF7E-BD910C3F6AD2}">
      <dgm:prSet/>
      <dgm:spPr/>
      <dgm:t>
        <a:bodyPr/>
        <a:lstStyle/>
        <a:p>
          <a:pPr latinLnBrk="1"/>
          <a:endParaRPr lang="ko-KR" altLang="en-US"/>
        </a:p>
      </dgm:t>
    </dgm:pt>
    <dgm:pt modelId="{CAAB0B44-6775-49DE-8652-C01BC826140B}" type="sibTrans" cxnId="{48B0A7E1-776F-43CD-BF7E-BD910C3F6AD2}">
      <dgm:prSet/>
      <dgm:spPr/>
      <dgm:t>
        <a:bodyPr/>
        <a:lstStyle/>
        <a:p>
          <a:pPr latinLnBrk="1"/>
          <a:endParaRPr lang="ko-KR" altLang="en-US"/>
        </a:p>
      </dgm:t>
    </dgm:pt>
    <dgm:pt modelId="{11F76365-924B-483B-A446-131288F15D5C}">
      <dgm:prSet phldrT="[텍스트]"/>
      <dgm:spPr/>
      <dgm:t>
        <a:bodyPr/>
        <a:lstStyle/>
        <a:p>
          <a:pPr latinLnBrk="1"/>
          <a:r>
            <a:rPr lang="en-US" altLang="en-US" dirty="0" smtClean="0"/>
            <a:t> with open("Iris.csv", ‘r’) as f:</a:t>
          </a:r>
          <a:endParaRPr lang="ko-KR" altLang="en-US" dirty="0"/>
        </a:p>
      </dgm:t>
    </dgm:pt>
    <dgm:pt modelId="{911CA4F5-1A41-45AD-8D0B-374C8D258A66}" type="parTrans" cxnId="{315BEBE5-9EAB-4BEF-ABA8-17E8C913A19F}">
      <dgm:prSet/>
      <dgm:spPr/>
      <dgm:t>
        <a:bodyPr/>
        <a:lstStyle/>
        <a:p>
          <a:pPr latinLnBrk="1"/>
          <a:endParaRPr lang="ko-KR" altLang="en-US"/>
        </a:p>
      </dgm:t>
    </dgm:pt>
    <dgm:pt modelId="{56B8E5BF-A202-4ED6-AB8E-09EE7BAF298E}" type="sibTrans" cxnId="{315BEBE5-9EAB-4BEF-ABA8-17E8C913A19F}">
      <dgm:prSet/>
      <dgm:spPr/>
      <dgm:t>
        <a:bodyPr/>
        <a:lstStyle/>
        <a:p>
          <a:pPr latinLnBrk="1"/>
          <a:endParaRPr lang="ko-KR" altLang="en-US"/>
        </a:p>
      </dgm:t>
    </dgm:pt>
    <dgm:pt modelId="{A7F45033-E058-490F-A139-D786F204AD77}">
      <dgm:prSet/>
      <dgm:spPr/>
      <dgm:t>
        <a:bodyPr/>
        <a:lstStyle/>
        <a:p>
          <a:pPr latinLnBrk="1"/>
          <a:r>
            <a:rPr lang="en-US" altLang="en-US" dirty="0" smtClean="0"/>
            <a:t> lines = [line[:-1] for line in f]</a:t>
          </a:r>
          <a:endParaRPr lang="ko-KR" altLang="en-US" dirty="0"/>
        </a:p>
      </dgm:t>
    </dgm:pt>
    <dgm:pt modelId="{5BCE9F28-7543-4507-BEEA-711F50FB6D7E}" type="parTrans" cxnId="{F8FB5828-4C8C-402C-ACE3-7DFBF74FC5FF}">
      <dgm:prSet/>
      <dgm:spPr/>
      <dgm:t>
        <a:bodyPr/>
        <a:lstStyle/>
        <a:p>
          <a:pPr latinLnBrk="1"/>
          <a:endParaRPr lang="ko-KR" altLang="en-US"/>
        </a:p>
      </dgm:t>
    </dgm:pt>
    <dgm:pt modelId="{1C297B96-37DA-4FFC-9825-E6EFA3EBD190}" type="sibTrans" cxnId="{F8FB5828-4C8C-402C-ACE3-7DFBF74FC5FF}">
      <dgm:prSet/>
      <dgm:spPr/>
      <dgm:t>
        <a:bodyPr/>
        <a:lstStyle/>
        <a:p>
          <a:pPr latinLnBrk="1"/>
          <a:endParaRPr lang="ko-KR" altLang="en-US"/>
        </a:p>
      </dgm:t>
    </dgm:pt>
    <dgm:pt modelId="{8D76A2A6-C144-45E5-B86C-DF494A09E848}" type="pres">
      <dgm:prSet presAssocID="{E7819639-AE9E-4F74-B36E-4E31D5B28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51869-68CB-42EC-8EE1-6C8797EACDFC}" type="pres">
      <dgm:prSet presAssocID="{B4507BFF-5304-42B9-A490-FDF716E312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96A141-C1E1-4635-AB68-95903BD2829D}" type="pres">
      <dgm:prSet presAssocID="{B4507BFF-5304-42B9-A490-FDF716E3125F}" presName="childText" presStyleLbl="revTx" presStyleIdx="0" presStyleCnt="2" custScaleY="47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09B69-76D7-4942-A79F-BA1097DD6896}" type="pres">
      <dgm:prSet presAssocID="{1C00B446-1DB0-4318-85A6-88F8050C696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C218A3-4A6C-4FCE-858D-F4289BBADE8F}" type="pres">
      <dgm:prSet presAssocID="{1C00B446-1DB0-4318-85A6-88F8050C696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FB5828-4C8C-402C-ACE3-7DFBF74FC5FF}" srcId="{1C00B446-1DB0-4318-85A6-88F8050C696D}" destId="{A7F45033-E058-490F-A139-D786F204AD77}" srcOrd="1" destOrd="0" parTransId="{5BCE9F28-7543-4507-BEEA-711F50FB6D7E}" sibTransId="{1C297B96-37DA-4FFC-9825-E6EFA3EBD190}"/>
    <dgm:cxn modelId="{86DD71F4-1B13-4E40-85B4-FAF8BF63A6F0}" type="presOf" srcId="{355F5E74-5B80-4DD0-97FF-16F0708F374B}" destId="{7096A141-C1E1-4635-AB68-95903BD2829D}" srcOrd="0" destOrd="0" presId="urn:microsoft.com/office/officeart/2005/8/layout/vList2"/>
    <dgm:cxn modelId="{644D7A3E-E75D-4A9F-A380-0E12C6C84D8E}" type="presOf" srcId="{E7819639-AE9E-4F74-B36E-4E31D5B28254}" destId="{8D76A2A6-C144-45E5-B86C-DF494A09E848}" srcOrd="0" destOrd="0" presId="urn:microsoft.com/office/officeart/2005/8/layout/vList2"/>
    <dgm:cxn modelId="{853F0D7C-1BAB-4BD5-BFD9-3ABDF50C9B0D}" type="presOf" srcId="{B4507BFF-5304-42B9-A490-FDF716E3125F}" destId="{BA751869-68CB-42EC-8EE1-6C8797EACDFC}" srcOrd="0" destOrd="0" presId="urn:microsoft.com/office/officeart/2005/8/layout/vList2"/>
    <dgm:cxn modelId="{48B0A7E1-776F-43CD-BF7E-BD910C3F6AD2}" srcId="{E7819639-AE9E-4F74-B36E-4E31D5B28254}" destId="{1C00B446-1DB0-4318-85A6-88F8050C696D}" srcOrd="1" destOrd="0" parTransId="{3CDA00CC-076B-4A38-8A39-5DC7860A3921}" sibTransId="{CAAB0B44-6775-49DE-8652-C01BC826140B}"/>
    <dgm:cxn modelId="{95034FC5-84F8-4F2B-A728-B18102247C6F}" type="presOf" srcId="{1C00B446-1DB0-4318-85A6-88F8050C696D}" destId="{17B09B69-76D7-4942-A79F-BA1097DD6896}" srcOrd="0" destOrd="0" presId="urn:microsoft.com/office/officeart/2005/8/layout/vList2"/>
    <dgm:cxn modelId="{FAB71B8F-54C6-41DE-A9B9-36C159E3129C}" srcId="{B4507BFF-5304-42B9-A490-FDF716E3125F}" destId="{355F5E74-5B80-4DD0-97FF-16F0708F374B}" srcOrd="0" destOrd="0" parTransId="{350A586D-7067-4089-8D16-F74D336DBA8B}" sibTransId="{E21D8BF4-AD2A-475C-8CE6-314CCAEC843F}"/>
    <dgm:cxn modelId="{8FA8307D-D6FA-425E-BE2E-22E1F4972CE1}" srcId="{E7819639-AE9E-4F74-B36E-4E31D5B28254}" destId="{B4507BFF-5304-42B9-A490-FDF716E3125F}" srcOrd="0" destOrd="0" parTransId="{39B2688C-6D7D-43B9-8288-6BC5DE027663}" sibTransId="{E752C8E5-3F9A-4DFB-A31F-C878867C0584}"/>
    <dgm:cxn modelId="{315BEBE5-9EAB-4BEF-ABA8-17E8C913A19F}" srcId="{1C00B446-1DB0-4318-85A6-88F8050C696D}" destId="{11F76365-924B-483B-A446-131288F15D5C}" srcOrd="0" destOrd="0" parTransId="{911CA4F5-1A41-45AD-8D0B-374C8D258A66}" sibTransId="{56B8E5BF-A202-4ED6-AB8E-09EE7BAF298E}"/>
    <dgm:cxn modelId="{23113891-0188-47E8-83FE-BBCB0188DB06}" type="presOf" srcId="{11F76365-924B-483B-A446-131288F15D5C}" destId="{D6C218A3-4A6C-4FCE-858D-F4289BBADE8F}" srcOrd="0" destOrd="0" presId="urn:microsoft.com/office/officeart/2005/8/layout/vList2"/>
    <dgm:cxn modelId="{8D1F0E2A-CACE-4DA4-A94D-E84BBD25F502}" type="presOf" srcId="{A7F45033-E058-490F-A139-D786F204AD77}" destId="{D6C218A3-4A6C-4FCE-858D-F4289BBADE8F}" srcOrd="0" destOrd="1" presId="urn:microsoft.com/office/officeart/2005/8/layout/vList2"/>
    <dgm:cxn modelId="{7A1AD318-A290-4E3B-9357-EE5F406A0D60}" type="presParOf" srcId="{8D76A2A6-C144-45E5-B86C-DF494A09E848}" destId="{BA751869-68CB-42EC-8EE1-6C8797EACDFC}" srcOrd="0" destOrd="0" presId="urn:microsoft.com/office/officeart/2005/8/layout/vList2"/>
    <dgm:cxn modelId="{F6D96615-FCFD-44E3-81F7-E6576D327C6C}" type="presParOf" srcId="{8D76A2A6-C144-45E5-B86C-DF494A09E848}" destId="{7096A141-C1E1-4635-AB68-95903BD2829D}" srcOrd="1" destOrd="0" presId="urn:microsoft.com/office/officeart/2005/8/layout/vList2"/>
    <dgm:cxn modelId="{A5D20E8C-A4BB-452D-9FC7-1ECB878B7C7E}" type="presParOf" srcId="{8D76A2A6-C144-45E5-B86C-DF494A09E848}" destId="{17B09B69-76D7-4942-A79F-BA1097DD6896}" srcOrd="2" destOrd="0" presId="urn:microsoft.com/office/officeart/2005/8/layout/vList2"/>
    <dgm:cxn modelId="{26D79E19-85B1-4954-9EED-4C9087542740}" type="presParOf" srcId="{8D76A2A6-C144-45E5-B86C-DF494A09E848}" destId="{D6C218A3-4A6C-4FCE-858D-F4289BBADE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03C53-D811-4218-A0A7-75986CF8171D}">
      <dsp:nvSpPr>
        <dsp:cNvPr id="0" name=""/>
        <dsp:cNvSpPr/>
      </dsp:nvSpPr>
      <dsp:spPr>
        <a:xfrm>
          <a:off x="75752" y="0"/>
          <a:ext cx="5944495" cy="926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우리가 하는 건 </a:t>
          </a:r>
          <a:r>
            <a:rPr lang="en-US" altLang="ko-KR" sz="1800" kern="1200" dirty="0" smtClean="0"/>
            <a:t>k-NN </a:t>
          </a:r>
          <a:br>
            <a:rPr lang="en-US" altLang="ko-KR" sz="1800" kern="1200" dirty="0" smtClean="0"/>
          </a:br>
          <a:r>
            <a:rPr lang="en-US" altLang="ko-KR" sz="1800" kern="1200" dirty="0" smtClean="0">
              <a:sym typeface="Wingdings" panose="05000000000000000000" pitchFamily="2" charset="2"/>
            </a:rPr>
            <a:t> </a:t>
          </a:r>
          <a:r>
            <a:rPr lang="ko-KR" altLang="en-US" sz="1800" kern="1200" dirty="0" err="1" smtClean="0">
              <a:sym typeface="Wingdings" panose="05000000000000000000" pitchFamily="2" charset="2"/>
            </a:rPr>
            <a:t>거리순으로</a:t>
          </a:r>
          <a:r>
            <a:rPr lang="en-US" altLang="ko-KR" sz="1800" kern="1200" dirty="0" smtClean="0">
              <a:sym typeface="Wingdings" panose="05000000000000000000" pitchFamily="2" charset="2"/>
            </a:rPr>
            <a:t> </a:t>
          </a:r>
          <a:r>
            <a:rPr lang="ko-KR" altLang="en-US" sz="1800" kern="1200" dirty="0" smtClean="0">
              <a:sym typeface="Wingdings" panose="05000000000000000000" pitchFamily="2" charset="2"/>
            </a:rPr>
            <a:t>자료 정리하자</a:t>
          </a:r>
          <a:r>
            <a:rPr lang="en-US" altLang="ko-KR" sz="1800" kern="1200" dirty="0" smtClean="0">
              <a:sym typeface="Wingdings" panose="05000000000000000000" pitchFamily="2" charset="2"/>
            </a:rPr>
            <a:t>!</a:t>
          </a:r>
          <a:endParaRPr lang="ko-KR" altLang="en-US" sz="1800" kern="1200" dirty="0"/>
        </a:p>
      </dsp:txBody>
      <dsp:txXfrm>
        <a:off x="102876" y="27124"/>
        <a:ext cx="5890247" cy="871825"/>
      </dsp:txXfrm>
    </dsp:sp>
    <dsp:sp modelId="{11A35B37-D51B-4083-9233-2D3EEA6EFCE3}">
      <dsp:nvSpPr>
        <dsp:cNvPr id="0" name=""/>
        <dsp:cNvSpPr/>
      </dsp:nvSpPr>
      <dsp:spPr>
        <a:xfrm rot="5400000">
          <a:off x="2874361" y="949224"/>
          <a:ext cx="347277" cy="416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2922980" y="983952"/>
        <a:ext cx="250040" cy="243094"/>
      </dsp:txXfrm>
    </dsp:sp>
    <dsp:sp modelId="{660860B7-8CCB-4307-BBBF-E083D9AE57A3}">
      <dsp:nvSpPr>
        <dsp:cNvPr id="0" name=""/>
        <dsp:cNvSpPr/>
      </dsp:nvSpPr>
      <dsp:spPr>
        <a:xfrm>
          <a:off x="75752" y="1389109"/>
          <a:ext cx="5944495" cy="926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거리 가까운 순으로 </a:t>
          </a:r>
          <a:r>
            <a:rPr lang="en-US" altLang="ko-KR" sz="1800" kern="1200" dirty="0" smtClean="0"/>
            <a:t>k</a:t>
          </a:r>
          <a:r>
            <a:rPr lang="ko-KR" altLang="en-US" sz="1800" kern="1200" dirty="0" smtClean="0"/>
            <a:t>개 뽑자</a:t>
          </a:r>
          <a:r>
            <a:rPr lang="en-US" altLang="ko-KR" sz="1800" kern="1200" dirty="0" smtClean="0"/>
            <a:t>!</a:t>
          </a:r>
          <a:endParaRPr lang="ko-KR" altLang="en-US" sz="1800" kern="1200" dirty="0"/>
        </a:p>
      </dsp:txBody>
      <dsp:txXfrm>
        <a:off x="102876" y="1416233"/>
        <a:ext cx="5890247" cy="871825"/>
      </dsp:txXfrm>
    </dsp:sp>
    <dsp:sp modelId="{C24E58FC-503F-440D-AD8B-FA428CEA054C}">
      <dsp:nvSpPr>
        <dsp:cNvPr id="0" name=""/>
        <dsp:cNvSpPr/>
      </dsp:nvSpPr>
      <dsp:spPr>
        <a:xfrm rot="5400000">
          <a:off x="2874361" y="2338334"/>
          <a:ext cx="347277" cy="416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2922980" y="2373062"/>
        <a:ext cx="250040" cy="243094"/>
      </dsp:txXfrm>
    </dsp:sp>
    <dsp:sp modelId="{42F4C364-71EB-42EC-B3EE-E553FD7A5992}">
      <dsp:nvSpPr>
        <dsp:cNvPr id="0" name=""/>
        <dsp:cNvSpPr/>
      </dsp:nvSpPr>
      <dsp:spPr>
        <a:xfrm>
          <a:off x="75752" y="2778218"/>
          <a:ext cx="5944495" cy="926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k</a:t>
          </a:r>
          <a:r>
            <a:rPr lang="ko-KR" altLang="en-US" sz="1800" kern="1200" dirty="0" smtClean="0"/>
            <a:t>개의 도시들</a:t>
          </a:r>
          <a:r>
            <a:rPr lang="en-US" altLang="ko-KR" sz="1800" kern="1200" dirty="0" smtClean="0"/>
            <a:t>.</a:t>
          </a:r>
          <a:r>
            <a:rPr lang="ko-KR" altLang="en-US" sz="1800" kern="1200" dirty="0" smtClean="0"/>
            <a:t> 제일 많이 쓰이는 </a:t>
          </a:r>
          <a:r>
            <a:rPr lang="en-US" altLang="ko-KR" sz="1800" kern="1200" dirty="0" smtClean="0"/>
            <a:t>language</a:t>
          </a:r>
          <a:r>
            <a:rPr lang="ko-KR" altLang="en-US" sz="1800" kern="1200" dirty="0" smtClean="0"/>
            <a:t>로 분류하자</a:t>
          </a:r>
          <a:r>
            <a:rPr lang="en-US" altLang="ko-KR" sz="1800" kern="1200" dirty="0" smtClean="0"/>
            <a:t>!</a:t>
          </a:r>
          <a:endParaRPr lang="ko-KR" altLang="en-US" sz="1800" kern="1200" dirty="0"/>
        </a:p>
      </dsp:txBody>
      <dsp:txXfrm>
        <a:off x="102876" y="2805342"/>
        <a:ext cx="5890247" cy="871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1869-68CB-42EC-8EE1-6C8797EACDFC}">
      <dsp:nvSpPr>
        <dsp:cNvPr id="0" name=""/>
        <dsp:cNvSpPr/>
      </dsp:nvSpPr>
      <dsp:spPr>
        <a:xfrm>
          <a:off x="0" y="42330"/>
          <a:ext cx="60960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Session</a:t>
          </a:r>
          <a:r>
            <a:rPr lang="ko-KR" altLang="en-US" sz="2000" kern="1200" dirty="0" smtClean="0"/>
            <a:t>에서 진행한 함수가 정의되어 있어야 함</a:t>
          </a:r>
          <a:r>
            <a:rPr lang="en-US" altLang="ko-KR" sz="2000" kern="1200" dirty="0" smtClean="0"/>
            <a:t>!</a:t>
          </a:r>
          <a:endParaRPr lang="ko-KR" altLang="en-US" sz="2000" kern="1200" dirty="0"/>
        </a:p>
      </dsp:txBody>
      <dsp:txXfrm>
        <a:off x="36553" y="78883"/>
        <a:ext cx="6022894" cy="675694"/>
      </dsp:txXfrm>
    </dsp:sp>
    <dsp:sp modelId="{7096A141-C1E1-4635-AB68-95903BD2829D}">
      <dsp:nvSpPr>
        <dsp:cNvPr id="0" name=""/>
        <dsp:cNvSpPr/>
      </dsp:nvSpPr>
      <dsp:spPr>
        <a:xfrm>
          <a:off x="0" y="791130"/>
          <a:ext cx="6096000" cy="64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300" kern="1200" dirty="0" err="1" smtClean="0"/>
            <a:t>knn_classify</a:t>
          </a:r>
          <a:r>
            <a:rPr lang="en-US" altLang="ko-KR" sz="2300" kern="1200" dirty="0" smtClean="0"/>
            <a:t>(k, </a:t>
          </a:r>
          <a:r>
            <a:rPr lang="en-US" altLang="ko-KR" sz="2300" kern="1200" dirty="0" err="1" smtClean="0"/>
            <a:t>labeled_points</a:t>
          </a:r>
          <a:r>
            <a:rPr lang="en-US" altLang="ko-KR" sz="2300" kern="1200" dirty="0" smtClean="0"/>
            <a:t>, </a:t>
          </a:r>
          <a:r>
            <a:rPr lang="en-US" altLang="ko-KR" sz="2300" kern="1200" dirty="0" err="1" smtClean="0"/>
            <a:t>new_point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</dsp:txBody>
      <dsp:txXfrm>
        <a:off x="0" y="791130"/>
        <a:ext cx="6096000" cy="646239"/>
      </dsp:txXfrm>
    </dsp:sp>
    <dsp:sp modelId="{17B09B69-76D7-4942-A79F-BA1097DD6896}">
      <dsp:nvSpPr>
        <dsp:cNvPr id="0" name=""/>
        <dsp:cNvSpPr/>
      </dsp:nvSpPr>
      <dsp:spPr>
        <a:xfrm>
          <a:off x="0" y="1437370"/>
          <a:ext cx="60960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파일 </a:t>
          </a:r>
          <a:r>
            <a:rPr lang="ko-KR" altLang="en-US" sz="2000" kern="1200" dirty="0" err="1" smtClean="0"/>
            <a:t>읽어들이기</a:t>
          </a:r>
          <a:endParaRPr lang="ko-KR" altLang="en-US" sz="2000" kern="1200" dirty="0"/>
        </a:p>
      </dsp:txBody>
      <dsp:txXfrm>
        <a:off x="36553" y="1473923"/>
        <a:ext cx="6022894" cy="675694"/>
      </dsp:txXfrm>
    </dsp:sp>
    <dsp:sp modelId="{D6C218A3-4A6C-4FCE-858D-F4289BBADE8F}">
      <dsp:nvSpPr>
        <dsp:cNvPr id="0" name=""/>
        <dsp:cNvSpPr/>
      </dsp:nvSpPr>
      <dsp:spPr>
        <a:xfrm>
          <a:off x="0" y="2186170"/>
          <a:ext cx="60960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300" kern="1200" dirty="0" smtClean="0"/>
            <a:t> with open("Iris.csv", ‘r’) as f: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300" kern="1200" dirty="0" smtClean="0"/>
            <a:t> lines = [line[:-1] for line in f]</a:t>
          </a:r>
          <a:endParaRPr lang="ko-KR" altLang="en-US" sz="2300" kern="1200" dirty="0"/>
        </a:p>
      </dsp:txBody>
      <dsp:txXfrm>
        <a:off x="0" y="2186170"/>
        <a:ext cx="6096000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3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3, 4</a:t>
            </a:r>
            <a:r>
              <a:rPr lang="ko-KR" altLang="en-US" dirty="0" smtClean="0"/>
              <a:t>차원을 그리지는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D5945-615B-442B-ABB4-AE2E6D6F946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4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D5945-615B-442B-ABB4-AE2E6D6F946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ger_learning" TargetMode="External"/><Relationship Id="rId2" Type="http://schemas.openxmlformats.org/officeDocument/2006/relationships/hyperlink" Target="https://en.wikipedia.org/wiki/Training_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Lazy_learni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ifuzzamanfaisal.com/k-nearest-neighbor-regress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508/1508.02061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48186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entury Gothic" pitchFamily="34" charset="0"/>
              </a:rPr>
              <a:t>Date _ 2017.08.19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596" y="3327375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78012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2732519" y="4221088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Century Gothic" pitchFamily="34" charset="0"/>
              </a:rPr>
              <a:t>By  Team 1</a:t>
            </a:r>
          </a:p>
          <a:p>
            <a:pPr algn="ctr"/>
            <a:r>
              <a:rPr lang="en-US" altLang="ko-KR" dirty="0" smtClean="0">
                <a:latin typeface="Century Gothic" pitchFamily="34" charset="0"/>
              </a:rPr>
              <a:t>@ Jennifer, </a:t>
            </a:r>
            <a:r>
              <a:rPr lang="en-US" altLang="ko-KR" dirty="0" err="1" smtClean="0">
                <a:latin typeface="Century Gothic" pitchFamily="34" charset="0"/>
              </a:rPr>
              <a:t>Seungsam</a:t>
            </a:r>
            <a:r>
              <a:rPr lang="en-US" altLang="ko-KR" dirty="0" smtClean="0">
                <a:latin typeface="Century Gothic" pitchFamily="34" charset="0"/>
              </a:rPr>
              <a:t>, Shawn, </a:t>
            </a:r>
            <a:r>
              <a:rPr lang="en-US" altLang="ko-KR" dirty="0" err="1" smtClean="0">
                <a:latin typeface="Century Gothic" pitchFamily="34" charset="0"/>
              </a:rPr>
              <a:t>Yuja</a:t>
            </a:r>
            <a:endParaRPr lang="en-US" altLang="ko-KR" dirty="0" smtClean="0">
              <a:latin typeface="Century Gothic" pitchFamily="34" charset="0"/>
            </a:endParaRPr>
          </a:p>
        </p:txBody>
      </p:sp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78012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652120" y="2288090"/>
            <a:ext cx="3491880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57" y="1340768"/>
            <a:ext cx="6720685" cy="468142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</p:spTree>
    <p:extLst>
      <p:ext uri="{BB962C8B-B14F-4D97-AF65-F5344CB8AC3E}">
        <p14:creationId xmlns:p14="http://schemas.microsoft.com/office/powerpoint/2010/main" val="13930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7152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데이터 포인트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유클리디안</a:t>
            </a:r>
            <a:r>
              <a:rPr lang="ko-KR" altLang="en-US" dirty="0" smtClean="0">
                <a:sym typeface="Wingdings" panose="05000000000000000000" pitchFamily="2" charset="2"/>
              </a:rPr>
              <a:t> 거리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차원의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7152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데이터 포인트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유클리디안</a:t>
            </a:r>
            <a:r>
              <a:rPr lang="ko-KR" altLang="en-US" dirty="0" smtClean="0">
                <a:sym typeface="Wingdings" panose="05000000000000000000" pitchFamily="2" charset="2"/>
              </a:rPr>
              <a:t> 거리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차원의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설명선 1 4"/>
          <p:cNvSpPr/>
          <p:nvPr/>
        </p:nvSpPr>
        <p:spPr>
          <a:xfrm>
            <a:off x="4427984" y="5301208"/>
            <a:ext cx="1512168" cy="504056"/>
          </a:xfrm>
          <a:prstGeom prst="borderCallout1">
            <a:avLst>
              <a:gd name="adj1" fmla="val 18750"/>
              <a:gd name="adj2" fmla="val -8333"/>
              <a:gd name="adj3" fmla="val -34894"/>
              <a:gd name="adj4" fmla="val -24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/>
              </a:rPr>
              <a:t>① 빼기</a:t>
            </a:r>
            <a:endParaRPr lang="ko-KR" altLang="en-US" dirty="0">
              <a:ea typeface="나눔고딕"/>
            </a:endParaRPr>
          </a:p>
        </p:txBody>
      </p:sp>
      <p:sp>
        <p:nvSpPr>
          <p:cNvPr id="18" name="설명선 1 17"/>
          <p:cNvSpPr/>
          <p:nvPr/>
        </p:nvSpPr>
        <p:spPr>
          <a:xfrm>
            <a:off x="5148064" y="4125617"/>
            <a:ext cx="2160240" cy="504056"/>
          </a:xfrm>
          <a:prstGeom prst="borderCallout1">
            <a:avLst>
              <a:gd name="adj1" fmla="val 45678"/>
              <a:gd name="adj2" fmla="val -5499"/>
              <a:gd name="adj3" fmla="val 145097"/>
              <a:gd name="adj4" fmla="val -40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/>
              </a:rPr>
              <a:t>②제곱해서 더하기</a:t>
            </a:r>
            <a:endParaRPr lang="ko-KR" altLang="en-US" dirty="0">
              <a:ea typeface="나눔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347864" y="4377645"/>
            <a:ext cx="1656184" cy="25202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설명선 1 20"/>
          <p:cNvSpPr/>
          <p:nvPr/>
        </p:nvSpPr>
        <p:spPr>
          <a:xfrm>
            <a:off x="1619671" y="5697252"/>
            <a:ext cx="1309563" cy="504056"/>
          </a:xfrm>
          <a:prstGeom prst="borderCallout1">
            <a:avLst>
              <a:gd name="adj1" fmla="val -15264"/>
              <a:gd name="adj2" fmla="val 97143"/>
              <a:gd name="adj3" fmla="val -129850"/>
              <a:gd name="adj4" fmla="val 10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/>
              </a:rPr>
              <a:t>③ 제곱근</a:t>
            </a:r>
            <a:endParaRPr lang="ko-KR" altLang="en-US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44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1092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7152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데이터 포인트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유클리디안</a:t>
            </a:r>
            <a:r>
              <a:rPr lang="ko-KR" altLang="en-US" dirty="0" smtClean="0">
                <a:sym typeface="Wingdings" panose="05000000000000000000" pitchFamily="2" charset="2"/>
              </a:rPr>
              <a:t> 거리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차원의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18870"/>
                <a:ext cx="4572000" cy="3070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12522" y="4653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 구하는 식을 정의해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1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</a:t>
            </a:r>
          </a:p>
        </p:txBody>
      </p:sp>
      <p:pic>
        <p:nvPicPr>
          <p:cNvPr id="1025" name="Picture 1" descr="C:\Users\유경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4" y="1849542"/>
            <a:ext cx="5220072" cy="8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설명선 1 11"/>
          <p:cNvSpPr/>
          <p:nvPr/>
        </p:nvSpPr>
        <p:spPr>
          <a:xfrm>
            <a:off x="4932040" y="3068960"/>
            <a:ext cx="3240360" cy="2016224"/>
          </a:xfrm>
          <a:prstGeom prst="borderCallout1">
            <a:avLst>
              <a:gd name="adj1" fmla="val -3926"/>
              <a:gd name="adj2" fmla="val 19666"/>
              <a:gd name="adj3" fmla="val -23202"/>
              <a:gd name="adj4" fmla="val 92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zip(v, w)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Enumerate</a:t>
            </a:r>
            <a:r>
              <a:rPr lang="ko-KR" altLang="en-US" dirty="0" smtClean="0">
                <a:sym typeface="Wingdings" panose="05000000000000000000" pitchFamily="2" charset="2"/>
              </a:rPr>
              <a:t>를 두 </a:t>
            </a:r>
            <a:r>
              <a:rPr lang="en-US" altLang="ko-KR" dirty="0" smtClean="0"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ym typeface="Wingdings" panose="05000000000000000000" pitchFamily="2" charset="2"/>
              </a:rPr>
              <a:t>에 병행 적용한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05" y="4365104"/>
            <a:ext cx="3139430" cy="19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84" y="2654647"/>
            <a:ext cx="4308672" cy="770881"/>
          </a:xfrm>
          <a:prstGeom prst="rect">
            <a:avLst/>
          </a:prstGeom>
        </p:spPr>
      </p:pic>
      <p:pic>
        <p:nvPicPr>
          <p:cNvPr id="18" name="Picture 1" descr="C:\Users\유경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4" y="1849542"/>
            <a:ext cx="5220072" cy="8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cf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앤드류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응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선형대수 수업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84" y="2654647"/>
            <a:ext cx="4308672" cy="770881"/>
          </a:xfrm>
          <a:prstGeom prst="rect">
            <a:avLst/>
          </a:prstGeom>
        </p:spPr>
      </p:pic>
      <p:pic>
        <p:nvPicPr>
          <p:cNvPr id="18" name="Picture 1" descr="C:\Users\유경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4" y="1849542"/>
            <a:ext cx="5220072" cy="8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4" y="3425528"/>
            <a:ext cx="5672545" cy="6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거리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’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우리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numpy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를 배웠었죠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?!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7" y="2204864"/>
            <a:ext cx="7504745" cy="7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자료 분석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043608" y="1924869"/>
                <a:ext cx="5976664" cy="3296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0" i="0" dirty="0" smtClean="0">
                    <a:latin typeface="Cambria Math" panose="02040503050406030204" pitchFamily="18" charset="0"/>
                  </a:rPr>
                  <a:t>City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경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어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→3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차원의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벡터</m:t>
                    </m:r>
                  </m:oMath>
                </a14:m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endParaRPr lang="en-US" altLang="ko-KR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경도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위도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언어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나눔고딕"/>
                </a:endParaRPr>
              </a:p>
              <a:p>
                <a:r>
                  <a:rPr lang="ko-KR" altLang="en-US" dirty="0" smtClean="0">
                    <a:latin typeface="Cambria Math" panose="02040503050406030204" pitchFamily="18" charset="0"/>
                    <a:ea typeface="나눔고딕"/>
                  </a:rPr>
                  <a:t>목적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나눔고딕"/>
                  </a:rPr>
                  <a:t>: </a:t>
                </a:r>
                <a:r>
                  <a:rPr lang="ko-KR" altLang="en-US" dirty="0" smtClean="0">
                    <a:latin typeface="Cambria Math" panose="02040503050406030204" pitchFamily="18" charset="0"/>
                    <a:ea typeface="나눔고딕"/>
                  </a:rPr>
                  <a:t>경도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나눔고딕"/>
                  </a:rPr>
                  <a:t>, </a:t>
                </a:r>
                <a:r>
                  <a:rPr lang="ko-KR" altLang="en-US" dirty="0" smtClean="0">
                    <a:latin typeface="Cambria Math" panose="02040503050406030204" pitchFamily="18" charset="0"/>
                    <a:ea typeface="나눔고딕"/>
                  </a:rPr>
                  <a:t>위도 거리 계산을 통해 언어 추측하기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나눔고딕"/>
                  </a:rPr>
                  <a:t>! </a:t>
                </a: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  <m:t>경도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  <m:t>경도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  <m:t>위도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  <m:t>위도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24869"/>
                <a:ext cx="5976664" cy="3296928"/>
              </a:xfrm>
              <a:prstGeom prst="rect">
                <a:avLst/>
              </a:prstGeom>
              <a:blipFill rotWithShape="0">
                <a:blip r:embed="rId2"/>
                <a:stretch>
                  <a:fillRect l="-815" t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</p:spTree>
    <p:extLst>
      <p:ext uri="{BB962C8B-B14F-4D97-AF65-F5344CB8AC3E}">
        <p14:creationId xmlns:p14="http://schemas.microsoft.com/office/powerpoint/2010/main" val="10606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자료 불러오기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02" y="1923346"/>
            <a:ext cx="7659016" cy="1677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41" y="3602045"/>
            <a:ext cx="3096344" cy="26386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413785" y="4647435"/>
            <a:ext cx="294119" cy="272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581128"/>
            <a:ext cx="5768727" cy="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80709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CONTENTS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2133384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792" y="2205392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2925472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9792" y="2976575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코딩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준비하기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–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예시 파일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3717560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9792" y="378956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예시 코딩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5696" y="450964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458165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차원의 저주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5292497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Quest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k-NN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코딩 준비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92247941"/>
              </p:ext>
            </p:extLst>
          </p:nvPr>
        </p:nvGraphicFramePr>
        <p:xfrm>
          <a:off x="1524000" y="2708920"/>
          <a:ext cx="6096000" cy="3704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/>
          <p:cNvSpPr/>
          <p:nvPr/>
        </p:nvSpPr>
        <p:spPr>
          <a:xfrm>
            <a:off x="1996157" y="1732692"/>
            <a:ext cx="516040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Q: </a:t>
            </a:r>
            <a:r>
              <a:rPr lang="ko-KR" altLang="en-US" sz="2000" dirty="0" smtClean="0"/>
              <a:t>해당 도시를 어떤 </a:t>
            </a:r>
            <a:r>
              <a:rPr lang="en-US" altLang="ko-KR" sz="2000" dirty="0" smtClean="0"/>
              <a:t>language</a:t>
            </a:r>
            <a:r>
              <a:rPr lang="ko-KR" altLang="en-US" sz="2000" dirty="0" smtClean="0"/>
              <a:t>로 분류할까</a:t>
            </a:r>
            <a:r>
              <a:rPr lang="en-US" altLang="ko-KR" sz="2000" dirty="0" smtClean="0"/>
              <a:t>??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551723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☞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2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k-NN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코딩 준비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866954"/>
            <a:ext cx="454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from collections import Counter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raw_majority_vote</a:t>
            </a:r>
            <a:r>
              <a:rPr lang="en-US" altLang="ko-KR" sz="1600" dirty="0" smtClean="0"/>
              <a:t>(language):</a:t>
            </a:r>
            <a:endParaRPr lang="en-US" altLang="ko-KR" sz="1600" dirty="0"/>
          </a:p>
          <a:p>
            <a:r>
              <a:rPr lang="en-US" altLang="ko-KR" sz="1600" dirty="0"/>
              <a:t>    votes = </a:t>
            </a:r>
            <a:r>
              <a:rPr lang="en-US" altLang="ko-KR" sz="1600" dirty="0" smtClean="0"/>
              <a:t>Counter(language)</a:t>
            </a:r>
            <a:endParaRPr lang="en-US" altLang="ko-KR" sz="1600" dirty="0"/>
          </a:p>
          <a:p>
            <a:r>
              <a:rPr lang="en-US" altLang="ko-KR" sz="1600" dirty="0"/>
              <a:t>    winner, _ = </a:t>
            </a:r>
            <a:r>
              <a:rPr lang="en-US" altLang="ko-KR" sz="1600" dirty="0" err="1"/>
              <a:t>votes.most_common</a:t>
            </a:r>
            <a:r>
              <a:rPr lang="en-US" altLang="ko-KR" sz="1600" dirty="0"/>
              <a:t>(1)[0]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smtClean="0"/>
              <a:t>winner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76824" y="1916832"/>
            <a:ext cx="33675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language </a:t>
            </a:r>
            <a:r>
              <a:rPr lang="ko-KR" altLang="en-US" sz="1600" dirty="0" smtClean="0"/>
              <a:t>중 제일 많이 쓰이는 </a:t>
            </a:r>
            <a:r>
              <a:rPr lang="en-US" altLang="ko-KR" sz="1600" dirty="0" smtClean="0"/>
              <a:t>language</a:t>
            </a:r>
            <a:r>
              <a:rPr lang="ko-KR" altLang="en-US" sz="1600" dirty="0" smtClean="0"/>
              <a:t> 찾기</a:t>
            </a:r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7" name="설명선 1 16"/>
          <p:cNvSpPr/>
          <p:nvPr/>
        </p:nvSpPr>
        <p:spPr>
          <a:xfrm>
            <a:off x="4932040" y="3370113"/>
            <a:ext cx="2863528" cy="864096"/>
          </a:xfrm>
          <a:prstGeom prst="borderCallout1">
            <a:avLst>
              <a:gd name="adj1" fmla="val -695"/>
              <a:gd name="adj2" fmla="val -599"/>
              <a:gd name="adj3" fmla="val -64957"/>
              <a:gd name="adj4" fmla="val -42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Label</a:t>
            </a:r>
            <a:r>
              <a:rPr lang="ko-KR" altLang="en-US" sz="1600" dirty="0" smtClean="0"/>
              <a:t>이 나온 횟수를 </a:t>
            </a:r>
            <a:r>
              <a:rPr lang="en-US" altLang="ko-KR" sz="1600" dirty="0" smtClean="0"/>
              <a:t>votes</a:t>
            </a:r>
            <a:r>
              <a:rPr lang="ko-KR" altLang="en-US" sz="1600" dirty="0" smtClean="0"/>
              <a:t>로 지정</a:t>
            </a:r>
            <a:endParaRPr lang="ko-KR" altLang="en-US" sz="1600" dirty="0"/>
          </a:p>
        </p:txBody>
      </p:sp>
      <p:sp>
        <p:nvSpPr>
          <p:cNvPr id="14" name="설명선 1 13"/>
          <p:cNvSpPr/>
          <p:nvPr/>
        </p:nvSpPr>
        <p:spPr>
          <a:xfrm>
            <a:off x="865741" y="3466989"/>
            <a:ext cx="2710866" cy="736845"/>
          </a:xfrm>
          <a:prstGeom prst="borderCallout1">
            <a:avLst>
              <a:gd name="adj1" fmla="val 1554"/>
              <a:gd name="adj2" fmla="val 48851"/>
              <a:gd name="adj3" fmla="val -42264"/>
              <a:gd name="adj4" fmla="val 4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Winner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누구인지만</a:t>
            </a:r>
            <a:r>
              <a:rPr lang="ko-KR" altLang="en-US" sz="1600" dirty="0" smtClean="0"/>
              <a:t> 알고 싶으니깐</a:t>
            </a:r>
            <a:r>
              <a:rPr lang="en-US" altLang="ko-KR" sz="1600" dirty="0" smtClean="0"/>
              <a:t>!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4869160"/>
            <a:ext cx="558751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winner</a:t>
            </a:r>
            <a:r>
              <a:rPr lang="ko-KR" altLang="en-US" dirty="0" smtClean="0"/>
              <a:t>가 여러 명이면</a:t>
            </a:r>
            <a:r>
              <a:rPr lang="en-US" altLang="ko-KR" dirty="0" smtClean="0"/>
              <a:t>…???!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4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k-NN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코딩 준비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601" y="1794472"/>
            <a:ext cx="80002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majority_vote</a:t>
            </a:r>
            <a:r>
              <a:rPr lang="en-US" altLang="ko-KR" sz="1600" dirty="0" smtClean="0"/>
              <a:t>(language):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 smtClean="0"/>
              <a:t>vote_counts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Counter(language)</a:t>
            </a:r>
            <a:endParaRPr lang="en-US" altLang="ko-KR" sz="1600" dirty="0"/>
          </a:p>
          <a:p>
            <a:r>
              <a:rPr lang="en-US" altLang="ko-KR" sz="1600" dirty="0"/>
              <a:t>    winner, </a:t>
            </a:r>
            <a:r>
              <a:rPr lang="en-US" altLang="ko-KR" sz="1600" dirty="0" err="1"/>
              <a:t>winner_count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vote_counts.most_common</a:t>
            </a:r>
            <a:r>
              <a:rPr lang="en-US" altLang="ko-KR" sz="1600" dirty="0"/>
              <a:t>(1)[0]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num_winners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([count</a:t>
            </a:r>
          </a:p>
          <a:p>
            <a:r>
              <a:rPr lang="en-US" altLang="ko-KR" sz="1600" dirty="0"/>
              <a:t>                       for count in </a:t>
            </a:r>
            <a:r>
              <a:rPr lang="en-US" altLang="ko-KR" sz="1600" dirty="0" err="1"/>
              <a:t>vote_counts.values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                   if count == </a:t>
            </a:r>
            <a:r>
              <a:rPr lang="en-US" altLang="ko-KR" sz="1600" dirty="0" err="1"/>
              <a:t>winner_count</a:t>
            </a:r>
            <a:r>
              <a:rPr lang="en-US" altLang="ko-KR" sz="1600" dirty="0"/>
              <a:t>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num_winners</a:t>
            </a:r>
            <a:r>
              <a:rPr lang="en-US" altLang="ko-KR" sz="1600" dirty="0"/>
              <a:t> == 1: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smtClean="0"/>
              <a:t>winner</a:t>
            </a:r>
            <a:endParaRPr lang="en-US" altLang="ko-KR" sz="1600" dirty="0"/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 smtClean="0"/>
              <a:t>majority_vote</a:t>
            </a:r>
            <a:r>
              <a:rPr lang="en-US" altLang="ko-KR" sz="1600" dirty="0" smtClean="0"/>
              <a:t>(language[:-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  <p:sp>
        <p:nvSpPr>
          <p:cNvPr id="3" name="설명선 1 2"/>
          <p:cNvSpPr/>
          <p:nvPr/>
        </p:nvSpPr>
        <p:spPr>
          <a:xfrm>
            <a:off x="5004048" y="4941168"/>
            <a:ext cx="2376264" cy="792088"/>
          </a:xfrm>
          <a:prstGeom prst="borderCallout1">
            <a:avLst>
              <a:gd name="adj1" fmla="val 1614"/>
              <a:gd name="adj2" fmla="val -1247"/>
              <a:gd name="adj3" fmla="val -48938"/>
              <a:gd name="adj4" fmla="val -25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뒤에 코딩에서 자료를 거리 오름차순으로 배정할 것이기 때문에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4" name="설명선 1 3"/>
          <p:cNvSpPr/>
          <p:nvPr/>
        </p:nvSpPr>
        <p:spPr>
          <a:xfrm>
            <a:off x="6228184" y="3284984"/>
            <a:ext cx="2268934" cy="1310255"/>
          </a:xfrm>
          <a:prstGeom prst="borderCallout1">
            <a:avLst>
              <a:gd name="adj1" fmla="val 18750"/>
              <a:gd name="adj2" fmla="val -8333"/>
              <a:gd name="adj3" fmla="val 2366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Winner</a:t>
            </a:r>
            <a:r>
              <a:rPr lang="ko-KR" altLang="en-US" dirty="0" smtClean="0"/>
              <a:t>의 수가 하나만 나오게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20072" y="1320471"/>
            <a:ext cx="33675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language </a:t>
            </a:r>
            <a:r>
              <a:rPr lang="ko-KR" altLang="en-US" sz="1600" dirty="0" smtClean="0"/>
              <a:t>중 제일 많이 쓰이는 </a:t>
            </a:r>
            <a:r>
              <a:rPr lang="en-US" altLang="ko-KR" sz="1600" dirty="0" smtClean="0"/>
              <a:t>language</a:t>
            </a:r>
            <a:r>
              <a:rPr lang="ko-KR" altLang="en-US" sz="1600" dirty="0" smtClean="0"/>
              <a:t> 찾기</a:t>
            </a:r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75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k-NN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코딩 준비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30504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준비하기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–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선형대수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&amp;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파일불러오기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601" y="1794472"/>
            <a:ext cx="8000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knn_classify</a:t>
            </a:r>
            <a:r>
              <a:rPr lang="en-US" altLang="ko-KR" sz="1600" dirty="0"/>
              <a:t>(k, </a:t>
            </a:r>
            <a:r>
              <a:rPr lang="en-US" altLang="ko-KR" sz="1600" dirty="0" err="1" smtClean="0"/>
              <a:t>labeled_points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new_point</a:t>
            </a:r>
            <a:r>
              <a:rPr lang="en-US" altLang="ko-KR" sz="1600" dirty="0"/>
              <a:t>):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by_distance</a:t>
            </a:r>
            <a:r>
              <a:rPr lang="en-US" altLang="ko-KR" sz="1600" dirty="0"/>
              <a:t> = sorted(</a:t>
            </a:r>
            <a:r>
              <a:rPr lang="en-US" altLang="ko-KR" sz="1600" dirty="0" err="1"/>
              <a:t>labeled_points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                    key=lambda </a:t>
            </a:r>
            <a:r>
              <a:rPr lang="en-US" altLang="ko-KR" sz="1600" dirty="0" err="1"/>
              <a:t>point_label</a:t>
            </a:r>
            <a:r>
              <a:rPr lang="en-US" altLang="ko-KR" sz="1600" dirty="0"/>
              <a:t>: distance(</a:t>
            </a:r>
            <a:r>
              <a:rPr lang="en-US" altLang="ko-KR" sz="1600" dirty="0" err="1"/>
              <a:t>point_label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new_point</a:t>
            </a:r>
            <a:r>
              <a:rPr lang="en-US" altLang="ko-KR" sz="1600" dirty="0"/>
              <a:t>))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k_nearest_language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[</a:t>
            </a:r>
            <a:r>
              <a:rPr lang="en-US" altLang="ko-KR" sz="1600" dirty="0" smtClean="0"/>
              <a:t>language </a:t>
            </a:r>
            <a:r>
              <a:rPr lang="en-US" altLang="ko-KR" sz="1600" dirty="0"/>
              <a:t>for _, </a:t>
            </a:r>
            <a:r>
              <a:rPr lang="en-US" altLang="ko-KR" sz="1600" dirty="0" smtClean="0"/>
              <a:t>language </a:t>
            </a:r>
            <a:r>
              <a:rPr lang="en-US" altLang="ko-KR" sz="1600" dirty="0"/>
              <a:t>in </a:t>
            </a:r>
            <a:r>
              <a:rPr lang="en-US" altLang="ko-KR" sz="1600" dirty="0" err="1"/>
              <a:t>by_distance</a:t>
            </a:r>
            <a:r>
              <a:rPr lang="en-US" altLang="ko-KR" sz="1600" dirty="0"/>
              <a:t>[:k]]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return </a:t>
            </a:r>
            <a:r>
              <a:rPr lang="en-US" altLang="ko-KR" sz="1600" dirty="0" err="1"/>
              <a:t>majority_vote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k_nearest_labels</a:t>
            </a:r>
            <a:r>
              <a:rPr lang="en-US" altLang="ko-KR" sz="1600" dirty="0"/>
              <a:t>)</a:t>
            </a:r>
          </a:p>
        </p:txBody>
      </p:sp>
      <p:sp>
        <p:nvSpPr>
          <p:cNvPr id="3" name="설명선 1 2"/>
          <p:cNvSpPr/>
          <p:nvPr/>
        </p:nvSpPr>
        <p:spPr>
          <a:xfrm>
            <a:off x="4355976" y="1124744"/>
            <a:ext cx="2664296" cy="493603"/>
          </a:xfrm>
          <a:prstGeom prst="borderCallout1">
            <a:avLst>
              <a:gd name="adj1" fmla="val 102692"/>
              <a:gd name="adj2" fmla="val 560"/>
              <a:gd name="adj3" fmla="val 155917"/>
              <a:gd name="adj4" fmla="val -38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(point, label)</a:t>
            </a:r>
            <a:r>
              <a:rPr lang="ko-KR" altLang="en-US" sz="1400" dirty="0" smtClean="0"/>
              <a:t>꼴로 구성</a:t>
            </a:r>
            <a:endParaRPr lang="ko-KR" altLang="en-US" sz="1400" dirty="0"/>
          </a:p>
        </p:txBody>
      </p:sp>
      <p:sp>
        <p:nvSpPr>
          <p:cNvPr id="4" name="설명선 1 3"/>
          <p:cNvSpPr/>
          <p:nvPr/>
        </p:nvSpPr>
        <p:spPr>
          <a:xfrm>
            <a:off x="6156176" y="3429000"/>
            <a:ext cx="2808312" cy="576064"/>
          </a:xfrm>
          <a:prstGeom prst="borderCallout1">
            <a:avLst>
              <a:gd name="adj1" fmla="val 231"/>
              <a:gd name="adj2" fmla="val 61"/>
              <a:gd name="adj3" fmla="val -102533"/>
              <a:gd name="adj4" fmla="val -26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① 거리 별로 자료 정리</a:t>
            </a:r>
            <a:endParaRPr lang="ko-KR" altLang="en-US" sz="1600" dirty="0"/>
          </a:p>
        </p:txBody>
      </p:sp>
      <p:sp>
        <p:nvSpPr>
          <p:cNvPr id="14" name="설명선 1 13"/>
          <p:cNvSpPr/>
          <p:nvPr/>
        </p:nvSpPr>
        <p:spPr>
          <a:xfrm>
            <a:off x="5899880" y="4149080"/>
            <a:ext cx="2808312" cy="576064"/>
          </a:xfrm>
          <a:prstGeom prst="borderCallout1">
            <a:avLst>
              <a:gd name="adj1" fmla="val 231"/>
              <a:gd name="adj2" fmla="val 61"/>
              <a:gd name="adj3" fmla="val -143456"/>
              <a:gd name="adj4" fmla="val -2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② 가장 가까운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 뽑기</a:t>
            </a:r>
            <a:endParaRPr lang="ko-KR" altLang="en-US" sz="1600" dirty="0"/>
          </a:p>
        </p:txBody>
      </p:sp>
      <p:sp>
        <p:nvSpPr>
          <p:cNvPr id="15" name="설명선 1 14"/>
          <p:cNvSpPr/>
          <p:nvPr/>
        </p:nvSpPr>
        <p:spPr>
          <a:xfrm>
            <a:off x="2221174" y="4280987"/>
            <a:ext cx="2808312" cy="576064"/>
          </a:xfrm>
          <a:prstGeom prst="borderCallout1">
            <a:avLst>
              <a:gd name="adj1" fmla="val 1471"/>
              <a:gd name="adj2" fmla="val 45595"/>
              <a:gd name="adj3" fmla="val -75251"/>
              <a:gd name="adj4" fmla="val 35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③ 제일 많이 </a:t>
            </a:r>
            <a:r>
              <a:rPr lang="ko-KR" altLang="en-US" sz="1600" smtClean="0"/>
              <a:t>쓰이는 </a:t>
            </a:r>
            <a:r>
              <a:rPr lang="en-US" altLang="ko-KR" sz="1600" dirty="0" smtClean="0"/>
              <a:t>language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찾기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81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2" y="2080740"/>
            <a:ext cx="3610798" cy="25151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76" y="2080740"/>
            <a:ext cx="3610798" cy="2515173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135039" y="3287709"/>
            <a:ext cx="786838" cy="239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직사각형 10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8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46" y="2528655"/>
            <a:ext cx="3544108" cy="24008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borders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05" y="1334389"/>
            <a:ext cx="3074670" cy="445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5" y="2157194"/>
            <a:ext cx="4200335" cy="342948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5835" y="3024637"/>
            <a:ext cx="2563232" cy="3364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315834" y="3677600"/>
            <a:ext cx="3384629" cy="6015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/>
          <p:cNvSpPr/>
          <p:nvPr/>
        </p:nvSpPr>
        <p:spPr>
          <a:xfrm>
            <a:off x="315834" y="4295669"/>
            <a:ext cx="3384629" cy="6015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직사각형 15"/>
          <p:cNvSpPr/>
          <p:nvPr/>
        </p:nvSpPr>
        <p:spPr>
          <a:xfrm>
            <a:off x="5568006" y="4240147"/>
            <a:ext cx="602764" cy="1604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96" y="2513955"/>
            <a:ext cx="3297986" cy="11729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15834" y="5033411"/>
            <a:ext cx="4107576" cy="6015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직사각형 18"/>
          <p:cNvSpPr/>
          <p:nvPr/>
        </p:nvSpPr>
        <p:spPr>
          <a:xfrm>
            <a:off x="5567304" y="1346357"/>
            <a:ext cx="602764" cy="1604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1156682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borders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0769" y="5682443"/>
            <a:ext cx="29703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01" y="2389196"/>
            <a:ext cx="3610798" cy="251517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3217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2) cities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data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7" y="2157194"/>
            <a:ext cx="4798842" cy="35252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55" y="1901177"/>
            <a:ext cx="5183021" cy="4477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09" y="3146458"/>
            <a:ext cx="4368666" cy="7733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2994" y="2524003"/>
            <a:ext cx="4333890" cy="9324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/>
          <p:cNvSpPr/>
          <p:nvPr/>
        </p:nvSpPr>
        <p:spPr>
          <a:xfrm>
            <a:off x="452994" y="3501840"/>
            <a:ext cx="3006661" cy="5276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직사각형 15"/>
          <p:cNvSpPr/>
          <p:nvPr/>
        </p:nvSpPr>
        <p:spPr>
          <a:xfrm>
            <a:off x="483653" y="4203942"/>
            <a:ext cx="4566366" cy="48007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156682"/>
            <a:ext cx="3217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2) cities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data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8" y="2275579"/>
            <a:ext cx="5507287" cy="29995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55" y="1740706"/>
            <a:ext cx="5183021" cy="4477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5123" y="3144839"/>
            <a:ext cx="4709284" cy="70935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825123" y="3963843"/>
            <a:ext cx="4709284" cy="2881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825123" y="4328076"/>
            <a:ext cx="3179950" cy="5068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06" y="3172904"/>
            <a:ext cx="2574048" cy="69506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1163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7187" y="115668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2. k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값 도출하기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5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k-Nearest Neighbors (k-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rPr>
              <a:t>근접이웃방법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돋움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27687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/>
              </a:rPr>
              <a:t>주어진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가장 가까운 </a:t>
            </a:r>
            <a:r>
              <a:rPr lang="en-US" altLang="ko-KR" dirty="0" smtClean="0">
                <a:latin typeface="나눔고딕"/>
              </a:rPr>
              <a:t>k</a:t>
            </a:r>
            <a:r>
              <a:rPr lang="ko-KR" altLang="en-US" dirty="0" smtClean="0">
                <a:latin typeface="나눔고딕"/>
              </a:rPr>
              <a:t>개의 관측치들로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각 법주의 확률을 추정하고 가장 많이 나온 범주로 추정한다</a:t>
            </a:r>
            <a:r>
              <a:rPr lang="en-US" altLang="ko-KR" dirty="0" smtClean="0">
                <a:latin typeface="나눔고딕"/>
              </a:rPr>
              <a:t>.</a:t>
            </a:r>
          </a:p>
          <a:p>
            <a:r>
              <a:rPr lang="en-US" altLang="ko-KR" dirty="0" smtClean="0">
                <a:latin typeface="나눔고딕"/>
              </a:rPr>
              <a:t> </a:t>
            </a:r>
          </a:p>
          <a:p>
            <a:r>
              <a:rPr lang="ko-KR" altLang="en-US" dirty="0" smtClean="0">
                <a:latin typeface="나눔고딕"/>
              </a:rPr>
              <a:t>대전제</a:t>
            </a:r>
            <a:r>
              <a:rPr lang="en-US" altLang="ko-KR" dirty="0" smtClean="0">
                <a:latin typeface="나눔고딕"/>
              </a:rPr>
              <a:t>: “</a:t>
            </a:r>
            <a:r>
              <a:rPr lang="ko-KR" altLang="en-US" dirty="0" smtClean="0">
                <a:latin typeface="나눔고딕"/>
              </a:rPr>
              <a:t>서로 가까운 점들은 유사하다</a:t>
            </a:r>
            <a:r>
              <a:rPr lang="en-US" altLang="ko-KR" dirty="0" smtClean="0">
                <a:latin typeface="나눔고딕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28" y="2389196"/>
            <a:ext cx="3610798" cy="251517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예측값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7" y="2136538"/>
            <a:ext cx="5548571" cy="35252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4227" y="2966812"/>
            <a:ext cx="5345647" cy="89424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1156682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데이터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시각화 하기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)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예측값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표시하기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2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1504518"/>
            <a:ext cx="2835000" cy="19747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9" y="1542094"/>
            <a:ext cx="2835000" cy="18803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59" y="3559639"/>
            <a:ext cx="2835000" cy="19747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79" y="3559639"/>
            <a:ext cx="2835000" cy="197477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87" y="23050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코딩 예시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가장 인기 있는 프로그래밍 언어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</p:spTree>
    <p:extLst>
      <p:ext uri="{BB962C8B-B14F-4D97-AF65-F5344CB8AC3E}">
        <p14:creationId xmlns:p14="http://schemas.microsoft.com/office/powerpoint/2010/main" val="3950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Definition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145F3-7BDC-4FFE-93BA-AB7C84EAF155}"/>
              </a:ext>
            </a:extLst>
          </p:cNvPr>
          <p:cNvSpPr txBox="1"/>
          <p:nvPr/>
        </p:nvSpPr>
        <p:spPr>
          <a:xfrm>
            <a:off x="964287" y="2844022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차원이 증가하면 그것을 표현하기 위한 데이터 양이 기하급수적으로 증가한다는 것</a:t>
            </a:r>
            <a:endParaRPr lang="en-US" altLang="ko-KR" b="1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the number of FEATURES or DIMENSIONS grows, the amount of data we need to GENERALIZE ACCURATELY grows </a:t>
            </a:r>
            <a:r>
              <a:rPr lang="en-US" altLang="ko-KR" i="1" dirty="0"/>
              <a:t>exponentially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3050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차원의 저주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</p:spTree>
    <p:extLst>
      <p:ext uri="{BB962C8B-B14F-4D97-AF65-F5344CB8AC3E}">
        <p14:creationId xmlns:p14="http://schemas.microsoft.com/office/powerpoint/2010/main" val="41104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BA846-5FDF-416F-9E4F-8AFC0DD3C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80596"/>
            <a:ext cx="4045614" cy="326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1A07A-34E9-4EC2-A333-BAC1988D9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74" y="2564904"/>
            <a:ext cx="4253913" cy="3342809"/>
          </a:xfrm>
          <a:prstGeom prst="rect">
            <a:avLst/>
          </a:prstGeom>
        </p:spPr>
      </p:pic>
      <p:sp>
        <p:nvSpPr>
          <p:cNvPr id="18" name="직사각형 9">
            <a:extLst>
              <a:ext uri="{FF2B5EF4-FFF2-40B4-BE49-F238E27FC236}">
                <a16:creationId xmlns:a16="http://schemas.microsoft.com/office/drawing/2014/main" id="{A8D360CF-0667-43B4-8E0A-1F9F85EA0E43}"/>
              </a:ext>
            </a:extLst>
          </p:cNvPr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2A412-AFBF-412D-AFD8-2456FCCF103D}"/>
              </a:ext>
            </a:extLst>
          </p:cNvPr>
          <p:cNvSpPr txBox="1"/>
          <p:nvPr/>
        </p:nvSpPr>
        <p:spPr>
          <a:xfrm>
            <a:off x="1043608" y="11566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설명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D3E7B-5B6B-4B14-9E4F-932A420AC49A}"/>
              </a:ext>
            </a:extLst>
          </p:cNvPr>
          <p:cNvSpPr txBox="1"/>
          <p:nvPr/>
        </p:nvSpPr>
        <p:spPr>
          <a:xfrm>
            <a:off x="611559" y="1826730"/>
            <a:ext cx="806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Randomly generate pairs of points in the d-dimensional “unit cube” in a variety of dimensions and calculating the distances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4287" y="23050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차원의 저주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</p:spTree>
    <p:extLst>
      <p:ext uri="{BB962C8B-B14F-4D97-AF65-F5344CB8AC3E}">
        <p14:creationId xmlns:p14="http://schemas.microsoft.com/office/powerpoint/2010/main" val="4184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25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Sparsity of High Dimensional Data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1145F3-7BDC-4FFE-93BA-AB7C84EAF155}"/>
                  </a:ext>
                </a:extLst>
              </p:cNvPr>
              <p:cNvSpPr txBox="1"/>
              <p:nvPr/>
            </p:nvSpPr>
            <p:spPr>
              <a:xfrm>
                <a:off x="971600" y="1916832"/>
                <a:ext cx="3312368" cy="1534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1D: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X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</a:t>
                </a: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1145F3-7BDC-4FFE-93BA-AB7C84EA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16832"/>
                <a:ext cx="3312368" cy="1534394"/>
              </a:xfrm>
              <a:prstGeom prst="rect">
                <a:avLst/>
              </a:prstGeom>
              <a:blipFill>
                <a:blip r:embed="rId2"/>
                <a:stretch>
                  <a:fillRect l="-1471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892715-E523-4AF4-A477-19FF3753F073}"/>
              </a:ext>
            </a:extLst>
          </p:cNvPr>
          <p:cNvCxnSpPr>
            <a:cxnSpLocks/>
          </p:cNvCxnSpPr>
          <p:nvPr/>
        </p:nvCxnSpPr>
        <p:spPr>
          <a:xfrm>
            <a:off x="1043608" y="2996952"/>
            <a:ext cx="2232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31A015-7891-4C2F-8270-B1D487EBE403}"/>
              </a:ext>
            </a:extLst>
          </p:cNvPr>
          <p:cNvSpPr txBox="1"/>
          <p:nvPr/>
        </p:nvSpPr>
        <p:spPr>
          <a:xfrm>
            <a:off x="989323" y="3605533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2D:</a:t>
            </a:r>
          </a:p>
          <a:p>
            <a:endParaRPr lang="en-US" altLang="ko-KR" dirty="0"/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endParaRPr lang="en-US" altLang="ko-KR" dirty="0"/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endParaRPr lang="en-US" altLang="ko-KR" dirty="0"/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endParaRPr lang="en-US" altLang="ko-KR" dirty="0"/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BB9FA-1C8B-4537-97B1-6AAB77CE2450}"/>
              </a:ext>
            </a:extLst>
          </p:cNvPr>
          <p:cNvCxnSpPr>
            <a:cxnSpLocks/>
          </p:cNvCxnSpPr>
          <p:nvPr/>
        </p:nvCxnSpPr>
        <p:spPr>
          <a:xfrm>
            <a:off x="989323" y="5932907"/>
            <a:ext cx="2286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553924-4B5C-43D9-AD60-EAE8B972F818}"/>
              </a:ext>
            </a:extLst>
          </p:cNvPr>
          <p:cNvCxnSpPr>
            <a:cxnSpLocks/>
          </p:cNvCxnSpPr>
          <p:nvPr/>
        </p:nvCxnSpPr>
        <p:spPr>
          <a:xfrm flipV="1">
            <a:off x="989323" y="4005064"/>
            <a:ext cx="0" cy="1926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54D2A4-E47A-4EAD-BF4B-49E9F3CBD955}"/>
                  </a:ext>
                </a:extLst>
              </p:cNvPr>
              <p:cNvSpPr/>
              <p:nvPr/>
            </p:nvSpPr>
            <p:spPr>
              <a:xfrm>
                <a:off x="3491880" y="4365104"/>
                <a:ext cx="65114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54D2A4-E47A-4EAD-BF4B-49E9F3CBD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365104"/>
                <a:ext cx="65114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D38A86-55EA-4E38-8814-122692A50C36}"/>
              </a:ext>
            </a:extLst>
          </p:cNvPr>
          <p:cNvSpPr txBox="1"/>
          <p:nvPr/>
        </p:nvSpPr>
        <p:spPr>
          <a:xfrm>
            <a:off x="4860032" y="202059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3D: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D8A7E-9914-469B-9230-460516BF88AB}"/>
              </a:ext>
            </a:extLst>
          </p:cNvPr>
          <p:cNvCxnSpPr>
            <a:cxnSpLocks/>
          </p:cNvCxnSpPr>
          <p:nvPr/>
        </p:nvCxnSpPr>
        <p:spPr>
          <a:xfrm flipV="1">
            <a:off x="3275856" y="4031228"/>
            <a:ext cx="0" cy="1926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D74C8B-BA93-46E1-A8B1-F33262F7B8BA}"/>
              </a:ext>
            </a:extLst>
          </p:cNvPr>
          <p:cNvCxnSpPr>
            <a:cxnSpLocks/>
          </p:cNvCxnSpPr>
          <p:nvPr/>
        </p:nvCxnSpPr>
        <p:spPr>
          <a:xfrm>
            <a:off x="989323" y="4005064"/>
            <a:ext cx="2286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A251B95-8A82-4F96-928C-05CED2BCE4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4758"/>
            <a:ext cx="3758753" cy="27344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287" y="23050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차원의 저주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</p:spTree>
    <p:extLst>
      <p:ext uri="{BB962C8B-B14F-4D97-AF65-F5344CB8AC3E}">
        <p14:creationId xmlns:p14="http://schemas.microsoft.com/office/powerpoint/2010/main" val="29911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287" y="23050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차원의 저주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156682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Big O Notation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11E46BAE-3278-4673-A745-B020707A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38317"/>
            <a:ext cx="4471710" cy="34233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9B23DA-A750-4D92-9EA3-15CF16D37C83}"/>
              </a:ext>
            </a:extLst>
          </p:cNvPr>
          <p:cNvSpPr txBox="1"/>
          <p:nvPr/>
        </p:nvSpPr>
        <p:spPr>
          <a:xfrm>
            <a:off x="1806477" y="587727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O </a:t>
            </a:r>
            <a:r>
              <a:rPr lang="ko-KR" altLang="en-US" dirty="0"/>
              <a:t>란 알고리즘의 성능과 복잡성을 설명해준다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Conlusion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145F3-7BDC-4FFE-93BA-AB7C84EAF155}"/>
              </a:ext>
            </a:extLst>
          </p:cNvPr>
          <p:cNvSpPr txBox="1"/>
          <p:nvPr/>
        </p:nvSpPr>
        <p:spPr>
          <a:xfrm>
            <a:off x="935240" y="2477795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흔히 </a:t>
            </a:r>
            <a:r>
              <a:rPr lang="en-US" altLang="ko-KR" dirty="0"/>
              <a:t>Feature </a:t>
            </a:r>
            <a:r>
              <a:rPr lang="ko-KR" altLang="en-US" dirty="0"/>
              <a:t>또는 </a:t>
            </a:r>
            <a:r>
              <a:rPr lang="en-US" altLang="ko-KR" dirty="0"/>
              <a:t>Dimension</a:t>
            </a:r>
            <a:r>
              <a:rPr lang="ko-KR" altLang="en-US" dirty="0"/>
              <a:t>을 늘리는 것은 쉽다</a:t>
            </a:r>
            <a:r>
              <a:rPr lang="en-US" altLang="ko-KR" dirty="0"/>
              <a:t>. </a:t>
            </a:r>
            <a:r>
              <a:rPr lang="ko-KR" altLang="en-US" dirty="0"/>
              <a:t>하지만 알고리즘 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알고리즘와 같은 </a:t>
            </a:r>
            <a:r>
              <a:rPr lang="en-US" altLang="ko-KR" dirty="0"/>
              <a:t>lazy learning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에는 전혀 도움이 안된다는 점을 알면된다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이와 관련되어 </a:t>
            </a:r>
            <a:r>
              <a:rPr lang="en-US" altLang="ko-KR" dirty="0"/>
              <a:t>Dimension Reduction </a:t>
            </a:r>
            <a:r>
              <a:rPr lang="ko-KR" altLang="en-US" dirty="0"/>
              <a:t>에 대해서 배우면 좋을듯 합니다</a:t>
            </a:r>
            <a:r>
              <a:rPr lang="en-US" altLang="ko-KR" dirty="0"/>
              <a:t>. 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3050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차원의 저주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3743D-1328-4C21-9924-43CFDA96364C}"/>
              </a:ext>
            </a:extLst>
          </p:cNvPr>
          <p:cNvSpPr txBox="1"/>
          <p:nvPr/>
        </p:nvSpPr>
        <p:spPr>
          <a:xfrm>
            <a:off x="1011617" y="4509120"/>
            <a:ext cx="745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Lazy</a:t>
            </a:r>
            <a:r>
              <a:rPr lang="ko-KR" altLang="en-US" b="1" dirty="0"/>
              <a:t> </a:t>
            </a:r>
            <a:r>
              <a:rPr lang="en-US" altLang="ko-KR" b="1" dirty="0"/>
              <a:t>Learning Algorithm </a:t>
            </a:r>
            <a:r>
              <a:rPr lang="ko-KR" altLang="en-US" b="1" dirty="0"/>
              <a:t>이란</a:t>
            </a:r>
            <a:r>
              <a:rPr lang="en-US" altLang="ko-KR" b="1" dirty="0"/>
              <a:t>..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</a:p>
          <a:p>
            <a:r>
              <a:rPr lang="en-US" sz="1400" dirty="0"/>
              <a:t>A learning method in which generalization beyond the </a:t>
            </a:r>
            <a:r>
              <a:rPr lang="en-US" sz="1400" dirty="0">
                <a:hlinkClick r:id="rId2" tooltip="Training data"/>
              </a:rPr>
              <a:t>training data</a:t>
            </a:r>
            <a:r>
              <a:rPr lang="en-US" sz="1400" dirty="0"/>
              <a:t> is delayed until a query is made to the system, as opposed to in </a:t>
            </a:r>
            <a:r>
              <a:rPr lang="en-US" sz="1400" dirty="0">
                <a:hlinkClick r:id="rId3" tooltip="Eager learning"/>
              </a:rPr>
              <a:t>eager learning</a:t>
            </a:r>
            <a:r>
              <a:rPr lang="en-US" sz="1400" dirty="0"/>
              <a:t>, where the system tries to generalize the training data before receiving queries. (</a:t>
            </a:r>
            <a:r>
              <a:rPr lang="en-US" sz="1400" dirty="0">
                <a:hlinkClick r:id="rId4"/>
              </a:rPr>
              <a:t>Wikipedia</a:t>
            </a:r>
            <a:r>
              <a:rPr lang="en-US" sz="1400" dirty="0"/>
              <a:t>)</a:t>
            </a:r>
            <a:endParaRPr lang="en-US" altLang="ko-KR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graphicFrame>
        <p:nvGraphicFramePr>
          <p:cNvPr id="26" name="다이어그램 25"/>
          <p:cNvGraphicFramePr/>
          <p:nvPr>
            <p:extLst/>
          </p:nvPr>
        </p:nvGraphicFramePr>
        <p:xfrm>
          <a:off x="873753" y="2016086"/>
          <a:ext cx="6096000" cy="371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14" y="1225349"/>
            <a:ext cx="5265626" cy="5071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348" y="1972088"/>
            <a:ext cx="81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lines = lines[1:]           </a:t>
            </a:r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첫 줄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카테고리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ko-KR" altLang="en-US" dirty="0" smtClean="0">
                <a:solidFill>
                  <a:srgbClr val="00B050"/>
                </a:solidFill>
              </a:rPr>
              <a:t>제거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3" y="2435675"/>
            <a:ext cx="3209925" cy="357187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411037" y="2603504"/>
            <a:ext cx="5380423" cy="3621026"/>
            <a:chOff x="3411037" y="2603504"/>
            <a:chExt cx="5380423" cy="3621026"/>
          </a:xfrm>
        </p:grpSpPr>
        <p:sp>
          <p:nvSpPr>
            <p:cNvPr id="10" name="구름 모양 설명선 9"/>
            <p:cNvSpPr/>
            <p:nvPr/>
          </p:nvSpPr>
          <p:spPr>
            <a:xfrm flipH="1">
              <a:off x="3411037" y="2603504"/>
              <a:ext cx="5380423" cy="230714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92221" y="3046115"/>
              <a:ext cx="49241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어떻게 하면 </a:t>
              </a:r>
              <a:r>
                <a:rPr lang="en-US" altLang="ko-KR" sz="24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str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으로 구성된</a:t>
              </a:r>
              <a:endParaRPr lang="en-US" altLang="ko-KR" sz="2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이 자료를 각각 쪼개서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tuple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로</a:t>
              </a:r>
              <a:endParaRPr lang="en-US" altLang="ko-KR" sz="2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구성된 리스트로 바꿀 수 있을까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7370284" y="5310130"/>
              <a:ext cx="914400" cy="91440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75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nn analys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808"/>
            <a:ext cx="61912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5589240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https://arifuzzamanfaisal.com/k-nearest-neighbor-regression</a:t>
            </a:r>
            <a:r>
              <a:rPr lang="en-US" altLang="ko-KR" sz="1100" dirty="0" smtClean="0">
                <a:hlinkClick r:id="rId3"/>
              </a:rPr>
              <a:t>/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78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213" y="1940757"/>
            <a:ext cx="686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 = []</a:t>
            </a:r>
          </a:p>
          <a:p>
            <a:r>
              <a:rPr lang="en-US" altLang="ko-KR" dirty="0" smtClean="0"/>
              <a:t>for line in lines: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 = </a:t>
            </a:r>
            <a:r>
              <a:rPr lang="en-US" altLang="ko-KR" dirty="0" err="1" smtClean="0"/>
              <a:t>line.split</a:t>
            </a:r>
            <a:r>
              <a:rPr lang="en-US" altLang="ko-KR" dirty="0" smtClean="0"/>
              <a:t>(',')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b = (float(a[1]), float(a[2]), float(a[3]), float(a[4]), a[5])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(b)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188265"/>
            <a:ext cx="350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213" y="4089110"/>
            <a:ext cx="4473173" cy="36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cf</a:t>
            </a:r>
            <a:r>
              <a:rPr lang="en-US" altLang="ko-KR" dirty="0" smtClean="0">
                <a:solidFill>
                  <a:srgbClr val="0070C0"/>
                </a:solidFill>
              </a:rPr>
              <a:t>)a[0]</a:t>
            </a:r>
            <a:r>
              <a:rPr lang="ko-KR" altLang="en-US" dirty="0" smtClean="0">
                <a:solidFill>
                  <a:srgbClr val="0070C0"/>
                </a:solidFill>
              </a:rPr>
              <a:t>은 연번이므로 포함시키지 않습니다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6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3" y="2100613"/>
            <a:ext cx="3718488" cy="40159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0" y="2100613"/>
            <a:ext cx="384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sepal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정보를</a:t>
            </a:r>
            <a:endParaRPr lang="en-US" altLang="ko-KR" dirty="0" smtClean="0"/>
          </a:p>
          <a:p>
            <a:r>
              <a:rPr lang="ko-KR" altLang="en-US" dirty="0" smtClean="0"/>
              <a:t>가지고 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75355" y="2934429"/>
            <a:ext cx="58767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iris_sepal1 = [([</a:t>
            </a:r>
            <a:r>
              <a:rPr lang="en-US" altLang="ko-KR" sz="2400" dirty="0" err="1" smtClean="0"/>
              <a:t>a,b</a:t>
            </a:r>
            <a:r>
              <a:rPr lang="en-US" altLang="ko-KR" sz="2400" dirty="0" smtClean="0"/>
              <a:t>],e) for </a:t>
            </a:r>
            <a:r>
              <a:rPr lang="en-US" altLang="ko-KR" sz="2400" dirty="0" err="1" smtClean="0"/>
              <a:t>a,b,c,d,e</a:t>
            </a:r>
            <a:r>
              <a:rPr lang="en-US" altLang="ko-KR" sz="2400" dirty="0" smtClean="0"/>
              <a:t> in result]</a:t>
            </a:r>
            <a:endParaRPr lang="ko-KR" altLang="en-US" sz="24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98" y="3497004"/>
            <a:ext cx="2828925" cy="32289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7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3" y="2308842"/>
            <a:ext cx="8592884" cy="34006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4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07123"/>
            <a:ext cx="8103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plot_iris_sepal1():</a:t>
            </a:r>
          </a:p>
          <a:p>
            <a:r>
              <a:rPr lang="en-US" altLang="ko-KR" dirty="0" smtClean="0"/>
              <a:t>    plots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([], []), "Iris-versicolor" : ([], []),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([], []) }</a:t>
            </a:r>
          </a:p>
          <a:p>
            <a:r>
              <a:rPr lang="en-US" altLang="ko-KR" dirty="0" smtClean="0"/>
              <a:t>    markers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"o", "Iris-versicolor" : "s",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"^" }</a:t>
            </a:r>
          </a:p>
          <a:p>
            <a:r>
              <a:rPr lang="en-US" altLang="ko-KR" dirty="0" smtClean="0"/>
              <a:t>    colors 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"r", "Iris-versicolor" : "b",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"g"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), species in iris_sepal1:</a:t>
            </a:r>
          </a:p>
          <a:p>
            <a:r>
              <a:rPr lang="en-US" altLang="ko-KR" dirty="0" smtClean="0"/>
              <a:t>        plots[species][0].append(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plots[species][1].append(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species, (x, y) in </a:t>
            </a:r>
            <a:r>
              <a:rPr lang="en-US" altLang="ko-KR" dirty="0" err="1" smtClean="0"/>
              <a:t>plots.items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plt.scatter</a:t>
            </a:r>
            <a:r>
              <a:rPr lang="en-US" altLang="ko-KR" dirty="0" smtClean="0"/>
              <a:t>(x, y, color=colors[species], marker=markers[species], label=species)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plt.legend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plt.axis</a:t>
            </a:r>
            <a:r>
              <a:rPr lang="en-US" altLang="ko-KR" dirty="0" smtClean="0"/>
              <a:t>([4,8.5,1.5,5])                 </a:t>
            </a:r>
            <a:r>
              <a:rPr lang="en-US" altLang="ko-KR" dirty="0" smtClean="0">
                <a:solidFill>
                  <a:srgbClr val="00B050"/>
                </a:solidFill>
              </a:rPr>
              <a:t>#x</a:t>
            </a:r>
            <a:r>
              <a:rPr lang="ko-KR" altLang="en-US" dirty="0" smtClean="0">
                <a:solidFill>
                  <a:srgbClr val="00B050"/>
                </a:solidFill>
              </a:rPr>
              <a:t>축 </a:t>
            </a:r>
            <a:r>
              <a:rPr lang="en-US" altLang="ko-KR" dirty="0" smtClean="0">
                <a:solidFill>
                  <a:srgbClr val="00B050"/>
                </a:solidFill>
              </a:rPr>
              <a:t>y</a:t>
            </a:r>
            <a:r>
              <a:rPr lang="ko-KR" altLang="en-US" dirty="0" smtClean="0">
                <a:solidFill>
                  <a:srgbClr val="00B050"/>
                </a:solidFill>
              </a:rPr>
              <a:t>축 범위 설정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plt.title</a:t>
            </a:r>
            <a:r>
              <a:rPr lang="en-US" altLang="ko-KR" dirty="0" smtClean="0"/>
              <a:t>("Iris Species")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plt.xlabel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plt.ylabel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" y="1853978"/>
            <a:ext cx="6668590" cy="45092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8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046" y="777345"/>
            <a:ext cx="85548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classify_and_plot_grid</a:t>
            </a:r>
            <a:r>
              <a:rPr lang="en-US" altLang="ko-KR" dirty="0" smtClean="0"/>
              <a:t>(k=1):</a:t>
            </a:r>
          </a:p>
          <a:p>
            <a:r>
              <a:rPr lang="en-US" altLang="ko-KR" dirty="0" smtClean="0"/>
              <a:t>    plots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([], []), "Iris-versicolor" : ([], []),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([], []) }</a:t>
            </a:r>
          </a:p>
          <a:p>
            <a:r>
              <a:rPr lang="en-US" altLang="ko-KR" dirty="0" smtClean="0"/>
              <a:t>    markers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"o", "Iris-versicolor" : "s",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"^" }</a:t>
            </a:r>
          </a:p>
          <a:p>
            <a:r>
              <a:rPr lang="en-US" altLang="ko-KR" dirty="0" smtClean="0"/>
              <a:t>    colors 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"r", "Iris-versicolor" : "b",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"g"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 in range(4, 8):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 in range(1, 5):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knn_classify</a:t>
            </a:r>
            <a:r>
              <a:rPr lang="en-US" altLang="ko-KR" dirty="0" smtClean="0"/>
              <a:t>(k, iris_sepal1, [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])</a:t>
            </a:r>
          </a:p>
          <a:p>
            <a:r>
              <a:rPr lang="en-US" altLang="ko-KR" dirty="0" smtClean="0"/>
              <a:t>            plots[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][0].append(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plots[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][1].append(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species, (x, y) in </a:t>
            </a:r>
            <a:r>
              <a:rPr lang="en-US" altLang="ko-KR" dirty="0" err="1" smtClean="0"/>
              <a:t>plots.items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plt.scatter</a:t>
            </a:r>
            <a:r>
              <a:rPr lang="en-US" altLang="ko-KR" dirty="0" smtClean="0"/>
              <a:t>(x, y, color=colors[species], marker=markers[species],</a:t>
            </a:r>
          </a:p>
          <a:p>
            <a:r>
              <a:rPr lang="en-US" altLang="ko-KR" dirty="0" smtClean="0"/>
              <a:t>                          label=species)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plt.legend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plt.axis</a:t>
            </a:r>
            <a:r>
              <a:rPr lang="en-US" altLang="ko-KR" dirty="0" smtClean="0"/>
              <a:t>([4,8.5,1.5,5])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plt.title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(k) + "-Nearest Neighbor Iris Species")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plt.xlabel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plt.ylabel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53497"/>
            <a:ext cx="808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iris_sepal</a:t>
            </a:r>
            <a:r>
              <a:rPr lang="pt-BR" altLang="ko-KR" dirty="0" smtClean="0">
                <a:solidFill>
                  <a:srgbClr val="FF0000"/>
                </a:solidFill>
              </a:rPr>
              <a:t>2</a:t>
            </a:r>
            <a:r>
              <a:rPr lang="pt-BR" altLang="ko-KR" dirty="0" smtClean="0"/>
              <a:t> = [([a</a:t>
            </a:r>
            <a:r>
              <a:rPr lang="pt-BR" altLang="ko-KR" dirty="0" smtClean="0">
                <a:solidFill>
                  <a:srgbClr val="FF0000"/>
                </a:solidFill>
              </a:rPr>
              <a:t>*10</a:t>
            </a:r>
            <a:r>
              <a:rPr lang="pt-BR" altLang="ko-KR" dirty="0" smtClean="0"/>
              <a:t>,b</a:t>
            </a:r>
            <a:r>
              <a:rPr lang="pt-BR" altLang="ko-KR" dirty="0" smtClean="0">
                <a:solidFill>
                  <a:srgbClr val="FF0000"/>
                </a:solidFill>
              </a:rPr>
              <a:t>*10</a:t>
            </a:r>
            <a:r>
              <a:rPr lang="pt-BR" altLang="ko-KR" dirty="0" smtClean="0"/>
              <a:t>],e) for a,b,c,d,e in result]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88042"/>
            <a:ext cx="85126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classify_and_plot_grid</a:t>
            </a:r>
            <a:r>
              <a:rPr lang="en-US" altLang="ko-KR" dirty="0" smtClean="0"/>
              <a:t>(k=1):</a:t>
            </a:r>
          </a:p>
          <a:p>
            <a:r>
              <a:rPr lang="en-US" altLang="ko-KR" dirty="0" smtClean="0"/>
              <a:t>    plots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([], []), "Iris-versicolor" : ([], []),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([], []) }</a:t>
            </a:r>
          </a:p>
          <a:p>
            <a:r>
              <a:rPr lang="en-US" altLang="ko-KR" dirty="0" smtClean="0"/>
              <a:t>    markers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"o", "Iris-versicolor" : "s",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"^" }</a:t>
            </a:r>
          </a:p>
          <a:p>
            <a:r>
              <a:rPr lang="en-US" altLang="ko-KR" dirty="0" smtClean="0"/>
              <a:t>    colors  = { "Iris-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" : "r", "Iris-versicolor" : "b", "Iris-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" : "g"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 in range(</a:t>
            </a:r>
            <a:r>
              <a:rPr lang="en-US" altLang="ko-KR" dirty="0" smtClean="0">
                <a:solidFill>
                  <a:srgbClr val="FF0000"/>
                </a:solidFill>
              </a:rPr>
              <a:t>40, 85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 in range(</a:t>
            </a:r>
            <a:r>
              <a:rPr lang="en-US" altLang="ko-KR" dirty="0" smtClean="0">
                <a:solidFill>
                  <a:srgbClr val="FF0000"/>
                </a:solidFill>
              </a:rPr>
              <a:t>15, 50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knn_classify</a:t>
            </a:r>
            <a:r>
              <a:rPr lang="en-US" altLang="ko-KR" dirty="0" smtClean="0"/>
              <a:t>(k, iris_sepal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, [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])</a:t>
            </a:r>
          </a:p>
          <a:p>
            <a:r>
              <a:rPr lang="en-US" altLang="ko-KR" dirty="0" smtClean="0"/>
              <a:t>            plots[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][0].append(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plots[</a:t>
            </a:r>
            <a:r>
              <a:rPr lang="en-US" altLang="ko-KR" dirty="0" err="1" smtClean="0"/>
              <a:t>predicted_species</a:t>
            </a:r>
            <a:r>
              <a:rPr lang="en-US" altLang="ko-KR" dirty="0" smtClean="0"/>
              <a:t>][1].append(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species, (x, y) in </a:t>
            </a:r>
            <a:r>
              <a:rPr lang="en-US" altLang="ko-KR" dirty="0" err="1" smtClean="0"/>
              <a:t>plots.items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plt.scatter</a:t>
            </a:r>
            <a:r>
              <a:rPr lang="en-US" altLang="ko-KR" dirty="0" smtClean="0"/>
              <a:t>(x, y, color=colors[species], marker=markers[species],</a:t>
            </a:r>
          </a:p>
          <a:p>
            <a:r>
              <a:rPr lang="en-US" altLang="ko-KR" dirty="0" smtClean="0"/>
              <a:t>                          label=species)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plt.legend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plt.axis</a:t>
            </a:r>
            <a:r>
              <a:rPr lang="en-US" altLang="ko-KR" dirty="0" smtClean="0"/>
              <a:t>([</a:t>
            </a:r>
            <a:r>
              <a:rPr lang="en-US" altLang="ko-KR" dirty="0" smtClean="0">
                <a:solidFill>
                  <a:srgbClr val="FF0000"/>
                </a:solidFill>
              </a:rPr>
              <a:t>40,85,15,50</a:t>
            </a:r>
            <a:r>
              <a:rPr lang="en-US" altLang="ko-KR" dirty="0" smtClean="0"/>
              <a:t>])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plt.title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(k) + "-Nearest Neighbor Iris Species")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plt.xlabel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x 10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plt.ylabel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Sepal_width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x 10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0" y="1919243"/>
            <a:ext cx="7631855" cy="43787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iris.csv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이용하여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iris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함초롬돋움" pitchFamily="50" charset="-127"/>
              </a:rPr>
              <a:t> 그룹화하기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516" y="2362589"/>
            <a:ext cx="795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"/>
                <a:ea typeface="다음_SemiBold" panose="02000700060000000000" pitchFamily="2" charset="-127"/>
              </a:rPr>
              <a:t>퀘스트를 진행하며 만든 함수에서 개선할 부분과</a:t>
            </a:r>
            <a:r>
              <a:rPr lang="en-US" altLang="ko-KR" sz="2400" dirty="0" smtClean="0">
                <a:latin typeface="나눔고딕"/>
                <a:ea typeface="다음_SemiBold" panose="02000700060000000000" pitchFamily="2" charset="-127"/>
              </a:rPr>
              <a:t>, </a:t>
            </a:r>
            <a:r>
              <a:rPr lang="ko-KR" altLang="en-US" sz="2400" dirty="0" smtClean="0">
                <a:latin typeface="나눔고딕"/>
                <a:ea typeface="다음_SemiBold" panose="02000700060000000000" pitchFamily="2" charset="-127"/>
              </a:rPr>
              <a:t>좀 더 발전시킬 부분을 찾아 새로운 코드를 작성하기</a:t>
            </a:r>
            <a:endParaRPr lang="en-US" altLang="ko-KR" sz="2400" dirty="0" smtClean="0">
              <a:latin typeface="나눔고딕"/>
              <a:ea typeface="다음_SemiBold" panose="02000700060000000000" pitchFamily="2" charset="-127"/>
            </a:endParaRPr>
          </a:p>
          <a:p>
            <a:endParaRPr lang="en-US" altLang="ko-KR" sz="2400" dirty="0">
              <a:latin typeface="나눔고딕"/>
              <a:ea typeface="다음_SemiBold" panose="02000700060000000000" pitchFamily="2" charset="-127"/>
            </a:endParaRPr>
          </a:p>
          <a:p>
            <a:r>
              <a:rPr lang="ko-KR" altLang="en-US" sz="2400" dirty="0" smtClean="0">
                <a:latin typeface="나눔고딕"/>
                <a:ea typeface="다음_SemiBold" panose="02000700060000000000" pitchFamily="2" charset="-127"/>
              </a:rPr>
              <a:t>혹은 </a:t>
            </a:r>
            <a:r>
              <a:rPr lang="en-US" altLang="ko-KR" sz="2400" dirty="0" smtClean="0">
                <a:latin typeface="나눔고딕"/>
                <a:ea typeface="다음_SemiBold" panose="02000700060000000000" pitchFamily="2" charset="-127"/>
              </a:rPr>
              <a:t>pandas </a:t>
            </a:r>
            <a:r>
              <a:rPr lang="ko-KR" altLang="en-US" sz="2400" dirty="0" smtClean="0">
                <a:latin typeface="나눔고딕"/>
                <a:ea typeface="다음_SemiBold" panose="02000700060000000000" pitchFamily="2" charset="-127"/>
              </a:rPr>
              <a:t>모듈 사용하여 데이터시각화 해보기</a:t>
            </a:r>
            <a:endParaRPr lang="ko-KR" altLang="en-US" sz="2400" dirty="0">
              <a:latin typeface="나눔고딕"/>
              <a:ea typeface="다음_SemiBold" panose="0200070006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27490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229007"/>
            <a:ext cx="877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Melbourne_housing_extra_data.csv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를 이용하여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멜버른 주택들의 위치와 가격을 통해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classify_and_plot_grid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함수를 만들어보자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231" y="5160094"/>
            <a:ext cx="8174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ea typeface="나눔바른고딕" panose="020B0603020101020101"/>
              </a:rPr>
              <a:t>※</a:t>
            </a:r>
            <a:r>
              <a:rPr lang="ko-KR" altLang="en-US" sz="1600" dirty="0" smtClean="0">
                <a:ea typeface="나눔바른고딕" panose="020B0603020101020101"/>
              </a:rPr>
              <a:t>자료의 양이 매우 방대하여 노트북이 힘들어할 수 있으므로 하나의 지역만 골라서 수행하여도 됨</a:t>
            </a:r>
            <a:endParaRPr lang="en-US" altLang="ko-KR" sz="1600" dirty="0" smtClean="0">
              <a:ea typeface="나눔바른고딕" panose="020B0603020101020101"/>
            </a:endParaRPr>
          </a:p>
          <a:p>
            <a:r>
              <a:rPr lang="en-US" altLang="ko-KR" sz="1600" dirty="0" smtClean="0">
                <a:ea typeface="나눔바른고딕" panose="020B0603020101020101"/>
              </a:rPr>
              <a:t>(</a:t>
            </a:r>
            <a:r>
              <a:rPr lang="ko-KR" altLang="en-US" sz="1600" dirty="0" smtClean="0">
                <a:ea typeface="나눔바른고딕" panose="020B0603020101020101"/>
              </a:rPr>
              <a:t>단 그렇게 했을 때 지역간 거리가 멀 경우 </a:t>
            </a:r>
            <a:r>
              <a:rPr lang="en-US" altLang="ko-KR" sz="1600" dirty="0" smtClean="0">
                <a:ea typeface="나눔바른고딕" panose="020B0603020101020101"/>
              </a:rPr>
              <a:t>k-NN</a:t>
            </a:r>
            <a:r>
              <a:rPr lang="ko-KR" altLang="en-US" sz="1600" dirty="0" smtClean="0">
                <a:ea typeface="나눔바른고딕" panose="020B0603020101020101"/>
              </a:rPr>
              <a:t>의 신뢰성이 떨어지므로 </a:t>
            </a:r>
            <a:r>
              <a:rPr lang="ko-KR" altLang="en-US" sz="1600" dirty="0" err="1" smtClean="0">
                <a:ea typeface="나눔바른고딕" panose="020B0603020101020101"/>
              </a:rPr>
              <a:t>구글링을</a:t>
            </a:r>
            <a:r>
              <a:rPr lang="ko-KR" altLang="en-US" sz="1600" dirty="0" smtClean="0">
                <a:ea typeface="나눔바른고딕" panose="020B0603020101020101"/>
              </a:rPr>
              <a:t> 통해 멜버른 지도를 보면서 인접한 지역들의 자료들만 추출하여 하면 됩니다</a:t>
            </a:r>
            <a:r>
              <a:rPr lang="en-US" altLang="ko-KR" sz="1600" dirty="0" smtClean="0">
                <a:ea typeface="나눔바른고딕" panose="020B0603020101020101"/>
              </a:rPr>
              <a:t>)</a:t>
            </a:r>
            <a:endParaRPr lang="ko-KR" altLang="en-US" sz="1600" dirty="0">
              <a:ea typeface="나눔바른고딕" panose="020B0603020101020101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Quiz 2</a:t>
            </a:r>
          </a:p>
        </p:txBody>
      </p:sp>
    </p:spTree>
    <p:extLst>
      <p:ext uri="{BB962C8B-B14F-4D97-AF65-F5344CB8AC3E}">
        <p14:creationId xmlns:p14="http://schemas.microsoft.com/office/powerpoint/2010/main" val="6815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k-Nearest Neighbors (k-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rPr>
              <a:t>근접이웃방법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돋움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27687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/>
              </a:rPr>
              <a:t>주어진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가장 가까운 </a:t>
            </a:r>
            <a:r>
              <a:rPr lang="en-US" altLang="ko-KR" dirty="0" smtClean="0">
                <a:latin typeface="나눔고딕"/>
              </a:rPr>
              <a:t>k</a:t>
            </a:r>
            <a:r>
              <a:rPr lang="ko-KR" altLang="en-US" dirty="0" smtClean="0">
                <a:latin typeface="나눔고딕"/>
              </a:rPr>
              <a:t>개의 관측치들로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각 법주의 확률을 추정하고 가장 많이 나온 범주로 추정한다</a:t>
            </a:r>
            <a:r>
              <a:rPr lang="en-US" altLang="ko-KR" dirty="0" smtClean="0">
                <a:latin typeface="나눔고딕"/>
              </a:rPr>
              <a:t>.</a:t>
            </a:r>
          </a:p>
          <a:p>
            <a:r>
              <a:rPr lang="en-US" altLang="ko-KR" dirty="0" smtClean="0">
                <a:latin typeface="나눔고딕"/>
              </a:rPr>
              <a:t> </a:t>
            </a:r>
          </a:p>
          <a:p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</a:rPr>
              <a:t>대전제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</a:rPr>
              <a:t>: “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</a:rPr>
              <a:t>서로 가까운 점들은 유사하다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770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자료에 위도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/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경도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,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가격이 누락된 주택 정보들도 존재하므로 그러한 주택들은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리스트에서 제거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해야 함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가격은 연속적 자료이므로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상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/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중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/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하 의 세 가지 부류로 나누어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분리해야 한다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다양한 방법을 사용하여 능력껏 하기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!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903" y="182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바탕" pitchFamily="18" charset="-127"/>
              </a:rPr>
              <a:t>Quest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k-NN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01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Quiz 2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주의점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7" y="2670011"/>
            <a:ext cx="425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k-Nearest Neighbors (k-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rPr>
              <a:t>근접이웃방법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돋움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2276872"/>
            <a:ext cx="66891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Nearest neighbor (KNN) is very simple, most popular, highly efficient and effective algorithm for pattern </a:t>
            </a:r>
            <a:r>
              <a:rPr lang="en-US" altLang="ko-KR" sz="1400" dirty="0" err="1"/>
              <a:t>recognition.KNN</a:t>
            </a:r>
            <a:r>
              <a:rPr lang="en-US" altLang="ko-KR" sz="1400" dirty="0"/>
              <a:t> is a straight forward classifier, where samples are classified based on the class of their nearest neighbor. </a:t>
            </a:r>
            <a:r>
              <a:rPr lang="en-US" altLang="ko-KR" sz="1400" dirty="0">
                <a:solidFill>
                  <a:srgbClr val="FF0000"/>
                </a:solidFill>
              </a:rPr>
              <a:t>Medical data bases are high volume in nature</a:t>
            </a:r>
            <a:r>
              <a:rPr lang="en-US" altLang="ko-KR" sz="1400" dirty="0"/>
              <a:t>. </a:t>
            </a:r>
            <a:r>
              <a:rPr lang="en-US" altLang="ko-KR" sz="1400" b="1" dirty="0"/>
              <a:t>If the data set contains redundant and irrelevant attributes, classification may produce less accurate result</a:t>
            </a:r>
            <a:r>
              <a:rPr lang="en-US" altLang="ko-KR" sz="1400" dirty="0"/>
              <a:t>. Heart disease is the leading cause of death in INDIA. In Andhra Pradesh heart disease was the leading cause of mortality accounting for 32%of all deaths, a rate as high as Canada (35%) and </a:t>
            </a:r>
            <a:r>
              <a:rPr lang="en-US" altLang="ko-KR" sz="1400" dirty="0" err="1"/>
              <a:t>USA.Hence</a:t>
            </a:r>
            <a:r>
              <a:rPr lang="en-US" altLang="ko-KR" sz="1400" dirty="0"/>
              <a:t> there is a need to define a decision support system that helps clinicians decide to take precautionary steps. </a:t>
            </a:r>
            <a:r>
              <a:rPr lang="en-US" altLang="ko-KR" sz="1400" b="1" dirty="0">
                <a:solidFill>
                  <a:srgbClr val="FF0000"/>
                </a:solidFill>
              </a:rPr>
              <a:t>In this paper we propose a new algorithm which combines KNN with genetic algorithm for effective classification</a:t>
            </a:r>
            <a:r>
              <a:rPr lang="en-US" altLang="ko-KR" sz="1400" dirty="0"/>
              <a:t>. Genetic algorithms perform global search in complex large and multimodal landscapes and provide optimal solution. Experimental results shows that our algorithm enhance the accuracy in diagnosis of heart disease.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37321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arxiv.org/ftp/arxiv/papers/1508/1508.02061.pdf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k-Nearest Neighbors (k-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rPr>
              <a:t>근접이웃방법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헤드라인M" panose="02030600000101010101" pitchFamily="18" charset="-127"/>
                <a:cs typeface="함초롬돋움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헤드라인M" panose="02030600000101010101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276872"/>
            <a:ext cx="60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/>
              </a:rPr>
              <a:t>주어진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가장 가까운 </a:t>
            </a:r>
            <a:r>
              <a:rPr lang="en-US" altLang="ko-KR" dirty="0" smtClean="0">
                <a:latin typeface="나눔고딕"/>
              </a:rPr>
              <a:t>k</a:t>
            </a:r>
            <a:r>
              <a:rPr lang="ko-KR" altLang="en-US" dirty="0" smtClean="0">
                <a:latin typeface="나눔고딕"/>
              </a:rPr>
              <a:t>개의 관측치들로 </a:t>
            </a:r>
            <a:r>
              <a:rPr lang="en-US" altLang="ko-KR" dirty="0" smtClean="0">
                <a:latin typeface="나눔고딕"/>
              </a:rPr>
              <a:t>x</a:t>
            </a:r>
            <a:r>
              <a:rPr lang="en-US" altLang="ko-KR" sz="900" dirty="0" smtClean="0">
                <a:latin typeface="나눔고딕"/>
              </a:rPr>
              <a:t>0</a:t>
            </a:r>
            <a:r>
              <a:rPr lang="ko-KR" altLang="en-US" dirty="0" smtClean="0">
                <a:latin typeface="나눔고딕"/>
              </a:rPr>
              <a:t>에서 각 법주의 확률을 추정하고 가장 많이 나온 범주로 추정한다</a:t>
            </a:r>
            <a:r>
              <a:rPr lang="en-US" altLang="ko-KR" dirty="0" smtClean="0">
                <a:latin typeface="나눔고딕"/>
              </a:rPr>
              <a:t>.</a:t>
            </a:r>
          </a:p>
          <a:p>
            <a:r>
              <a:rPr lang="en-US" altLang="ko-KR" dirty="0" smtClean="0">
                <a:latin typeface="나눔고딕"/>
              </a:rPr>
              <a:t> </a:t>
            </a:r>
          </a:p>
          <a:p>
            <a:r>
              <a:rPr lang="ko-KR" altLang="en-US" dirty="0" smtClean="0">
                <a:latin typeface="나눔고딕"/>
              </a:rPr>
              <a:t>대전제</a:t>
            </a:r>
            <a:r>
              <a:rPr lang="en-US" altLang="ko-KR" dirty="0" smtClean="0">
                <a:latin typeface="나눔고딕"/>
              </a:rPr>
              <a:t>: “</a:t>
            </a:r>
            <a:r>
              <a:rPr lang="ko-KR" altLang="en-US" dirty="0" smtClean="0">
                <a:latin typeface="나눔고딕"/>
              </a:rPr>
              <a:t>서로 가까운 점들은 유사하다</a:t>
            </a:r>
            <a:r>
              <a:rPr lang="en-US" altLang="ko-KR" dirty="0" smtClean="0">
                <a:latin typeface="나눔고딕"/>
              </a:rPr>
              <a:t>“</a:t>
            </a:r>
          </a:p>
          <a:p>
            <a:endParaRPr lang="en-US" altLang="ko-KR" dirty="0" smtClean="0">
              <a:latin typeface="나눔고딕"/>
            </a:endParaRPr>
          </a:p>
          <a:p>
            <a:r>
              <a:rPr lang="ko-KR" altLang="en-US" dirty="0" smtClean="0">
                <a:latin typeface="나눔고딕"/>
              </a:rPr>
              <a:t>특징</a:t>
            </a:r>
            <a:endParaRPr lang="en-US" altLang="ko-KR" dirty="0" smtClean="0">
              <a:latin typeface="나눔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/>
              </a:rPr>
              <a:t>K</a:t>
            </a:r>
            <a:r>
              <a:rPr lang="ko-KR" altLang="en-US" dirty="0" smtClean="0">
                <a:latin typeface="나눔고딕"/>
              </a:rPr>
              <a:t>가 커질수록 경계선 유연성이 떨어진다</a:t>
            </a:r>
            <a:endParaRPr lang="en-US" altLang="ko-KR" dirty="0" smtClean="0">
              <a:latin typeface="나눔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고딕"/>
                <a:sym typeface="Wingdings" panose="05000000000000000000" pitchFamily="2" charset="2"/>
              </a:rPr>
              <a:t>유연성이 커지면</a:t>
            </a:r>
            <a:r>
              <a:rPr lang="en-US" altLang="ko-KR" dirty="0" smtClean="0">
                <a:latin typeface="나눔고딕"/>
                <a:sym typeface="Wingdings" panose="05000000000000000000" pitchFamily="2" charset="2"/>
              </a:rPr>
              <a:t>(1/k </a:t>
            </a:r>
            <a:r>
              <a:rPr lang="ko-KR" altLang="en-US" dirty="0" smtClean="0">
                <a:latin typeface="나눔고딕"/>
                <a:sym typeface="Wingdings" panose="05000000000000000000" pitchFamily="2" charset="2"/>
              </a:rPr>
              <a:t>증가</a:t>
            </a:r>
            <a:r>
              <a:rPr lang="en-US" altLang="ko-KR" dirty="0" smtClean="0">
                <a:latin typeface="나눔고딕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/>
                <a:sym typeface="Wingdings" panose="05000000000000000000" pitchFamily="2" charset="2"/>
              </a:rPr>
              <a:t>시험오차율은 커지고 훈련오차율은 작아진다</a:t>
            </a:r>
            <a:r>
              <a:rPr lang="en-US" altLang="ko-KR" dirty="0" smtClean="0">
                <a:latin typeface="나눔고딕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/>
              </a:rPr>
              <a:t> </a:t>
            </a:r>
            <a:endParaRPr lang="ko-KR" altLang="en-US" dirty="0">
              <a:latin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644" y="5085184"/>
            <a:ext cx="64087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Overfitting, </a:t>
            </a:r>
            <a:r>
              <a:rPr lang="en-US" altLang="ko-KR" dirty="0" err="1" smtClean="0"/>
              <a:t>Underfitting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기억하시나요</a:t>
            </a:r>
            <a:r>
              <a:rPr lang="en-US" altLang="ko-KR" dirty="0" smtClean="0"/>
              <a:t>?!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412776"/>
            <a:ext cx="6624736" cy="461459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</p:spTree>
    <p:extLst>
      <p:ext uri="{BB962C8B-B14F-4D97-AF65-F5344CB8AC3E}">
        <p14:creationId xmlns:p14="http://schemas.microsoft.com/office/powerpoint/2010/main" val="33474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61" y="1412776"/>
            <a:ext cx="6648677" cy="463126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63103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87" y="27069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k-NN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나눔명조 ExtraBold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020" y="1725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 k-NN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HY헤드라인M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08 </a:t>
            </a:r>
          </a:p>
        </p:txBody>
      </p:sp>
    </p:spTree>
    <p:extLst>
      <p:ext uri="{BB962C8B-B14F-4D97-AF65-F5344CB8AC3E}">
        <p14:creationId xmlns:p14="http://schemas.microsoft.com/office/powerpoint/2010/main" val="7575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2719</Words>
  <Application>Microsoft Office PowerPoint</Application>
  <PresentationFormat>화면 슬라이드 쇼(4:3)</PresentationFormat>
  <Paragraphs>494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9" baseType="lpstr">
      <vt:lpstr>HY헤드라인M</vt:lpstr>
      <vt:lpstr>나눔고딕</vt:lpstr>
      <vt:lpstr>나눔명조 ExtraBold</vt:lpstr>
      <vt:lpstr>나눔바른고딕</vt:lpstr>
      <vt:lpstr>다음_SemiBold</vt:lpstr>
      <vt:lpstr>돋움체</vt:lpstr>
      <vt:lpstr>맑은 고딕</vt:lpstr>
      <vt:lpstr>맑은 고딕 Semilight</vt:lpstr>
      <vt:lpstr>함초롬돋움</vt:lpstr>
      <vt:lpstr>함초롬바탕</vt:lpstr>
      <vt:lpstr>Arial</vt:lpstr>
      <vt:lpstr>Cambria Math</vt:lpstr>
      <vt:lpstr>Century Gothic</vt:lpstr>
      <vt:lpstr>Copperplate Gothic Bold</vt:lpstr>
      <vt:lpstr>Leelawadee UI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 In Kyeong</dc:creator>
  <cp:lastModifiedBy>rbals1218@gmail.com</cp:lastModifiedBy>
  <cp:revision>66</cp:revision>
  <dcterms:created xsi:type="dcterms:W3CDTF">2017-07-30T13:04:36Z</dcterms:created>
  <dcterms:modified xsi:type="dcterms:W3CDTF">2017-08-12T19:06:22Z</dcterms:modified>
</cp:coreProperties>
</file>