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77" r:id="rId3"/>
    <p:sldId id="278" r:id="rId4"/>
    <p:sldId id="469" r:id="rId5"/>
    <p:sldId id="286" r:id="rId6"/>
    <p:sldId id="460" r:id="rId7"/>
    <p:sldId id="461" r:id="rId8"/>
    <p:sldId id="468" r:id="rId9"/>
    <p:sldId id="466" r:id="rId10"/>
    <p:sldId id="467" r:id="rId11"/>
    <p:sldId id="300" r:id="rId12"/>
    <p:sldId id="301" r:id="rId13"/>
    <p:sldId id="288" r:id="rId14"/>
    <p:sldId id="289" r:id="rId15"/>
    <p:sldId id="290" r:id="rId16"/>
    <p:sldId id="299" r:id="rId17"/>
    <p:sldId id="303" r:id="rId18"/>
    <p:sldId id="291" r:id="rId19"/>
    <p:sldId id="470" r:id="rId20"/>
    <p:sldId id="304" r:id="rId21"/>
    <p:sldId id="465" r:id="rId22"/>
    <p:sldId id="305" r:id="rId23"/>
    <p:sldId id="306" r:id="rId24"/>
    <p:sldId id="307" r:id="rId25"/>
    <p:sldId id="471" r:id="rId26"/>
    <p:sldId id="308" r:id="rId27"/>
    <p:sldId id="309" r:id="rId28"/>
    <p:sldId id="310" r:id="rId29"/>
    <p:sldId id="311" r:id="rId30"/>
    <p:sldId id="312" r:id="rId31"/>
    <p:sldId id="462" r:id="rId32"/>
    <p:sldId id="463" r:id="rId33"/>
    <p:sldId id="464" r:id="rId34"/>
    <p:sldId id="298" r:id="rId35"/>
    <p:sldId id="26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00"/>
    <a:srgbClr val="50577A"/>
    <a:srgbClr val="2B5389"/>
    <a:srgbClr val="3A5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4660"/>
  </p:normalViewPr>
  <p:slideViewPr>
    <p:cSldViewPr>
      <p:cViewPr varScale="1">
        <p:scale>
          <a:sx n="52" d="100"/>
          <a:sy n="52" d="100"/>
        </p:scale>
        <p:origin x="72" y="3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3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3793-EC17-4F72-AB60-8AC8950ABBFD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E168-B25B-4C9C-88C0-319DBFA47F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5523-7726-4B63-B30B-297575111E0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E2126-0DEE-4E04-9FF2-49A19EB5FE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networkx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etworkx.readthedocs.io/en/latest/" TargetMode="External"/><Relationship Id="rId2" Type="http://schemas.openxmlformats.org/officeDocument/2006/relationships/hyperlink" Target="https://www.slideshare.net/koorukuroo/20140830-pycon2014-network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ateto.net/wp-content/uploads/2012/12/COMM645%20-%20Gephi%20Handout.pd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pic>
        <p:nvPicPr>
          <p:cNvPr id="11266" name="Picture 2" descr="NetworkX : Python Library &#10;NetworkX is a Python language software package for the creation, &#10;manipulation, and study of th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357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837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21" y="1636751"/>
            <a:ext cx="6160558" cy="471385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20935" y="5031422"/>
            <a:ext cx="4571473" cy="1977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56811" y="5534951"/>
            <a:ext cx="4823501" cy="1977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556811" y="5762228"/>
            <a:ext cx="4823501" cy="1977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436096" y="4725671"/>
            <a:ext cx="352189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200" dirty="0" smtClean="0">
                <a:solidFill>
                  <a:srgbClr val="FF0000"/>
                </a:solidFill>
              </a:rPr>
              <a:t> Type</a:t>
            </a:r>
            <a:r>
              <a:rPr lang="ko-KR" altLang="en-US" sz="1200" dirty="0" smtClean="0">
                <a:solidFill>
                  <a:srgbClr val="FF0000"/>
                </a:solidFill>
              </a:rPr>
              <a:t>의 선택 결과 데이터들을 리스트로 변환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6096" y="6016805"/>
            <a:ext cx="3521892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row[0](</a:t>
            </a:r>
            <a:r>
              <a:rPr lang="ko-KR" altLang="en-US" sz="1200" dirty="0" smtClean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노드</a:t>
            </a:r>
            <a:r>
              <a:rPr lang="en-US" altLang="ko-KR" sz="1200" dirty="0" smtClean="0">
                <a:solidFill>
                  <a:srgbClr val="FF0000"/>
                </a:solidFill>
              </a:rPr>
              <a:t>),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피선택</a:t>
            </a:r>
            <a:r>
              <a:rPr lang="ko-KR" altLang="en-US" sz="1200" dirty="0" smtClean="0">
                <a:solidFill>
                  <a:srgbClr val="FF0000"/>
                </a:solidFill>
              </a:rPr>
              <a:t> 노드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</a:rPr>
              <a:t>를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튜플로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연결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1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19" y="2276872"/>
            <a:ext cx="8625351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 err="1"/>
              <a:t>pos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nx.shell_layout</a:t>
            </a:r>
            <a:r>
              <a:rPr lang="en-US" altLang="ko-KR" sz="2000" dirty="0"/>
              <a:t>(grp)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take a location of each nodes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 err="1"/>
              <a:t>nx.draw</a:t>
            </a:r>
            <a:r>
              <a:rPr lang="en-US" altLang="ko-KR" sz="2000" dirty="0"/>
              <a:t>(grp, </a:t>
            </a:r>
            <a:r>
              <a:rPr lang="en-US" altLang="ko-KR" sz="2000" dirty="0" err="1"/>
              <a:t>pos</a:t>
            </a:r>
            <a:r>
              <a:rPr lang="en-US" altLang="ko-KR" sz="2000" dirty="0"/>
              <a:t>, </a:t>
            </a:r>
            <a:r>
              <a:rPr lang="en-US" altLang="ko-KR" sz="1800" strike="sngStrike" dirty="0" err="1">
                <a:solidFill>
                  <a:schemeClr val="bg1">
                    <a:lumMod val="50000"/>
                  </a:schemeClr>
                </a:solidFill>
              </a:rPr>
              <a:t>node_size</a:t>
            </a:r>
            <a:r>
              <a:rPr lang="en-US" altLang="ko-KR" sz="1800" strike="sngStrike" dirty="0">
                <a:solidFill>
                  <a:schemeClr val="bg1">
                    <a:lumMod val="50000"/>
                  </a:schemeClr>
                </a:solidFill>
              </a:rPr>
              <a:t>= [(</a:t>
            </a:r>
            <a:r>
              <a:rPr lang="en-US" altLang="ko-KR" sz="1800" strike="sngStrike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800" strike="sngStrike" dirty="0">
                <a:solidFill>
                  <a:schemeClr val="bg1">
                    <a:lumMod val="50000"/>
                  </a:schemeClr>
                </a:solidFill>
              </a:rPr>
              <a:t>*500)**2 for </a:t>
            </a:r>
            <a:r>
              <a:rPr lang="en-US" altLang="ko-KR" sz="1800" strike="sngStrike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ko-KR" sz="1800" strike="sngStrike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altLang="ko-KR" sz="1800" strike="sngStrike" dirty="0" err="1">
                <a:solidFill>
                  <a:schemeClr val="bg1">
                    <a:lumMod val="50000"/>
                  </a:schemeClr>
                </a:solidFill>
              </a:rPr>
              <a:t>nx.pagerank</a:t>
            </a:r>
            <a:r>
              <a:rPr lang="en-US" altLang="ko-KR" sz="1800" strike="sngStrike" dirty="0">
                <a:solidFill>
                  <a:schemeClr val="bg1">
                    <a:lumMod val="50000"/>
                  </a:schemeClr>
                </a:solidFill>
              </a:rPr>
              <a:t>(grp).values()]</a:t>
            </a:r>
            <a:r>
              <a:rPr lang="en-US" altLang="ko-KR" sz="2000" dirty="0"/>
              <a:t>)</a:t>
            </a:r>
          </a:p>
          <a:p>
            <a:pPr marL="400050" lvl="1" indent="0">
              <a:buNone/>
            </a:pPr>
            <a:r>
              <a:rPr lang="en-US" altLang="ko-KR" sz="2000" dirty="0" err="1"/>
              <a:t>nx.draw_networkx_labels</a:t>
            </a:r>
            <a:r>
              <a:rPr lang="en-US" altLang="ko-KR" sz="2000" dirty="0"/>
              <a:t>(grp, </a:t>
            </a:r>
            <a:r>
              <a:rPr lang="en-US" altLang="ko-KR" sz="2000" dirty="0" err="1"/>
              <a:t>pos</a:t>
            </a:r>
            <a:r>
              <a:rPr lang="en-US" altLang="ko-KR" sz="2000" dirty="0"/>
              <a:t>)</a:t>
            </a:r>
          </a:p>
          <a:p>
            <a:pPr marL="400050" lvl="1" indent="0">
              <a:buNone/>
            </a:pPr>
            <a:r>
              <a:rPr lang="en-US" altLang="ko-KR" sz="2000" dirty="0" err="1"/>
              <a:t>plt.show</a:t>
            </a:r>
            <a:r>
              <a:rPr lang="en-US" altLang="ko-KR" sz="2000" dirty="0" smtClean="0"/>
              <a:t>()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800100" lvl="2" indent="0">
              <a:buNone/>
            </a:pPr>
            <a:r>
              <a:rPr lang="en-US" altLang="ko-KR" sz="1600" dirty="0" smtClean="0"/>
              <a:t>*</a:t>
            </a:r>
            <a:r>
              <a:rPr lang="ko-KR" altLang="en-US" sz="1600" dirty="0" smtClean="0"/>
              <a:t>여기서부터는 예시 데이터를 활용하여 메서드를 알아봅니다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노드 추가</a:t>
            </a:r>
            <a:r>
              <a:rPr lang="en-US" altLang="ko-KR" sz="1600" dirty="0" smtClean="0"/>
              <a:t>/</a:t>
            </a:r>
            <a:r>
              <a:rPr lang="ko-KR" altLang="en-US" sz="1600" dirty="0" err="1" smtClean="0"/>
              <a:t>엣지</a:t>
            </a:r>
            <a:r>
              <a:rPr lang="ko-KR" altLang="en-US" sz="1600" dirty="0" smtClean="0"/>
              <a:t> 추가 파트에서 보았던 데이터를 말이죠</a:t>
            </a:r>
            <a:r>
              <a:rPr lang="en-US" altLang="ko-KR" sz="1600" dirty="0" smtClean="0"/>
              <a:t>!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57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930" y="1595075"/>
            <a:ext cx="4970478" cy="47504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000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print('Degree: ', </a:t>
            </a:r>
            <a:r>
              <a:rPr lang="en-US" altLang="ko-KR" sz="2000" dirty="0" err="1"/>
              <a:t>grp.degree</a:t>
            </a:r>
            <a:r>
              <a:rPr lang="en-US" altLang="ko-KR" sz="2000" dirty="0"/>
              <a:t>())     </a:t>
            </a:r>
            <a:r>
              <a:rPr lang="en-US" altLang="ko-KR" sz="1800" dirty="0"/>
              <a:t>#graph</a:t>
            </a:r>
            <a:r>
              <a:rPr lang="ko-KR" altLang="en-US" sz="1800" dirty="0"/>
              <a:t>의 차수 도출</a:t>
            </a:r>
            <a:endParaRPr lang="en-US" altLang="ko-KR" sz="1800" dirty="0"/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#degree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함수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density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함수 같은 경우는 그래프 외의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 없고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 경우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grp.degree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로 써 주어도 좋습니다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그러나 대부분의 경우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nx.function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(grp, **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args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로 써 주어야 합니다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endParaRPr lang="ko-KR" altLang="en-US" sz="2000" dirty="0"/>
          </a:p>
          <a:p>
            <a:pPr marL="400050" lvl="1" indent="0">
              <a:buNone/>
            </a:pPr>
            <a:r>
              <a:rPr lang="en-US" altLang="ko-KR" sz="2000" dirty="0" err="1"/>
              <a:t>deg_sum</a:t>
            </a:r>
            <a:r>
              <a:rPr lang="en-US" altLang="ko-KR" sz="2000" dirty="0"/>
              <a:t>= float(sum(</a:t>
            </a:r>
            <a:r>
              <a:rPr lang="en-US" altLang="ko-KR" sz="2000" dirty="0" err="1"/>
              <a:t>grp.degree</a:t>
            </a:r>
            <a:r>
              <a:rPr lang="en-US" altLang="ko-KR" sz="2000" dirty="0"/>
              <a:t>().values()))</a:t>
            </a:r>
          </a:p>
          <a:p>
            <a:pPr marL="400050" lvl="1" indent="0">
              <a:buNone/>
            </a:pPr>
            <a:r>
              <a:rPr lang="en-US" altLang="ko-KR" sz="2000" dirty="0"/>
              <a:t>print('Average Node Degree: ', </a:t>
            </a:r>
            <a:r>
              <a:rPr lang="en-US" altLang="ko-KR" sz="2000" dirty="0" err="1"/>
              <a:t>deg_sum</a:t>
            </a:r>
            <a:r>
              <a:rPr lang="en-US" altLang="ko-KR" sz="2000" dirty="0"/>
              <a:t>/</a:t>
            </a:r>
            <a:r>
              <a:rPr lang="en-US" altLang="ko-KR" sz="2000" dirty="0" err="1"/>
              <a:t>nx.number_of_nodes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600" dirty="0"/>
              <a:t>#</a:t>
            </a:r>
            <a:r>
              <a:rPr lang="ko-KR" altLang="en-US" sz="1600" dirty="0"/>
              <a:t>평균 차수</a:t>
            </a:r>
            <a:endParaRPr lang="en-US" altLang="ko-KR" sz="1600" dirty="0"/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print('Density: ', </a:t>
            </a:r>
            <a:r>
              <a:rPr lang="en-US" altLang="ko-KR" sz="2000" dirty="0" err="1"/>
              <a:t>nx.density</a:t>
            </a:r>
            <a:r>
              <a:rPr lang="en-US" altLang="ko-KR" sz="2000" dirty="0"/>
              <a:t>(grp)) </a:t>
            </a:r>
            <a:r>
              <a:rPr lang="en-US" altLang="ko-KR" sz="1800" dirty="0"/>
              <a:t>#Density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Degree Distribution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72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 err="1"/>
              <a:t>grpmatx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nx.to_numpy_matrix</a:t>
            </a:r>
            <a:r>
              <a:rPr lang="en-US" altLang="ko-KR" sz="2000" dirty="0"/>
              <a:t>(grp)</a:t>
            </a:r>
          </a:p>
          <a:p>
            <a:pPr marL="400050" lvl="1" indent="0">
              <a:buNone/>
            </a:pPr>
            <a:r>
              <a:rPr lang="en-US" altLang="ko-KR" sz="2000" dirty="0"/>
              <a:t>print('Matrix: ', </a:t>
            </a:r>
            <a:r>
              <a:rPr lang="en-US" altLang="ko-KR" sz="2000" dirty="0" err="1"/>
              <a:t>grpmatx</a:t>
            </a:r>
            <a:r>
              <a:rPr lang="en-US" altLang="ko-KR" sz="2000" dirty="0"/>
              <a:t>)      </a:t>
            </a:r>
          </a:p>
          <a:p>
            <a:pPr marL="800100" lvl="2" indent="0">
              <a:buNone/>
            </a:pPr>
            <a:r>
              <a:rPr lang="en-US" altLang="ko-KR" sz="1600" dirty="0"/>
              <a:t>#graph</a:t>
            </a:r>
            <a:r>
              <a:rPr lang="ko-KR" altLang="en-US" sz="1600" dirty="0"/>
              <a:t>를 나타내는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matrix </a:t>
            </a:r>
            <a:r>
              <a:rPr lang="ko-KR" altLang="en-US" sz="1600" dirty="0"/>
              <a:t>도출</a:t>
            </a:r>
            <a:endParaRPr lang="en-US" altLang="ko-KR" sz="1600" dirty="0"/>
          </a:p>
          <a:p>
            <a:pPr marL="800100" lvl="2" indent="0">
              <a:buNone/>
            </a:pPr>
            <a:r>
              <a:rPr lang="en-US" altLang="ko-KR" sz="1600" dirty="0"/>
              <a:t>#</a:t>
            </a:r>
            <a:r>
              <a:rPr lang="ko-KR" altLang="en-US" sz="1600" dirty="0"/>
              <a:t>특히 </a:t>
            </a:r>
            <a:r>
              <a:rPr lang="en-US" altLang="ko-KR" sz="1600" dirty="0"/>
              <a:t>information </a:t>
            </a:r>
            <a:r>
              <a:rPr lang="ko-KR" altLang="en-US" sz="1600" dirty="0"/>
              <a:t>중 </a:t>
            </a:r>
            <a:r>
              <a:rPr lang="en-US" altLang="ko-KR" sz="1600" dirty="0"/>
              <a:t>weight</a:t>
            </a:r>
            <a:r>
              <a:rPr lang="ko-KR" altLang="en-US" sz="1600" dirty="0"/>
              <a:t>가 고려됩니다</a:t>
            </a:r>
            <a:r>
              <a:rPr lang="en-US" altLang="ko-KR" sz="1600" dirty="0"/>
              <a:t>.</a:t>
            </a:r>
          </a:p>
          <a:p>
            <a:pPr marL="800100" lvl="2" indent="0">
              <a:buNone/>
            </a:pPr>
            <a:r>
              <a:rPr lang="en-US" altLang="ko-KR" sz="1600" dirty="0"/>
              <a:t>#</a:t>
            </a:r>
            <a:r>
              <a:rPr lang="fr-FR" altLang="ko-KR" sz="1600" dirty="0"/>
              <a:t>Matrix:  [[ 0.   0.5  0.   0.   0.   0.   0. ]</a:t>
            </a:r>
          </a:p>
          <a:p>
            <a:pPr marL="800100" lvl="2" indent="0">
              <a:buNone/>
            </a:pPr>
            <a:r>
              <a:rPr lang="fr-FR" altLang="ko-KR" sz="1600" dirty="0"/>
              <a:t>	            [ 0.5  0.   1.   1.   1.   0.   1. ]</a:t>
            </a:r>
          </a:p>
          <a:p>
            <a:pPr marL="800100" lvl="2" indent="0">
              <a:buNone/>
            </a:pPr>
            <a:r>
              <a:rPr lang="fr-FR" altLang="ko-KR" sz="1600" dirty="0"/>
              <a:t>              [ 0.   1.   0.   1.   0.   0.   1. ]</a:t>
            </a:r>
          </a:p>
          <a:p>
            <a:pPr marL="800100" lvl="2" indent="0">
              <a:buNone/>
            </a:pPr>
            <a:r>
              <a:rPr lang="fr-FR" altLang="ko-KR" sz="1600" dirty="0"/>
              <a:t>              [ 0.   1.   1.   0.   0.   0.   1. ]</a:t>
            </a:r>
          </a:p>
          <a:p>
            <a:pPr marL="800100" lvl="2" indent="0">
              <a:buNone/>
            </a:pPr>
            <a:r>
              <a:rPr lang="fr-FR" altLang="ko-KR" sz="1600" dirty="0"/>
              <a:t>              [ 0.   1.   0.   0.   0.   1.   1. ]</a:t>
            </a:r>
          </a:p>
          <a:p>
            <a:pPr marL="800100" lvl="2" indent="0">
              <a:buNone/>
            </a:pPr>
            <a:r>
              <a:rPr lang="fr-FR" altLang="ko-KR" sz="1600" dirty="0"/>
              <a:t>              [ 0.   0.   0.   0.   1.   0.   0. ]</a:t>
            </a:r>
          </a:p>
          <a:p>
            <a:pPr marL="800100" lvl="2" indent="0">
              <a:buNone/>
            </a:pPr>
            <a:r>
              <a:rPr lang="fr-FR" altLang="ko-KR" sz="1600" dirty="0"/>
              <a:t>              [ 0.   1.   1.   1.   1.   0.   0. ]]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Degree Distribution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7549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276872"/>
            <a:ext cx="8419671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</a:t>
            </a:r>
            <a:r>
              <a:rPr lang="en-US" altLang="ko-KR" sz="2000" dirty="0" err="1"/>
              <a:t>Betweenness</a:t>
            </a:r>
            <a:r>
              <a:rPr lang="en-US" altLang="ko-KR" sz="2000" dirty="0"/>
              <a:t>: ', </a:t>
            </a:r>
            <a:r>
              <a:rPr lang="en-US" altLang="ko-KR" sz="2000" dirty="0" err="1"/>
              <a:t>nx.betweenness_centrality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#</a:t>
            </a:r>
            <a:r>
              <a:rPr lang="en-US" altLang="ko-KR" sz="1600" dirty="0" err="1">
                <a:solidFill>
                  <a:prstClr val="black"/>
                </a:solidFill>
              </a:rPr>
              <a:t>Betweenness</a:t>
            </a:r>
            <a:r>
              <a:rPr lang="en-US" altLang="ko-KR" sz="1600" dirty="0">
                <a:solidFill>
                  <a:prstClr val="black"/>
                </a:solidFill>
              </a:rPr>
              <a:t>:  {'a': 0.0, 'b': 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0.4666</a:t>
            </a:r>
            <a:r>
              <a:rPr lang="en-US" altLang="ko-KR" sz="1600" dirty="0">
                <a:solidFill>
                  <a:prstClr val="black"/>
                </a:solidFill>
              </a:rPr>
              <a:t>, 'c': 0.0, 'd': 0.0, 'e': 0.3333, 'f': 0.0, 'g': 0.1333}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print('Closeness: ', </a:t>
            </a:r>
            <a:r>
              <a:rPr lang="en-US" altLang="ko-KR" sz="2000" dirty="0" err="1"/>
              <a:t>nx.closeness_centrality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#Closeness:  {'a': 0.5, 'b': 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0.8571</a:t>
            </a:r>
            <a:r>
              <a:rPr lang="en-US" altLang="ko-KR" sz="1600" dirty="0">
                <a:solidFill>
                  <a:prstClr val="black"/>
                </a:solidFill>
              </a:rPr>
              <a:t>, 'c': 0.6, 'd': 0.6, 'e': 0.6666, 'f': 0.4286, 'g': </a:t>
            </a:r>
            <a:r>
              <a:rPr lang="en-US" altLang="ko-KR" sz="1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0.75</a:t>
            </a:r>
            <a:r>
              <a:rPr lang="en-US" altLang="ko-KR" sz="1600" dirty="0">
                <a:solidFill>
                  <a:prstClr val="black"/>
                </a:solidFill>
              </a:rPr>
              <a:t>}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print('Degree: ', </a:t>
            </a:r>
            <a:r>
              <a:rPr lang="en-US" altLang="ko-KR" sz="2000" dirty="0" err="1"/>
              <a:t>nx.degree_centrality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600" dirty="0"/>
              <a:t>#Degree:  {'a': 0.1666, 'b':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0.8333</a:t>
            </a:r>
            <a:r>
              <a:rPr lang="en-US" altLang="ko-KR" sz="1600" dirty="0"/>
              <a:t>, 'c': 0.5, 'd': 0.5, 'e': 0.5, 'f': 0.1666, 'g':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0.6666</a:t>
            </a: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Centrality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505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2276872"/>
            <a:ext cx="8419671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[</a:t>
            </a:r>
            <a:r>
              <a:rPr lang="en-US" altLang="ko-KR" sz="2000" dirty="0" err="1"/>
              <a:t>eigvalue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eigvec</a:t>
            </a:r>
            <a:r>
              <a:rPr lang="en-US" altLang="ko-KR" sz="2000" dirty="0"/>
              <a:t>]= </a:t>
            </a:r>
            <a:r>
              <a:rPr lang="en-US" altLang="ko-KR" sz="2000" dirty="0" err="1"/>
              <a:t>np.linalg.eig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grpmatx</a:t>
            </a:r>
            <a:r>
              <a:rPr lang="en-US" altLang="ko-KR" sz="2000" dirty="0"/>
              <a:t>)</a:t>
            </a:r>
          </a:p>
          <a:p>
            <a:pPr marL="800100" lvl="2" indent="0">
              <a:buNone/>
            </a:pPr>
            <a:r>
              <a:rPr lang="en-US" altLang="ko-KR" sz="1600" dirty="0"/>
              <a:t>#Eigenvalues and Eigenvectors, </a:t>
            </a:r>
            <a:r>
              <a:rPr lang="en-US" altLang="ko-KR" sz="1600" dirty="0" err="1"/>
              <a:t>Numpy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eig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</a:t>
            </a:r>
            <a:r>
              <a:rPr lang="en-US" altLang="ko-KR" sz="1600" dirty="0" err="1"/>
              <a:t>eigvalues</a:t>
            </a:r>
            <a:r>
              <a:rPr lang="en-US" altLang="ko-KR" sz="1600" dirty="0"/>
              <a:t>(N*1 array type), </a:t>
            </a:r>
            <a:r>
              <a:rPr lang="en-US" altLang="ko-KR" sz="1600" dirty="0" err="1"/>
              <a:t>eigvector</a:t>
            </a:r>
            <a:r>
              <a:rPr lang="en-US" altLang="ko-KR" sz="1600" dirty="0"/>
              <a:t>(N*N array type)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marL="800100" lvl="2" indent="0">
              <a:buNone/>
            </a:pP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eigvalue</a:t>
            </a:r>
            <a:r>
              <a:rPr lang="en-US" altLang="ko-KR" sz="2000" dirty="0"/>
              <a:t>)</a:t>
            </a:r>
          </a:p>
          <a:p>
            <a:pPr marL="400050" lvl="1" indent="0">
              <a:buNone/>
            </a:pPr>
            <a:r>
              <a:rPr lang="en-US" altLang="ko-KR" sz="2000" dirty="0"/>
              <a:t>print(</a:t>
            </a:r>
            <a:r>
              <a:rPr lang="en-US" altLang="ko-KR" sz="2000" dirty="0" err="1"/>
              <a:t>eigvec</a:t>
            </a:r>
            <a:r>
              <a:rPr lang="en-US" altLang="ko-KR" sz="2000" dirty="0"/>
              <a:t>)</a:t>
            </a:r>
          </a:p>
          <a:p>
            <a:pPr marL="400050" lvl="1" indent="0">
              <a:buNone/>
            </a:pPr>
            <a:r>
              <a:rPr lang="en-US" altLang="ko-KR" sz="2000" dirty="0"/>
              <a:t>print('</a:t>
            </a:r>
            <a:r>
              <a:rPr lang="en-US" altLang="ko-KR" sz="2000" dirty="0" err="1"/>
              <a:t>Eigenvalue_based</a:t>
            </a:r>
            <a:r>
              <a:rPr lang="en-US" altLang="ko-KR" sz="2000" dirty="0"/>
              <a:t>: ', </a:t>
            </a:r>
            <a:r>
              <a:rPr lang="en-US" altLang="ko-KR" sz="2000" dirty="0" err="1"/>
              <a:t>nx.eigenvector_centrality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600" dirty="0"/>
              <a:t># </a:t>
            </a:r>
            <a:r>
              <a:rPr lang="en-US" altLang="ko-KR" sz="1600" dirty="0" err="1"/>
              <a:t>Eigenvalue_based</a:t>
            </a:r>
            <a:r>
              <a:rPr lang="en-US" altLang="ko-KR" sz="1600" dirty="0"/>
              <a:t>: </a:t>
            </a:r>
          </a:p>
          <a:p>
            <a:pPr marL="800100" lvl="2" indent="0">
              <a:buNone/>
            </a:pPr>
            <a:r>
              <a:rPr lang="en-US" altLang="ko-KR" sz="1600" dirty="0"/>
              <a:t>{'a': 0.0757, 'b':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0.5105</a:t>
            </a:r>
            <a:r>
              <a:rPr lang="en-US" altLang="ko-KR" sz="1600" dirty="0"/>
              <a:t>, 'c': 0.4266, 'd': 0.4266, 'e': 0.3291, 'f': 0.09755, 'g':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0.5019</a:t>
            </a:r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Centrality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2298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Do more with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NetworkX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32770" name="Picture 2" descr="관련 이미지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0"/>
          <a:stretch/>
        </p:blipFill>
        <p:spPr bwMode="auto">
          <a:xfrm>
            <a:off x="827584" y="1740178"/>
            <a:ext cx="7056783" cy="46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729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508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Node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 간의 상관관계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Assortativity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</a:t>
            </a:r>
            <a:r>
              <a:rPr lang="en-US" altLang="ko-KR" sz="2000" dirty="0" err="1"/>
              <a:t>Assortativity</a:t>
            </a:r>
            <a:r>
              <a:rPr lang="en-US" altLang="ko-KR" sz="2000" dirty="0"/>
              <a:t>: ', </a:t>
            </a:r>
            <a:r>
              <a:rPr lang="en-US" altLang="ko-KR" sz="2000" dirty="0" err="1"/>
              <a:t>nx.degree_assortativity_coefficient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degree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가 유사한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들 간에 연결되는 정도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Assortativity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:  -0.333333333333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유사성이 높을 수록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degree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가 높은 노드가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degree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가 높은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노드들끼리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연결되어 있음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. 0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보다 크면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Assortative, 0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보다 작으면 </a:t>
            </a:r>
            <a:r>
              <a:rPr lang="en-US" altLang="ko-KR" sz="1800" dirty="0" err="1" smtClean="0">
                <a:solidFill>
                  <a:schemeClr val="bg1">
                    <a:lumMod val="50000"/>
                  </a:schemeClr>
                </a:solidFill>
              </a:rPr>
              <a:t>Dessortative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684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508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Node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 간의 상관관계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: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Assortativity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026" name="Picture 2" descr="https://upload.wikimedia.org/wikipedia/commons/1/1b/Scale-free_networks_for_different_degrees_of_assortativit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27" y="2011836"/>
            <a:ext cx="2497543" cy="44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hebook.io/img/006723/3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5" y="4098769"/>
            <a:ext cx="3553652" cy="12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793259"/>
            <a:ext cx="5010150" cy="104775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034" idx="0"/>
            <a:endCxn id="13" idx="2"/>
          </p:cNvCxnSpPr>
          <p:nvPr/>
        </p:nvCxnSpPr>
        <p:spPr>
          <a:xfrm flipV="1">
            <a:off x="5780931" y="3841009"/>
            <a:ext cx="0" cy="25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다운로드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altLang="ko-KR" sz="2400"/>
          </a:p>
          <a:p>
            <a:pPr marL="400050" lvl="1" indent="0">
              <a:buNone/>
            </a:pPr>
            <a:r>
              <a:rPr lang="en-US" altLang="ko-KR" sz="2000">
                <a:hlinkClick r:id="rId2"/>
              </a:rPr>
              <a:t>https://pypi.python.org/pypi/networkx/</a:t>
            </a:r>
            <a:endParaRPr lang="en-US" altLang="ko-KR" sz="2000"/>
          </a:p>
          <a:p>
            <a:pPr marL="400050" lvl="1" indent="0">
              <a:buNone/>
            </a:pPr>
            <a:r>
              <a:rPr lang="en-US" altLang="ko-KR" sz="2000"/>
              <a:t>pip install </a:t>
            </a:r>
            <a:r>
              <a:rPr lang="en-US" altLang="ko-KR" sz="2000" err="1"/>
              <a:t>networkx</a:t>
            </a:r>
            <a:endParaRPr lang="en-US" altLang="ko-KR" sz="2000"/>
          </a:p>
          <a:p>
            <a:pPr marL="400050" lvl="1" indent="0">
              <a:buNone/>
            </a:pPr>
            <a:r>
              <a:rPr lang="en-US" altLang="ko-KR" sz="2000"/>
              <a:t>(Just using Anaconda)</a:t>
            </a:r>
          </a:p>
          <a:p>
            <a:pPr marL="400050" lvl="1" indent="0">
              <a:buNone/>
            </a:pPr>
            <a:endParaRPr lang="en-US" altLang="ko-KR" sz="2000"/>
          </a:p>
          <a:p>
            <a:pPr marL="400050" lvl="1" indent="0">
              <a:buNone/>
            </a:pPr>
            <a:r>
              <a:rPr lang="en-US" altLang="ko-KR" sz="2000"/>
              <a:t>&gt;&gt;&gt;import </a:t>
            </a:r>
            <a:r>
              <a:rPr lang="en-US" altLang="ko-KR" sz="2000" err="1"/>
              <a:t>networkx</a:t>
            </a:r>
            <a:r>
              <a:rPr lang="en-US" altLang="ko-KR" sz="2000"/>
              <a:t> as </a:t>
            </a:r>
            <a:r>
              <a:rPr lang="en-US" altLang="ko-KR" sz="2000" err="1"/>
              <a:t>nx</a:t>
            </a:r>
            <a:endParaRPr lang="en-US" altLang="ko-KR" sz="2000"/>
          </a:p>
          <a:p>
            <a:pPr marL="400050" lvl="1" indent="0">
              <a:buNone/>
            </a:pPr>
            <a:r>
              <a:rPr lang="en-US" altLang="ko-KR" sz="2000"/>
              <a:t>&gt;&gt;&gt;import </a:t>
            </a:r>
            <a:r>
              <a:rPr lang="en-US" altLang="ko-KR" sz="2000" err="1"/>
              <a:t>matplotlib.pyplot</a:t>
            </a:r>
            <a:r>
              <a:rPr lang="en-US" altLang="ko-KR" sz="2000"/>
              <a:t> as </a:t>
            </a:r>
            <a:r>
              <a:rPr lang="en-US" altLang="ko-KR" sz="2000" err="1"/>
              <a:t>plt</a:t>
            </a:r>
            <a:endParaRPr lang="en-US" altLang="ko-KR" sz="2000"/>
          </a:p>
          <a:p>
            <a:pPr marL="400050" lvl="1" indent="0">
              <a:buNone/>
            </a:pPr>
            <a:r>
              <a:rPr lang="en-US" altLang="ko-KR" sz="2000"/>
              <a:t>&gt;&gt;&gt;import </a:t>
            </a:r>
            <a:r>
              <a:rPr lang="en-US" altLang="ko-KR" sz="2000" err="1"/>
              <a:t>numpy</a:t>
            </a:r>
            <a:r>
              <a:rPr lang="en-US" altLang="ko-KR" sz="2000"/>
              <a:t> as np</a:t>
            </a:r>
          </a:p>
          <a:p>
            <a:pPr marL="0" indent="0">
              <a:buNone/>
            </a:pP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40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478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결집계수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: Clustering Coefficient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132856"/>
            <a:ext cx="8435280" cy="39933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print('Clustering for one Node: ', </a:t>
            </a:r>
            <a:r>
              <a:rPr lang="en-US" altLang="ko-KR" sz="2000" dirty="0" err="1"/>
              <a:t>nx.clustering</a:t>
            </a:r>
            <a:r>
              <a:rPr lang="en-US" altLang="ko-KR" sz="2000" dirty="0"/>
              <a:t>(grp))</a:t>
            </a:r>
          </a:p>
          <a:p>
            <a:pPr marL="400050" lvl="1" indent="0">
              <a:buNone/>
            </a:pPr>
            <a:r>
              <a:rPr lang="en-US" altLang="ko-KR" sz="2000" dirty="0"/>
              <a:t>print('</a:t>
            </a:r>
            <a:r>
              <a:rPr lang="en-US" altLang="ko-KR" sz="2000" dirty="0" err="1"/>
              <a:t>Avergage</a:t>
            </a:r>
            <a:r>
              <a:rPr lang="en-US" altLang="ko-KR" sz="2000" dirty="0"/>
              <a:t> Clustering Coefficient: ', </a:t>
            </a:r>
            <a:r>
              <a:rPr lang="en-US" altLang="ko-KR" sz="2000" dirty="0" err="1"/>
              <a:t>nx.average_clustering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의 경우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자신과 연결된 세 개의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edges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중에서 두 개를 선택할 때 두 개의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엣지로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연결된 노드들과 삼각형을 이룰 확률은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1/3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Clustering for one Node:  {'a': 0.0, 'b': 0.4,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'c': 1.0, 'd': 1.0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'e': 0.3333, 'f': 0.0, 'g': 0.6666}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Average Clustering Coefficient:  0.485714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print('Transitivity: ', </a:t>
            </a:r>
            <a:r>
              <a:rPr lang="en-US" altLang="ko-KR" sz="2000" dirty="0" err="1"/>
              <a:t>nx.transitivity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(possible Triangles)/(Triads)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Transitivity:  0.6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764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478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결집계수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: Clustering Coefficient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757" y="1915078"/>
            <a:ext cx="6090485" cy="29918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27467"/>
            <a:ext cx="8640960" cy="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거리와 관련된 지표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132856"/>
            <a:ext cx="8435280" cy="39933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print("Communicability: ", </a:t>
            </a:r>
            <a:r>
              <a:rPr lang="en-US" altLang="ko-KR" sz="2000" dirty="0" err="1"/>
              <a:t>nx.communicability</a:t>
            </a:r>
            <a:r>
              <a:rPr lang="en-US" altLang="ko-KR" sz="2000" dirty="0"/>
              <a:t>(grp)['b'])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두 노드 간의 거리를 나타내는 지표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두 노드 간에 가능한 경로를 모두 고려하여 거리를 계산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이 때 짧은 경로는 높은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긴 경로는 낮은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weight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를 가짐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Communicability:  {'a': 2.8527,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'b': 8.8266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'c': 6.6356, 'd': 6.6356, 'e': 5.2216, 'f': 1.4140,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'g': 7.7705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print('Average Path Length: ', </a:t>
            </a:r>
            <a:r>
              <a:rPr lang="en-US" altLang="ko-KR" sz="2000" dirty="0" err="1"/>
              <a:t>nx.average_shortest_path_length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Average Path Length:  1.6667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80" y="4718600"/>
            <a:ext cx="3302760" cy="12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506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견고성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(Robustness)/ Connectivity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5" y="2132856"/>
            <a:ext cx="9001000" cy="399330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print('Connectivity value: ', </a:t>
            </a:r>
            <a:r>
              <a:rPr lang="en-US" altLang="ko-KR" sz="2000" dirty="0" err="1"/>
              <a:t>nx.node_connectivity</a:t>
            </a:r>
            <a:r>
              <a:rPr lang="en-US" altLang="ko-KR" sz="2000" dirty="0"/>
              <a:t>(grp))</a:t>
            </a:r>
          </a:p>
          <a:p>
            <a:pPr marL="400050" lvl="1" indent="0">
              <a:buNone/>
            </a:pPr>
            <a:r>
              <a:rPr lang="en-US" altLang="ko-KR" sz="2000" dirty="0"/>
              <a:t>print('Connectivity for all Nodes: ', </a:t>
            </a:r>
            <a:r>
              <a:rPr lang="en-US" altLang="ko-KR" sz="2000" dirty="0" err="1"/>
              <a:t>nx.all_pairs_node_connectivity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몇 개의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edge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를 끊을 때 노드들 간의 연결이 끊어질까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Connectivity value:  1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Connectivity for all Nodes:  {… 'b': {'a': 1, 'c': 3, 'd': 3, 'e': 2, 'f': 1, 'g': 4}, …}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86686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402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Pagerank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, HITS Algorithm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060848"/>
            <a:ext cx="8435280" cy="406531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/>
              <a:t>print('</a:t>
            </a:r>
            <a:r>
              <a:rPr lang="en-US" altLang="ko-KR" sz="2000" dirty="0" err="1"/>
              <a:t>Pagerank</a:t>
            </a:r>
            <a:r>
              <a:rPr lang="en-US" altLang="ko-KR" sz="2000" dirty="0"/>
              <a:t>: ', </a:t>
            </a:r>
            <a:r>
              <a:rPr lang="en-US" altLang="ko-KR" sz="2000" dirty="0" err="1"/>
              <a:t>nx.pagerank</a:t>
            </a:r>
            <a:r>
              <a:rPr lang="en-US" altLang="ko-KR" sz="2000" dirty="0"/>
              <a:t>(grp, alpha= 0.85, </a:t>
            </a:r>
            <a:r>
              <a:rPr lang="en-US" altLang="ko-KR" sz="2000" dirty="0" err="1"/>
              <a:t>max_iter</a:t>
            </a:r>
            <a:r>
              <a:rPr lang="en-US" altLang="ko-KR" sz="2000" dirty="0"/>
              <a:t>= 100, </a:t>
            </a:r>
            <a:r>
              <a:rPr lang="en-US" altLang="ko-KR" sz="2000" dirty="0" err="1"/>
              <a:t>tol</a:t>
            </a:r>
            <a:r>
              <a:rPr lang="en-US" altLang="ko-KR" sz="2000" dirty="0"/>
              <a:t>= 1e-06))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Google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의 검색 결과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중심성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분석 알고리즘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많은 링크에서 인용될 수록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중요한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노드로부터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인용되었을 수록 중요한 문서라는 전제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</a:rPr>
              <a:t>Pagerank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:  {'a': 0.04322,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'b': 0.2307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, 'c': 0.1488, 'd': 0.1488, 'e': 0.1645, 'f': 0.0680,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'g': 0.1959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400050" lvl="1" indent="0">
              <a:buNone/>
            </a:pPr>
            <a:endParaRPr lang="en-US" altLang="ko-KR" sz="2000" dirty="0"/>
          </a:p>
          <a:p>
            <a:pPr marL="400050" lvl="1" indent="0">
              <a:buNone/>
            </a:pPr>
            <a:r>
              <a:rPr lang="en-US" altLang="ko-KR" sz="2000" dirty="0"/>
              <a:t>print('Hits: ', </a:t>
            </a:r>
            <a:r>
              <a:rPr lang="en-US" altLang="ko-KR" sz="2000" dirty="0" err="1"/>
              <a:t>nx.hits</a:t>
            </a:r>
            <a:r>
              <a:rPr lang="en-US" altLang="ko-KR" sz="2000" dirty="0"/>
              <a:t>(grp))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Hyperlink-Induced Topic Search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# Hub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로부터 직접 인용된 문서를 기반으로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Root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클러스터와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Base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클러스터를 구분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774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402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Pagerank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, HITS Algorithm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34" y="2115983"/>
            <a:ext cx="4787523" cy="3952560"/>
          </a:xfrm>
          <a:prstGeom prst="rect">
            <a:avLst/>
          </a:prstGeom>
        </p:spPr>
      </p:pic>
      <p:pic>
        <p:nvPicPr>
          <p:cNvPr id="3074" name="Picture 2" descr="Hubs &#10;and Authorit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99" y="3429000"/>
            <a:ext cx="4305905" cy="26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889" y="1828066"/>
            <a:ext cx="4172373" cy="156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6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Gephi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228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Load GML File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41" y="1874855"/>
            <a:ext cx="8424936" cy="4475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68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675282"/>
            <a:ext cx="5472736" cy="47148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3608" y="1156682"/>
            <a:ext cx="228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Load GML File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4287" y="23050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Gephi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784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돋움" pitchFamily="50" charset="-127"/>
              </a:rPr>
              <a:t>Layout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287" y="23050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Gephi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s://image.slidesharecdn.com/gephi-tutorial-layouts-110613024152-phpapp02/95/gephi-tutorial-layouts-4-728.jpg?cb=130793312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3" r="19076"/>
          <a:stretch/>
        </p:blipFill>
        <p:spPr bwMode="auto">
          <a:xfrm>
            <a:off x="179512" y="1838856"/>
            <a:ext cx="4091424" cy="453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slidesharecdn.com/gephi-tutorial-layouts-110613024152-phpapp02/95/gephi-tutorial-layouts-11-728.jpg?cb=13079331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r="3079"/>
          <a:stretch/>
        </p:blipFill>
        <p:spPr bwMode="auto">
          <a:xfrm>
            <a:off x="4188941" y="1840919"/>
            <a:ext cx="4955059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491880" y="4005064"/>
            <a:ext cx="2880320" cy="79208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301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156682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돋움" pitchFamily="50" charset="-127"/>
              </a:rPr>
              <a:t>Analysis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660752"/>
            <a:ext cx="8625351" cy="45822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64287" y="230504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Gephi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58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만들기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n-US" altLang="ko-KR" sz="2400"/>
          </a:p>
          <a:p>
            <a:pPr marL="400050" lvl="1" indent="0">
              <a:buNone/>
            </a:pPr>
            <a:r>
              <a:rPr lang="en-US" altLang="ko-KR" sz="2000"/>
              <a:t>grp= </a:t>
            </a:r>
            <a:r>
              <a:rPr lang="en-US" altLang="ko-KR" sz="2000" err="1"/>
              <a:t>nx.Graph</a:t>
            </a:r>
            <a:r>
              <a:rPr lang="en-US" altLang="ko-KR" sz="2000"/>
              <a:t>()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네트워크 데이터 불러오기</a:t>
            </a:r>
            <a:r>
              <a:rPr lang="en-US" altLang="ko-K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(GML Format):</a:t>
            </a:r>
          </a:p>
          <a:p>
            <a:pPr marL="0" indent="0">
              <a:buNone/>
            </a:pPr>
            <a:endParaRPr lang="en-US" altLang="ko-KR" sz="2400"/>
          </a:p>
          <a:p>
            <a:pPr marL="400050" lvl="1" indent="0">
              <a:buNone/>
            </a:pPr>
            <a:r>
              <a:rPr lang="en-US" altLang="ko-KR" sz="2000" err="1"/>
              <a:t>grp_loaded</a:t>
            </a:r>
            <a:r>
              <a:rPr lang="en-US" altLang="ko-KR" sz="2000"/>
              <a:t>= </a:t>
            </a:r>
            <a:r>
              <a:rPr lang="en-US" altLang="ko-KR" sz="2000" err="1"/>
              <a:t>nx.read_gml</a:t>
            </a:r>
            <a:r>
              <a:rPr lang="en-US" altLang="ko-KR" sz="2000"/>
              <a:t>(‘</a:t>
            </a:r>
            <a:r>
              <a:rPr lang="ko-KR" altLang="en-US" sz="2000"/>
              <a:t>설문조사 결과</a:t>
            </a:r>
            <a:r>
              <a:rPr lang="en-US" altLang="ko-KR" sz="2000"/>
              <a:t>.</a:t>
            </a:r>
            <a:r>
              <a:rPr lang="en-US" altLang="ko-KR" sz="2000" err="1"/>
              <a:t>gml</a:t>
            </a:r>
            <a:r>
              <a:rPr lang="en-US" altLang="ko-KR" sz="2000"/>
              <a:t>’)</a:t>
            </a:r>
          </a:p>
          <a:p>
            <a:pPr marL="0" indent="0">
              <a:buNone/>
            </a:pP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012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Mission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916776"/>
            <a:ext cx="8229600" cy="42093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설문조사</a:t>
            </a:r>
            <a:r>
              <a:rPr lang="en-US" altLang="ko-KR" sz="2400" dirty="0"/>
              <a:t>.</a:t>
            </a:r>
            <a:r>
              <a:rPr lang="en-US" altLang="ko-KR" sz="2400" dirty="0" err="1"/>
              <a:t>gml</a:t>
            </a:r>
            <a:r>
              <a:rPr lang="en-US" altLang="ko-KR" sz="2400" dirty="0"/>
              <a:t> </a:t>
            </a:r>
            <a:r>
              <a:rPr lang="ko-KR" altLang="en-US" sz="2400" dirty="0"/>
              <a:t>파일을 열고 </a:t>
            </a:r>
            <a:r>
              <a:rPr lang="en-US" altLang="ko-KR" sz="2400" dirty="0" err="1"/>
              <a:t>pyplot</a:t>
            </a:r>
            <a:r>
              <a:rPr lang="en-US" altLang="ko-KR" sz="2400" dirty="0"/>
              <a:t> </a:t>
            </a:r>
            <a:r>
              <a:rPr lang="ko-KR" altLang="en-US" sz="2400" dirty="0"/>
              <a:t>그래프로 나타내 보세요</a:t>
            </a:r>
            <a:r>
              <a:rPr lang="en-US" altLang="ko-KR" sz="2400" dirty="0"/>
              <a:t>.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설문조사 결과는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Directed Graph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! </a:t>
            </a:r>
            <a:r>
              <a:rPr lang="en-US" altLang="ko-KR" sz="2000" dirty="0" err="1" smtClean="0">
                <a:solidFill>
                  <a:schemeClr val="bg1">
                    <a:lumMod val="50000"/>
                  </a:schemeClr>
                </a:solidFill>
              </a:rPr>
              <a:t>nx.DiGraph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Eigenvector Centrality, Hits Algorithm</a:t>
            </a:r>
            <a:r>
              <a:rPr lang="ko-KR" altLang="en-US" sz="2400" dirty="0"/>
              <a:t>으로 네트워크의 </a:t>
            </a:r>
            <a:r>
              <a:rPr lang="en-US" altLang="ko-KR" sz="2400" dirty="0"/>
              <a:t>Hub</a:t>
            </a:r>
            <a:r>
              <a:rPr lang="ko-KR" altLang="en-US" sz="2400" dirty="0"/>
              <a:t>를 찾아내 보세요</a:t>
            </a:r>
            <a:r>
              <a:rPr lang="en-US" altLang="ko-KR" sz="2400" dirty="0"/>
              <a:t>. </a:t>
            </a:r>
            <a:r>
              <a:rPr lang="ko-KR" altLang="en-US" sz="2400" dirty="0"/>
              <a:t>두 분석의 결과가 같나요</a:t>
            </a:r>
            <a:r>
              <a:rPr lang="en-US" altLang="ko-KR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네트워크를 </a:t>
            </a:r>
            <a:r>
              <a:rPr lang="ko-KR" altLang="en-US" sz="2400" dirty="0" err="1" smtClean="0"/>
              <a:t>비방향</a:t>
            </a:r>
            <a:r>
              <a:rPr lang="ko-KR" altLang="en-US" sz="2400" dirty="0" smtClean="0"/>
              <a:t> 그래프로 바꿔 보세요</a:t>
            </a:r>
            <a:r>
              <a:rPr lang="en-US" altLang="ko-KR" sz="2400" dirty="0" smtClean="0"/>
              <a:t>.(</a:t>
            </a:r>
            <a:r>
              <a:rPr lang="en-US" altLang="ko-KR" sz="2400" dirty="0" err="1" smtClean="0"/>
              <a:t>nx.Graph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로 바꾸면 됩니다</a:t>
            </a:r>
            <a:r>
              <a:rPr lang="en-US" altLang="ko-KR" sz="2400" dirty="0" smtClean="0"/>
              <a:t>.) Eigenvector Centrality</a:t>
            </a:r>
            <a:r>
              <a:rPr lang="ko-KR" altLang="en-US" sz="2400" dirty="0" smtClean="0"/>
              <a:t>가 제일 높은 노드의 </a:t>
            </a:r>
            <a:r>
              <a:rPr lang="en-US" altLang="ko-KR" sz="2400" dirty="0" smtClean="0"/>
              <a:t>Communicability</a:t>
            </a:r>
            <a:r>
              <a:rPr lang="ko-KR" altLang="en-US" sz="2400" dirty="0" smtClean="0"/>
              <a:t>를 도출해 </a:t>
            </a:r>
            <a:r>
              <a:rPr lang="ko-KR" altLang="en-US" sz="2400" dirty="0"/>
              <a:t>보세요</a:t>
            </a:r>
            <a:r>
              <a:rPr lang="en-US" altLang="ko-KR" sz="2400" dirty="0"/>
              <a:t>. </a:t>
            </a:r>
            <a:r>
              <a:rPr lang="ko-KR" altLang="en-US" sz="2400" dirty="0"/>
              <a:t>결과로부터 어떤 정보를 얻을 수 있나요</a:t>
            </a:r>
            <a:r>
              <a:rPr lang="en-US" altLang="ko-KR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err="1"/>
              <a:t>Gephi</a:t>
            </a:r>
            <a:r>
              <a:rPr lang="ko-KR" altLang="en-US" sz="2400" dirty="0"/>
              <a:t>를 통해 </a:t>
            </a:r>
            <a:r>
              <a:rPr lang="ko-KR" altLang="en-US" sz="2400" dirty="0" err="1"/>
              <a:t>시각화하고</a:t>
            </a:r>
            <a:r>
              <a:rPr lang="en-US" altLang="ko-KR" sz="2400" dirty="0"/>
              <a:t>, Force Atlas</a:t>
            </a:r>
            <a:r>
              <a:rPr lang="ko-KR" altLang="en-US" sz="2400" dirty="0"/>
              <a:t> </a:t>
            </a:r>
            <a:r>
              <a:rPr lang="en-US" altLang="ko-KR" sz="2400" dirty="0"/>
              <a:t>Layout</a:t>
            </a:r>
            <a:r>
              <a:rPr lang="ko-KR" altLang="en-US" sz="2400" dirty="0"/>
              <a:t>을 적용시켜 보세요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6070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Answer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916776"/>
            <a:ext cx="8229600" cy="42093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생략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[('18', </a:t>
            </a:r>
            <a:r>
              <a:rPr lang="en-US" altLang="ko-KR" sz="1800" dirty="0" smtClean="0"/>
              <a:t>0.4862), </a:t>
            </a:r>
            <a:r>
              <a:rPr lang="en-US" altLang="ko-KR" sz="1800" dirty="0"/>
              <a:t>('17', </a:t>
            </a:r>
            <a:r>
              <a:rPr lang="en-US" altLang="ko-KR" sz="1800" dirty="0" smtClean="0"/>
              <a:t>0.4189), </a:t>
            </a:r>
            <a:r>
              <a:rPr lang="en-US" altLang="ko-KR" sz="1800" dirty="0"/>
              <a:t>('16', </a:t>
            </a:r>
            <a:r>
              <a:rPr lang="en-US" altLang="ko-KR" sz="1800" dirty="0" smtClean="0"/>
              <a:t>0.3074)]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[(</a:t>
            </a:r>
            <a:r>
              <a:rPr lang="en-US" altLang="ko-KR" sz="1800" dirty="0"/>
              <a:t>'6', </a:t>
            </a:r>
            <a:r>
              <a:rPr lang="en-US" altLang="ko-KR" sz="1800" dirty="0" smtClean="0"/>
              <a:t>0.0973), </a:t>
            </a:r>
            <a:r>
              <a:rPr lang="en-US" altLang="ko-KR" sz="1800" dirty="0"/>
              <a:t>('9', </a:t>
            </a:r>
            <a:r>
              <a:rPr lang="en-US" altLang="ko-KR" sz="1800" dirty="0" smtClean="0"/>
              <a:t>0.0877), </a:t>
            </a:r>
            <a:r>
              <a:rPr lang="en-US" altLang="ko-KR" sz="1800" dirty="0"/>
              <a:t>('12', </a:t>
            </a:r>
            <a:r>
              <a:rPr lang="en-US" altLang="ko-KR" sz="1800" dirty="0" smtClean="0"/>
              <a:t>0.0753)]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  [(</a:t>
            </a:r>
            <a:r>
              <a:rPr lang="en-US" altLang="ko-KR" sz="1800" dirty="0"/>
              <a:t>'18', </a:t>
            </a:r>
            <a:r>
              <a:rPr lang="en-US" altLang="ko-KR" sz="1800" dirty="0" smtClean="0"/>
              <a:t>0.1853), </a:t>
            </a:r>
            <a:r>
              <a:rPr lang="en-US" altLang="ko-KR" sz="1800" dirty="0"/>
              <a:t>('16', </a:t>
            </a:r>
            <a:r>
              <a:rPr lang="en-US" altLang="ko-KR" sz="1800" dirty="0" smtClean="0"/>
              <a:t>0.1590), </a:t>
            </a:r>
            <a:r>
              <a:rPr lang="en-US" altLang="ko-KR" sz="1800" dirty="0"/>
              <a:t>('17', </a:t>
            </a:r>
            <a:r>
              <a:rPr lang="en-US" altLang="ko-KR" sz="1800" dirty="0" smtClean="0"/>
              <a:t>0.1322)]</a:t>
            </a:r>
          </a:p>
          <a:p>
            <a:pPr>
              <a:buAutoNum type="arabicPeriod" startAt="3"/>
            </a:pPr>
            <a:r>
              <a:rPr lang="en-US" altLang="ko-KR" sz="1800" dirty="0" smtClean="0"/>
              <a:t>  [(</a:t>
            </a:r>
            <a:r>
              <a:rPr lang="en-US" altLang="ko-KR" sz="1800" dirty="0"/>
              <a:t>'18', </a:t>
            </a:r>
            <a:r>
              <a:rPr lang="en-US" altLang="ko-KR" sz="1800" dirty="0" smtClean="0"/>
              <a:t>80.9672), </a:t>
            </a:r>
            <a:r>
              <a:rPr lang="en-US" altLang="ko-KR" sz="1800" dirty="0"/>
              <a:t>('8', </a:t>
            </a:r>
            <a:r>
              <a:rPr lang="en-US" altLang="ko-KR" sz="1800" dirty="0" smtClean="0"/>
              <a:t>67.8125), </a:t>
            </a:r>
            <a:r>
              <a:rPr lang="en-US" altLang="ko-KR" sz="1800" dirty="0"/>
              <a:t>('16', </a:t>
            </a:r>
            <a:r>
              <a:rPr lang="en-US" altLang="ko-KR" sz="1800" dirty="0" smtClean="0"/>
              <a:t>67.3215)]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9364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Answer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916776"/>
            <a:ext cx="8229600" cy="42093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생략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/>
              <a:t>[('18', 0.3536), ('7', 0.3100), ('4', 0.2908)]</a:t>
            </a:r>
          </a:p>
          <a:p>
            <a:pPr marL="0" indent="0">
              <a:buNone/>
            </a:pPr>
            <a:r>
              <a:rPr lang="en-US" altLang="ko-KR" sz="1800" dirty="0" smtClean="0"/>
              <a:t>      [('7', 0.1671), ('13', 0.1558), ('15', 0.0942)]</a:t>
            </a:r>
          </a:p>
          <a:p>
            <a:pPr marL="0" indent="0">
              <a:buNone/>
            </a:pPr>
            <a:r>
              <a:rPr lang="en-US" altLang="ko-KR" sz="1800" dirty="0" smtClean="0"/>
              <a:t>      [('18', 0.0704), ('11', 0.0595), ('2', 0.0592)]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 smtClean="0"/>
              <a:t>3.    [('7', 4323.2773), ('13', 3939.5768), ('18', 3150.8676)]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31493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511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Answer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14"/>
          <a:stretch/>
        </p:blipFill>
        <p:spPr>
          <a:xfrm>
            <a:off x="100191" y="1412776"/>
            <a:ext cx="4352971" cy="47098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8054" r="2253"/>
          <a:stretch/>
        </p:blipFill>
        <p:spPr>
          <a:xfrm>
            <a:off x="4453162" y="1407204"/>
            <a:ext cx="4572000" cy="47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6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https://www.slideshare.net/koorukuroo/20140830-pycon2014-networkx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hlinkClick r:id="rId3"/>
              </a:rPr>
              <a:t>http://networkx.readthedocs.io/en/latest/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>
                <a:hlinkClick r:id="rId4"/>
              </a:rPr>
              <a:t>http://www.kateto.net/wp-content/uploads/2012/12/COMM645%20-%20Gephi%20Handout.pdf</a:t>
            </a:r>
            <a:r>
              <a:rPr lang="en-US" altLang="ko-KR" sz="2400" dirty="0"/>
              <a:t> </a:t>
            </a:r>
          </a:p>
          <a:p>
            <a:pPr marL="400050" lvl="1" indent="0">
              <a:buNone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</a:rPr>
              <a:t>Gephi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Handout and reference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Reference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854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bg2"/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bg2"/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23297" y="2670011"/>
            <a:ext cx="4252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나눔명조 ExtraBold" pitchFamily="18" charset="-127"/>
                <a:cs typeface="Leelawadee UI" pitchFamily="34" charset="-34"/>
              </a:rPr>
              <a:t>Thank you !</a:t>
            </a:r>
            <a:endParaRPr lang="ko-KR" altLang="en-US" sz="480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나눔명조 ExtraBold" pitchFamily="18" charset="-127"/>
              <a:cs typeface="Leelawadee UI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128" y="1772816"/>
            <a:ext cx="2038350" cy="2686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GML Format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771914"/>
            <a:ext cx="20383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310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노드 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 err="1"/>
              <a:t>grp.add_node</a:t>
            </a:r>
            <a:r>
              <a:rPr lang="en-US" altLang="ko-KR" sz="2000" dirty="0"/>
              <a:t>('h', author= 'team_5')</a:t>
            </a:r>
          </a:p>
          <a:p>
            <a:pPr marL="400050" lvl="1" indent="0">
              <a:buNone/>
            </a:pPr>
            <a:r>
              <a:rPr lang="en-US" altLang="ko-KR" sz="2000" dirty="0" err="1"/>
              <a:t>grp.add_nodes_from</a:t>
            </a:r>
            <a:r>
              <a:rPr lang="en-US" altLang="ko-KR" sz="2000" dirty="0"/>
              <a:t>(['a', 'b', 'c', 'd', 'e', 'f', 'g'])</a:t>
            </a:r>
          </a:p>
          <a:p>
            <a:pPr marL="400050" lvl="1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엣지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추가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ko-KR" sz="2400" dirty="0"/>
          </a:p>
          <a:p>
            <a:pPr marL="400050" lvl="1" indent="0">
              <a:buNone/>
            </a:pPr>
            <a:r>
              <a:rPr lang="en-US" altLang="ko-KR" sz="2000" dirty="0" err="1"/>
              <a:t>grp.add_edge</a:t>
            </a:r>
            <a:r>
              <a:rPr lang="en-US" altLang="ko-KR" sz="2000" dirty="0"/>
              <a:t>('a', 'b', weight= 0.5, color= 'red')</a:t>
            </a:r>
          </a:p>
          <a:p>
            <a:pPr marL="400050" lvl="1" indent="0">
              <a:buNone/>
            </a:pPr>
            <a:r>
              <a:rPr lang="en-US" altLang="ko-KR" sz="2000" dirty="0" err="1"/>
              <a:t>edges_to_add</a:t>
            </a:r>
            <a:r>
              <a:rPr lang="en-US" altLang="ko-KR" sz="2000" dirty="0"/>
              <a:t>= [('b', 'c'), ('c', 'd'), ('b', 'd'), ('b', 'g'), ('e', 'b'), ('e', 'f'), ('e', 'g'), ('g', 'c'), ('g', 'd')]</a:t>
            </a:r>
          </a:p>
          <a:p>
            <a:pPr marL="400050" lvl="1" indent="0">
              <a:buNone/>
            </a:pPr>
            <a:r>
              <a:rPr lang="en-US" altLang="ko-KR" sz="2000" dirty="0" err="1"/>
              <a:t>grp.add_edges_from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edges_to_add</a:t>
            </a:r>
            <a:r>
              <a:rPr lang="en-US" altLang="ko-KR" sz="2000" dirty="0" smtClean="0"/>
              <a:t>)</a:t>
            </a:r>
          </a:p>
          <a:p>
            <a:pPr marL="400050" lvl="1" indent="0">
              <a:buNone/>
            </a:pPr>
            <a:endParaRPr lang="en-US" altLang="ko-KR" sz="2000" dirty="0" smtClean="0"/>
          </a:p>
          <a:p>
            <a:pPr marL="400050" lvl="1" indent="0">
              <a:buNone/>
            </a:pPr>
            <a:r>
              <a:rPr lang="en-US" altLang="ko-KR" sz="2000" dirty="0"/>
              <a:t># Can add information about nodes and edges</a:t>
            </a:r>
          </a:p>
          <a:p>
            <a:pPr marL="400050" lvl="1" indent="0">
              <a:buNone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674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ko-KR" sz="2000" dirty="0" smtClean="0"/>
              <a:t>*</a:t>
            </a:r>
            <a:r>
              <a:rPr lang="ko-KR" altLang="en-US" sz="2000" dirty="0" smtClean="0"/>
              <a:t>우리가 가지고 있는 설문조사 데이터는 </a:t>
            </a:r>
            <a:r>
              <a:rPr lang="en-US" altLang="ko-KR" sz="2000" dirty="0" smtClean="0"/>
              <a:t>csv </a:t>
            </a:r>
            <a:r>
              <a:rPr lang="ko-KR" altLang="en-US" sz="2000" dirty="0" smtClean="0"/>
              <a:t>형식입니다</a:t>
            </a:r>
            <a:r>
              <a:rPr lang="en-US" altLang="ko-KR" sz="2000" dirty="0" smtClean="0"/>
              <a:t>.</a:t>
            </a:r>
          </a:p>
          <a:p>
            <a:pPr marL="400050" lvl="1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설문조사 데이터를 활용할 때는 </a:t>
            </a:r>
            <a:r>
              <a:rPr lang="en-US" altLang="ko-KR" sz="2000" dirty="0" err="1" smtClean="0"/>
              <a:t>NetworkX</a:t>
            </a:r>
            <a:r>
              <a:rPr lang="ko-KR" altLang="en-US" sz="2000" dirty="0" smtClean="0"/>
              <a:t>에 들어갈 수 있는 </a:t>
            </a:r>
            <a:r>
              <a:rPr lang="en-US" altLang="ko-KR" sz="2000" dirty="0" smtClean="0"/>
              <a:t>list </a:t>
            </a:r>
            <a:r>
              <a:rPr lang="ko-KR" altLang="en-US" sz="2000" dirty="0" smtClean="0"/>
              <a:t>형식으로 바꿔 줍시다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44" y="3844453"/>
            <a:ext cx="3999111" cy="7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21" y="1636751"/>
            <a:ext cx="6160558" cy="471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97556"/>
            <a:ext cx="5754333" cy="165618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6048" y="2911136"/>
            <a:ext cx="4550047" cy="3738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29727" y="3429001"/>
            <a:ext cx="1270066" cy="3908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362347" y="2959559"/>
            <a:ext cx="131638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인덱스가 존재함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0356" y="3304302"/>
            <a:ext cx="210506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 </a:t>
            </a:r>
            <a:r>
              <a:rPr lang="en-US" altLang="ko-KR" sz="1200" dirty="0" smtClean="0">
                <a:solidFill>
                  <a:srgbClr val="FF0000"/>
                </a:solidFill>
              </a:rPr>
              <a:t>node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선택한 </a:t>
            </a:r>
            <a:r>
              <a:rPr lang="en-US" altLang="ko-KR" sz="1200" dirty="0" smtClean="0">
                <a:solidFill>
                  <a:srgbClr val="FF0000"/>
                </a:solidFill>
              </a:rPr>
              <a:t>node</a:t>
            </a:r>
            <a:r>
              <a:rPr lang="ko-KR" altLang="en-US" sz="1200" dirty="0" smtClean="0">
                <a:solidFill>
                  <a:srgbClr val="FF0000"/>
                </a:solidFill>
              </a:rPr>
              <a:t>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row[1]</a:t>
            </a:r>
            <a:r>
              <a:rPr lang="ko-KR" altLang="en-US" sz="1200" dirty="0" smtClean="0">
                <a:solidFill>
                  <a:srgbClr val="FF0000"/>
                </a:solidFill>
              </a:rPr>
              <a:t>이 </a:t>
            </a:r>
            <a:r>
              <a:rPr lang="en-US" altLang="ko-KR" sz="1200" dirty="0" smtClean="0">
                <a:solidFill>
                  <a:srgbClr val="FF0000"/>
                </a:solidFill>
              </a:rPr>
              <a:t>Q1, row[2]</a:t>
            </a:r>
            <a:r>
              <a:rPr lang="ko-KR" altLang="en-US" sz="1200" dirty="0" smtClean="0">
                <a:solidFill>
                  <a:srgbClr val="FF0000"/>
                </a:solidFill>
              </a:rPr>
              <a:t>이 </a:t>
            </a:r>
            <a:r>
              <a:rPr lang="en-US" altLang="ko-KR" sz="1200" dirty="0" smtClean="0">
                <a:solidFill>
                  <a:srgbClr val="FF0000"/>
                </a:solidFill>
              </a:rPr>
              <a:t>Q2</a:t>
            </a:r>
          </a:p>
          <a:p>
            <a:pPr algn="r"/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200" dirty="0" smtClean="0">
                <a:solidFill>
                  <a:srgbClr val="FF0000"/>
                </a:solidFill>
              </a:rPr>
              <a:t> Type’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864096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6597352"/>
            <a:ext cx="482453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48064" y="6433591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cs typeface="Leelawadee UI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287" y="230504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err="1">
                <a:solidFill>
                  <a:schemeClr val="bg1">
                    <a:lumMod val="9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NetworkX</a:t>
            </a:r>
            <a:endParaRPr lang="ko-KR" altLang="en-US" sz="2800" b="1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ea typeface="HY헤드라인M" pitchFamily="18" charset="-127"/>
              <a:cs typeface="Segoe UI Semibold" panose="020B07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408" y="17259"/>
            <a:ext cx="1784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&lt; </a:t>
            </a:r>
            <a:r>
              <a:rPr lang="ko-KR" altLang="en-US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네트워크 분석 </a:t>
            </a:r>
            <a:r>
              <a:rPr lang="en-US" altLang="ko-KR" sz="1600" b="1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46647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</a:rPr>
              <a:t>SESSION  # 15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1124744"/>
            <a:ext cx="144016" cy="50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8" y="115668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Hello Network	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191" y="19868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Copperplate Gothic Bold" pitchFamily="34" charset="0"/>
                <a:ea typeface="HY헤드라인M" pitchFamily="18" charset="-127"/>
                <a:cs typeface="Leelawadee UI" pitchFamily="34" charset="-34"/>
              </a:rPr>
              <a:t>05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Copperplate Gothic Bold" pitchFamily="34" charset="0"/>
              <a:ea typeface="HY헤드라인M" pitchFamily="18" charset="-127"/>
              <a:cs typeface="Leelawadee UI" pitchFamily="34" charset="-34"/>
            </a:endParaRPr>
          </a:p>
        </p:txBody>
      </p:sp>
      <p:pic>
        <p:nvPicPr>
          <p:cNvPr id="17" name="내용 개체 틀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21" y="1636751"/>
            <a:ext cx="6160558" cy="47138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63688" y="3068960"/>
            <a:ext cx="4248472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51415" y="3311115"/>
            <a:ext cx="3428697" cy="2206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51415" y="3833780"/>
            <a:ext cx="3428697" cy="2206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380312" y="3038472"/>
            <a:ext cx="1577676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\n</a:t>
            </a:r>
            <a:r>
              <a:rPr lang="ko-KR" altLang="en-US" sz="1200" dirty="0" smtClean="0">
                <a:solidFill>
                  <a:srgbClr val="FF0000"/>
                </a:solidFill>
              </a:rPr>
              <a:t>이 나오지 않도록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39806" y="3333875"/>
            <a:ext cx="271580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csv </a:t>
            </a:r>
            <a:r>
              <a:rPr lang="ko-KR" altLang="en-US" sz="1200" dirty="0" smtClean="0">
                <a:solidFill>
                  <a:srgbClr val="FF0000"/>
                </a:solidFill>
              </a:rPr>
              <a:t>모듈을 이용해서 바로 </a:t>
            </a:r>
            <a:r>
              <a:rPr lang="en-US" altLang="ko-KR" sz="1200" dirty="0" smtClean="0">
                <a:solidFill>
                  <a:srgbClr val="FF0000"/>
                </a:solidFill>
              </a:rPr>
              <a:t>list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변환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1353" y="4115510"/>
            <a:ext cx="432426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인덱스는 </a:t>
            </a:r>
            <a:r>
              <a:rPr lang="en-US" altLang="ko-KR" sz="1200" dirty="0" smtClean="0">
                <a:solidFill>
                  <a:srgbClr val="FF0000"/>
                </a:solidFill>
              </a:rPr>
              <a:t>data</a:t>
            </a:r>
            <a:r>
              <a:rPr lang="ko-KR" altLang="en-US" sz="1200" dirty="0" smtClean="0">
                <a:solidFill>
                  <a:srgbClr val="FF0000"/>
                </a:solidFill>
              </a:rPr>
              <a:t>의 첫 번째 값임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그 다음 값부터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iterate</a:t>
            </a:r>
            <a:r>
              <a:rPr lang="ko-KR" altLang="en-US" sz="1200" dirty="0" smtClean="0">
                <a:solidFill>
                  <a:srgbClr val="FF0000"/>
                </a:solidFill>
              </a:rPr>
              <a:t>시키기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1931</Words>
  <Application>Microsoft Office PowerPoint</Application>
  <PresentationFormat>화면 슬라이드 쇼(4:3)</PresentationFormat>
  <Paragraphs>333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HY헤드라인M</vt:lpstr>
      <vt:lpstr>나눔명조 ExtraBold</vt:lpstr>
      <vt:lpstr>맑은 고딕</vt:lpstr>
      <vt:lpstr>함초롬돋움</vt:lpstr>
      <vt:lpstr>Arial</vt:lpstr>
      <vt:lpstr>Century Gothic</vt:lpstr>
      <vt:lpstr>Copperplate Gothic Bold</vt:lpstr>
      <vt:lpstr>Leelawadee UI</vt:lpstr>
      <vt:lpstr>Segoe UI Black</vt:lpstr>
      <vt:lpstr>Segoe UI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Jo In Kyeong</dc:creator>
  <cp:lastModifiedBy>Gyumin Sim</cp:lastModifiedBy>
  <cp:revision>166</cp:revision>
  <dcterms:created xsi:type="dcterms:W3CDTF">2017-07-30T13:04:36Z</dcterms:created>
  <dcterms:modified xsi:type="dcterms:W3CDTF">2017-09-05T07:59:12Z</dcterms:modified>
</cp:coreProperties>
</file>