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334" r:id="rId2"/>
    <p:sldId id="335" r:id="rId3"/>
    <p:sldId id="336" r:id="rId4"/>
    <p:sldId id="340" r:id="rId5"/>
    <p:sldId id="338" r:id="rId6"/>
    <p:sldId id="344" r:id="rId7"/>
    <p:sldId id="342" r:id="rId8"/>
    <p:sldId id="343" r:id="rId9"/>
    <p:sldId id="345" r:id="rId10"/>
    <p:sldId id="346" r:id="rId11"/>
    <p:sldId id="347" r:id="rId12"/>
  </p:sldIdLst>
  <p:sldSz cx="12192000" cy="6858000"/>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6A10"/>
    <a:srgbClr val="372B27"/>
    <a:srgbClr val="000000"/>
    <a:srgbClr val="FFFFFF"/>
    <a:srgbClr val="74524E"/>
    <a:srgbClr val="ED8013"/>
    <a:srgbClr val="532721"/>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2776" autoAdjust="0"/>
  </p:normalViewPr>
  <p:slideViewPr>
    <p:cSldViewPr showGuides="1">
      <p:cViewPr varScale="1">
        <p:scale>
          <a:sx n="72" d="100"/>
          <a:sy n="72" d="100"/>
        </p:scale>
        <p:origin x="874" y="53"/>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43D887A-7954-4139-9A3E-0DFE491AB652}" type="datetimeFigureOut">
              <a:rPr lang="nl-NL"/>
              <a:pPr>
                <a:defRPr/>
              </a:pPr>
              <a:t>17-4-2019</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A307A7C-C534-4F1E-9980-026B1E693A6A}" type="slidenum">
              <a:rPr lang="nl-NL"/>
              <a:pPr>
                <a:defRPr/>
              </a:pPr>
              <a:t>‹#›</a:t>
            </a:fld>
            <a:endParaRPr lang="nl-NL"/>
          </a:p>
        </p:txBody>
      </p:sp>
    </p:spTree>
    <p:extLst>
      <p:ext uri="{BB962C8B-B14F-4D97-AF65-F5344CB8AC3E}">
        <p14:creationId xmlns:p14="http://schemas.microsoft.com/office/powerpoint/2010/main" val="13913510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46108B3-259E-4112-A6C6-C2E3FC5E9C02}" type="datetimeFigureOut">
              <a:rPr lang="nl-NL"/>
              <a:pPr>
                <a:defRPr/>
              </a:pPr>
              <a:t>17-4-2019</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4314F3D-E1A2-4F98-963E-A9F5111E11CB}" type="slidenum">
              <a:rPr lang="nl-NL"/>
              <a:pPr>
                <a:defRPr/>
              </a:pPr>
              <a:t>‹#›</a:t>
            </a:fld>
            <a:endParaRPr lang="nl-NL"/>
          </a:p>
        </p:txBody>
      </p:sp>
    </p:spTree>
    <p:extLst>
      <p:ext uri="{BB962C8B-B14F-4D97-AF65-F5344CB8AC3E}">
        <p14:creationId xmlns:p14="http://schemas.microsoft.com/office/powerpoint/2010/main" val="233094671"/>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5363"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a:p>
        </p:txBody>
      </p:sp>
    </p:spTree>
    <p:extLst>
      <p:ext uri="{BB962C8B-B14F-4D97-AF65-F5344CB8AC3E}">
        <p14:creationId xmlns:p14="http://schemas.microsoft.com/office/powerpoint/2010/main" val="310659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6387"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a:p>
        </p:txBody>
      </p:sp>
    </p:spTree>
    <p:extLst>
      <p:ext uri="{BB962C8B-B14F-4D97-AF65-F5344CB8AC3E}">
        <p14:creationId xmlns:p14="http://schemas.microsoft.com/office/powerpoint/2010/main" val="387066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check data:</a:t>
            </a:r>
            <a:endParaRPr lang="en-US" baseline="0" dirty="0"/>
          </a:p>
          <a:p>
            <a:r>
              <a:rPr lang="en-US" baseline="0" dirty="0"/>
              <a:t>cd ~/</a:t>
            </a:r>
            <a:r>
              <a:rPr lang="en-US" baseline="0" dirty="0" err="1"/>
              <a:t>git</a:t>
            </a:r>
            <a:r>
              <a:rPr lang="en-US" baseline="0" dirty="0"/>
              <a:t>/</a:t>
            </a:r>
            <a:r>
              <a:rPr lang="en-US" baseline="0" dirty="0" err="1"/>
              <a:t>es-meetup</a:t>
            </a:r>
            <a:r>
              <a:rPr lang="en-US" baseline="0" dirty="0"/>
              <a:t>/data</a:t>
            </a:r>
          </a:p>
          <a:p>
            <a:r>
              <a:rPr lang="en-US" baseline="0" dirty="0"/>
              <a:t>unzip </a:t>
            </a:r>
            <a:r>
              <a:rPr lang="en-US" baseline="0" dirty="0" err="1"/>
              <a:t>wikipedia</a:t>
            </a:r>
            <a:r>
              <a:rPr lang="en-US" baseline="0" dirty="0"/>
              <a:t>-movie-</a:t>
            </a:r>
            <a:r>
              <a:rPr lang="en-US" baseline="0" dirty="0" err="1"/>
              <a:t>plots.zip</a:t>
            </a:r>
            <a:endParaRPr lang="en-US" baseline="0" dirty="0"/>
          </a:p>
          <a:p>
            <a:r>
              <a:rPr lang="en-US" baseline="0" dirty="0"/>
              <a:t>head unzip </a:t>
            </a:r>
            <a:r>
              <a:rPr lang="en-US" baseline="0" dirty="0" err="1"/>
              <a:t>wikipedia</a:t>
            </a:r>
            <a:r>
              <a:rPr lang="en-US" baseline="0" dirty="0"/>
              <a:t>-movie-</a:t>
            </a:r>
            <a:r>
              <a:rPr lang="en-US" baseline="0" dirty="0" err="1"/>
              <a:t>plots.csv</a:t>
            </a:r>
            <a:endParaRPr lang="en-US" baseline="0" dirty="0"/>
          </a:p>
          <a:p>
            <a:endParaRPr lang="en-US" dirty="0"/>
          </a:p>
          <a:p>
            <a:r>
              <a:rPr lang="en-US" dirty="0"/>
              <a:t>create </a:t>
            </a:r>
            <a:r>
              <a:rPr lang="en-US"/>
              <a:t>H2 database</a:t>
            </a:r>
            <a:endParaRPr lang="en-US" dirty="0"/>
          </a:p>
        </p:txBody>
      </p:sp>
    </p:spTree>
    <p:extLst>
      <p:ext uri="{BB962C8B-B14F-4D97-AF65-F5344CB8AC3E}">
        <p14:creationId xmlns:p14="http://schemas.microsoft.com/office/powerpoint/2010/main" val="362858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example</a:t>
            </a:r>
            <a:r>
              <a:rPr lang="en-US" baseline="0" dirty="0"/>
              <a:t> movie Office Space, https://</a:t>
            </a:r>
            <a:r>
              <a:rPr lang="en-US" baseline="0" dirty="0" err="1"/>
              <a:t>www.youtube.com</a:t>
            </a:r>
            <a:r>
              <a:rPr lang="en-US" baseline="0" dirty="0"/>
              <a:t>/</a:t>
            </a:r>
            <a:r>
              <a:rPr lang="en-US" baseline="0" dirty="0" err="1"/>
              <a:t>watch?v</a:t>
            </a:r>
            <a:r>
              <a:rPr lang="en-US" baseline="0" dirty="0"/>
              <a:t>=cUOuUX_F_5I</a:t>
            </a:r>
          </a:p>
          <a:p>
            <a:r>
              <a:rPr lang="en-US" baseline="0" dirty="0" err="1"/>
              <a:t>jennifer</a:t>
            </a:r>
            <a:r>
              <a:rPr lang="en-US" baseline="0" dirty="0"/>
              <a:t> </a:t>
            </a:r>
            <a:r>
              <a:rPr lang="en-US" baseline="0"/>
              <a:t>aniston</a:t>
            </a:r>
          </a:p>
          <a:p>
            <a:endParaRPr lang="en-US" dirty="0"/>
          </a:p>
        </p:txBody>
      </p:sp>
    </p:spTree>
    <p:extLst>
      <p:ext uri="{BB962C8B-B14F-4D97-AF65-F5344CB8AC3E}">
        <p14:creationId xmlns:p14="http://schemas.microsoft.com/office/powerpoint/2010/main" val="362858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mkdir</a:t>
            </a:r>
            <a:r>
              <a:rPr lang="en-US" dirty="0"/>
              <a:t> elasticsearch-7.0.0b</a:t>
            </a:r>
          </a:p>
          <a:p>
            <a:r>
              <a:rPr lang="en-US" dirty="0"/>
              <a:t>tar </a:t>
            </a:r>
            <a:r>
              <a:rPr lang="en-US" dirty="0" err="1"/>
              <a:t>xvf</a:t>
            </a:r>
            <a:r>
              <a:rPr lang="en-US" dirty="0"/>
              <a:t> elasticsearch-7.0.0-darwin-x86_64.tar.gz -C elasticsearch-7.0.0b/ --strip-components=1</a:t>
            </a:r>
          </a:p>
          <a:p>
            <a:r>
              <a:rPr lang="en-US" dirty="0"/>
              <a:t>cd elasticsearch-7.0.0b</a:t>
            </a:r>
          </a:p>
          <a:p>
            <a:r>
              <a:rPr lang="en-US" dirty="0"/>
              <a:t>bin/</a:t>
            </a:r>
            <a:r>
              <a:rPr lang="en-US" dirty="0" err="1"/>
              <a:t>elasticsearch</a:t>
            </a:r>
            <a:endParaRPr lang="en-US" dirty="0"/>
          </a:p>
          <a:p>
            <a:endParaRPr lang="en-US" dirty="0"/>
          </a:p>
          <a:p>
            <a:r>
              <a:rPr lang="en-US" dirty="0"/>
              <a:t>set replica to 1</a:t>
            </a:r>
          </a:p>
          <a:p>
            <a:endParaRPr lang="en-US" dirty="0"/>
          </a:p>
          <a:p>
            <a:r>
              <a:rPr lang="en-US" dirty="0"/>
              <a:t>stop 1 node, service</a:t>
            </a:r>
            <a:r>
              <a:rPr lang="en-US" baseline="0" dirty="0"/>
              <a:t> still available (depending on client connecting to the available node!)</a:t>
            </a:r>
          </a:p>
          <a:p>
            <a:endParaRPr lang="en-US" dirty="0"/>
          </a:p>
        </p:txBody>
      </p:sp>
    </p:spTree>
    <p:extLst>
      <p:ext uri="{BB962C8B-B14F-4D97-AF65-F5344CB8AC3E}">
        <p14:creationId xmlns:p14="http://schemas.microsoft.com/office/powerpoint/2010/main" val="3628581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pic>
        <p:nvPicPr>
          <p:cNvPr id="5" name="Afbeelding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72668" y="0"/>
            <a:ext cx="9865095" cy="6957392"/>
          </a:xfrm>
          <a:prstGeom prst="rect">
            <a:avLst/>
          </a:prstGeom>
        </p:spPr>
      </p:pic>
      <p:sp>
        <p:nvSpPr>
          <p:cNvPr id="12" name="Vrije vorm 11"/>
          <p:cNvSpPr/>
          <p:nvPr userDrawn="1"/>
        </p:nvSpPr>
        <p:spPr>
          <a:xfrm>
            <a:off x="-126124" y="-63062"/>
            <a:ext cx="5214012" cy="7031421"/>
          </a:xfrm>
          <a:custGeom>
            <a:avLst/>
            <a:gdLst>
              <a:gd name="connsiteX0" fmla="*/ 0 w 4303986"/>
              <a:gd name="connsiteY0" fmla="*/ 0 h 7031421"/>
              <a:gd name="connsiteX1" fmla="*/ 2380593 w 4303986"/>
              <a:gd name="connsiteY1" fmla="*/ 0 h 7031421"/>
              <a:gd name="connsiteX2" fmla="*/ 4303986 w 4303986"/>
              <a:gd name="connsiteY2" fmla="*/ 7031421 h 7031421"/>
              <a:gd name="connsiteX3" fmla="*/ 15765 w 4303986"/>
              <a:gd name="connsiteY3" fmla="*/ 6999890 h 7031421"/>
              <a:gd name="connsiteX4" fmla="*/ 0 w 4303986"/>
              <a:gd name="connsiteY4" fmla="*/ 0 h 703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3986" h="7031421">
                <a:moveTo>
                  <a:pt x="0" y="0"/>
                </a:moveTo>
                <a:lnTo>
                  <a:pt x="2380593" y="0"/>
                </a:lnTo>
                <a:lnTo>
                  <a:pt x="4303986" y="7031421"/>
                </a:lnTo>
                <a:lnTo>
                  <a:pt x="15765" y="6999890"/>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a:xfrm>
            <a:off x="713085" y="2352191"/>
            <a:ext cx="3582715" cy="2047805"/>
          </a:xfrm>
          <a:solidFill>
            <a:srgbClr val="372B27">
              <a:alpha val="89804"/>
            </a:srgbClr>
          </a:solidFill>
        </p:spPr>
        <p:txBody>
          <a:bodyPr wrap="square" lIns="252000" tIns="252000" rIns="252000" bIns="252000">
            <a:spAutoFit/>
          </a:bodyPr>
          <a:lstStyle>
            <a:lvl1pPr algn="l">
              <a:lnSpc>
                <a:spcPts val="4000"/>
              </a:lnSpc>
              <a:defRPr sz="4400" spc="0" baseline="0">
                <a:solidFill>
                  <a:srgbClr val="FFFFFF"/>
                </a:solidFill>
              </a:defRPr>
            </a:lvl1pPr>
          </a:lstStyle>
          <a:p>
            <a:r>
              <a:rPr lang="nl-NL" dirty="0"/>
              <a:t>Klik om de stijl te bewerken</a:t>
            </a:r>
          </a:p>
        </p:txBody>
      </p:sp>
      <p:sp>
        <p:nvSpPr>
          <p:cNvPr id="3" name="Tijdelijke aanduiding voor inhoud 2"/>
          <p:cNvSpPr>
            <a:spLocks noGrp="1"/>
          </p:cNvSpPr>
          <p:nvPr>
            <p:ph idx="1"/>
          </p:nvPr>
        </p:nvSpPr>
        <p:spPr>
          <a:xfrm>
            <a:off x="719403" y="4365104"/>
            <a:ext cx="8064000" cy="632820"/>
          </a:xfrm>
          <a:solidFill>
            <a:srgbClr val="E86A10">
              <a:alpha val="89804"/>
            </a:srgbClr>
          </a:solidFill>
        </p:spPr>
        <p:txBody>
          <a:bodyPr lIns="252000" tIns="180000" rIns="252000" bIns="180000">
            <a:spAutoFit/>
          </a:bodyPr>
          <a:lstStyle>
            <a:lvl1pPr>
              <a:buNone/>
              <a:defRPr sz="1660" b="1" spc="0" baseline="0">
                <a:solidFill>
                  <a:srgbClr val="FFFFFF"/>
                </a:solidFill>
              </a:defRPr>
            </a:lvl1pPr>
          </a:lstStyle>
          <a:p>
            <a:pPr lvl="0"/>
            <a:r>
              <a:rPr lang="nl-NL"/>
              <a:t>Klik om de modelstijlen te bewerken</a:t>
            </a:r>
          </a:p>
        </p:txBody>
      </p:sp>
      <p:sp>
        <p:nvSpPr>
          <p:cNvPr id="10" name="Tijdelijke aanduiding voor inhoud 2"/>
          <p:cNvSpPr>
            <a:spLocks noGrp="1"/>
          </p:cNvSpPr>
          <p:nvPr>
            <p:ph idx="11"/>
          </p:nvPr>
        </p:nvSpPr>
        <p:spPr>
          <a:xfrm>
            <a:off x="576000" y="5652000"/>
            <a:ext cx="3407755" cy="230832"/>
          </a:xfrm>
          <a:noFill/>
        </p:spPr>
        <p:txBody>
          <a:bodyPr lIns="0" rIns="0" bIns="0">
            <a:spAutoFit/>
          </a:bodyPr>
          <a:lstStyle>
            <a:lvl1pPr indent="0">
              <a:lnSpc>
                <a:spcPts val="1800"/>
              </a:lnSpc>
              <a:buNone/>
              <a:defRPr sz="1100" b="1" spc="10" baseline="0">
                <a:solidFill>
                  <a:srgbClr val="FFFFFF"/>
                </a:solidFill>
              </a:defRPr>
            </a:lvl1pPr>
          </a:lstStyle>
          <a:p>
            <a:pPr lvl="0"/>
            <a:r>
              <a:rPr lang="nl-NL"/>
              <a:t>Klik om de modelstijlen te bewerken</a:t>
            </a:r>
          </a:p>
        </p:txBody>
      </p:sp>
      <p:sp>
        <p:nvSpPr>
          <p:cNvPr id="13" name="Tijdelijke aanduiding voor inhoud 2"/>
          <p:cNvSpPr>
            <a:spLocks noGrp="1"/>
          </p:cNvSpPr>
          <p:nvPr>
            <p:ph idx="12"/>
          </p:nvPr>
        </p:nvSpPr>
        <p:spPr>
          <a:xfrm>
            <a:off x="576000" y="5886001"/>
            <a:ext cx="3408000" cy="578927"/>
          </a:xfrm>
          <a:noFill/>
        </p:spPr>
        <p:txBody>
          <a:bodyPr lIns="0" rIns="0" bIns="108000"/>
          <a:lstStyle>
            <a:lvl1pPr indent="0">
              <a:lnSpc>
                <a:spcPts val="1700"/>
              </a:lnSpc>
              <a:buNone/>
              <a:defRPr sz="1100" b="0" spc="10" baseline="0">
                <a:solidFill>
                  <a:srgbClr val="FFFFFF"/>
                </a:solidFill>
              </a:defRPr>
            </a:lvl1pPr>
          </a:lstStyle>
          <a:p>
            <a:pPr lvl="0"/>
            <a:r>
              <a:rPr lang="nl-NL"/>
              <a:t>Klik om de modelstijlen te bewerken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7" name="Rechte verbindingslijn 6"/>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8"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a:t>www.cerios.nl</a:t>
            </a:r>
            <a:endParaRPr lang="nl-NL" sz="1400" spc="10" dirty="0"/>
          </a:p>
        </p:txBody>
      </p:sp>
      <p:sp>
        <p:nvSpPr>
          <p:cNvPr id="9" name="Tijdelijke aanduiding voor dianummer 5"/>
          <p:cNvSpPr txBox="1">
            <a:spLocks/>
          </p:cNvSpPr>
          <p:nvPr/>
        </p:nvSpPr>
        <p:spPr>
          <a:xfrm>
            <a:off x="11184467" y="360364"/>
            <a:ext cx="480152" cy="260325"/>
          </a:xfrm>
          <a:prstGeom prst="rect">
            <a:avLst/>
          </a:prstGeom>
          <a:solidFill>
            <a:srgbClr val="FFFFFF"/>
          </a:solidFill>
        </p:spPr>
        <p:txBody>
          <a:bodyPr tIns="72000" anchor="ctr"/>
          <a:lstStyle/>
          <a:p>
            <a:pPr fontAlgn="auto">
              <a:spcBef>
                <a:spcPts val="0"/>
              </a:spcBef>
              <a:spcAft>
                <a:spcPts val="0"/>
              </a:spcAft>
              <a:defRPr/>
            </a:pPr>
            <a:fld id="{205C7F8E-06DE-4631-9E72-9D068CBBC0BC}" type="slidenum">
              <a:rPr lang="nl-NL" sz="1100">
                <a:solidFill>
                  <a:srgbClr val="E86A10"/>
                </a:solidFill>
                <a:latin typeface="Arial" pitchFamily="34" charset="0"/>
                <a:cs typeface="Arial" pitchFamily="34" charset="0"/>
              </a:rPr>
              <a:pPr fontAlgn="auto">
                <a:spcBef>
                  <a:spcPts val="0"/>
                </a:spcBef>
                <a:spcAft>
                  <a:spcPts val="0"/>
                </a:spcAft>
                <a:defRPr/>
              </a:pPr>
              <a:t>‹#›</a:t>
            </a:fld>
            <a:endParaRPr lang="nl-NL" sz="1100" dirty="0">
              <a:solidFill>
                <a:srgbClr val="E86A10"/>
              </a:solidFill>
              <a:latin typeface="Arial" pitchFamily="34" charset="0"/>
              <a:cs typeface="Arial" pitchFamily="34" charset="0"/>
            </a:endParaRPr>
          </a:p>
        </p:txBody>
      </p:sp>
      <p:sp>
        <p:nvSpPr>
          <p:cNvPr id="25"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a:t>Klik om de stijl te bewerken</a:t>
            </a:r>
            <a:endParaRPr lang="nl-NL" dirty="0"/>
          </a:p>
        </p:txBody>
      </p:sp>
      <p:sp>
        <p:nvSpPr>
          <p:cNvPr id="30"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a:t>Klik om de modelstijlen te bewerken</a:t>
            </a:r>
          </a:p>
        </p:txBody>
      </p:sp>
      <p:sp>
        <p:nvSpPr>
          <p:cNvPr id="10" name="Tijdelijke aanduiding voor tekst 18"/>
          <p:cNvSpPr>
            <a:spLocks noGrp="1"/>
          </p:cNvSpPr>
          <p:nvPr>
            <p:ph type="body" sz="quarter" idx="13"/>
          </p:nvPr>
        </p:nvSpPr>
        <p:spPr>
          <a:xfrm>
            <a:off x="528000" y="1916832"/>
            <a:ext cx="10972800" cy="3780000"/>
          </a:xfrm>
        </p:spPr>
        <p:txBody>
          <a:bodyPr/>
          <a:lstStyle>
            <a:lvl1pPr marL="0" indent="0">
              <a:lnSpc>
                <a:spcPts val="2400"/>
              </a:lnSpc>
              <a:buNone/>
              <a:defRPr lang="en-US" spc="-10" baseline="0" dirty="0" err="1" smtClean="0"/>
            </a:lvl1pPr>
          </a:lstStyle>
          <a:p>
            <a:pPr lvl="0"/>
            <a:r>
              <a:rPr lang="nl-NL"/>
              <a:t>Klik om de modelstijlen te bewerken</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cxnSp>
        <p:nvCxnSpPr>
          <p:cNvPr id="8" name="Rechte verbindingslijn 7"/>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9" name="Rechte verbindingslijn 8"/>
          <p:cNvCxnSpPr/>
          <p:nvPr/>
        </p:nvCxnSpPr>
        <p:spPr>
          <a:xfrm>
            <a:off x="3937000" y="6335713"/>
            <a:ext cx="839893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10"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a:t>www.cerios.nl</a:t>
            </a:r>
            <a:endParaRPr lang="nl-NL" sz="1400" spc="10" dirty="0"/>
          </a:p>
        </p:txBody>
      </p:sp>
      <p:sp>
        <p:nvSpPr>
          <p:cNvPr id="11" name="Tijdelijke aanduiding voor dianummer 5"/>
          <p:cNvSpPr txBox="1">
            <a:spLocks/>
          </p:cNvSpPr>
          <p:nvPr/>
        </p:nvSpPr>
        <p:spPr>
          <a:xfrm>
            <a:off x="11088555" y="360364"/>
            <a:ext cx="479029" cy="260325"/>
          </a:xfrm>
          <a:prstGeom prst="rect">
            <a:avLst/>
          </a:prstGeom>
          <a:solidFill>
            <a:srgbClr val="FFFFFF"/>
          </a:solidFill>
        </p:spPr>
        <p:txBody>
          <a:bodyPr tIns="72000" anchor="ctr"/>
          <a:lstStyle/>
          <a:p>
            <a:pPr fontAlgn="auto">
              <a:spcBef>
                <a:spcPts val="0"/>
              </a:spcBef>
              <a:spcAft>
                <a:spcPts val="0"/>
              </a:spcAft>
              <a:defRPr/>
            </a:pPr>
            <a:fld id="{CD9893C2-9715-4459-A387-703B00CC9B0D}" type="slidenum">
              <a:rPr lang="nl-NL" sz="1100">
                <a:solidFill>
                  <a:srgbClr val="E86A10"/>
                </a:solidFill>
                <a:latin typeface="Arial" pitchFamily="34" charset="0"/>
                <a:cs typeface="Arial" pitchFamily="34" charset="0"/>
              </a:rPr>
              <a:pPr fontAlgn="auto">
                <a:spcBef>
                  <a:spcPts val="0"/>
                </a:spcBef>
                <a:spcAft>
                  <a:spcPts val="0"/>
                </a:spcAft>
                <a:defRPr/>
              </a:pPr>
              <a:t>‹#›</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3936000" y="1066726"/>
            <a:ext cx="7728619" cy="706090"/>
          </a:xfrm>
          <a:prstGeom prst="rect">
            <a:avLst/>
          </a:prstGeom>
        </p:spPr>
        <p:txBody>
          <a:bodyPr rtlCol="0">
            <a:normAutofit/>
          </a:bodyPr>
          <a:lstStyle>
            <a:lvl1pPr>
              <a:defRPr/>
            </a:lvl1pPr>
          </a:lstStyle>
          <a:p>
            <a:r>
              <a:rPr lang="nl-NL"/>
              <a:t>Klik om de stijl te bewerken</a:t>
            </a:r>
            <a:endParaRPr lang="nl-NL" dirty="0"/>
          </a:p>
        </p:txBody>
      </p:sp>
      <p:sp>
        <p:nvSpPr>
          <p:cNvPr id="15" name="Tijdelijke aanduiding voor afbeelding 2"/>
          <p:cNvSpPr>
            <a:spLocks noGrp="1"/>
          </p:cNvSpPr>
          <p:nvPr>
            <p:ph type="pic" idx="10"/>
          </p:nvPr>
        </p:nvSpPr>
        <p:spPr>
          <a:xfrm>
            <a:off x="-144693" y="1188000"/>
            <a:ext cx="3475584" cy="5670000"/>
          </a:xfrm>
        </p:spPr>
        <p:txBody>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endParaRPr lang="nl-NL" noProof="0" dirty="0"/>
          </a:p>
        </p:txBody>
      </p:sp>
      <p:sp>
        <p:nvSpPr>
          <p:cNvPr id="21"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a:t>Klik om de modelstijlen te bewerken</a:t>
            </a:r>
          </a:p>
        </p:txBody>
      </p:sp>
      <p:sp>
        <p:nvSpPr>
          <p:cNvPr id="26" name="Tijdelijke aanduiding voor tekst 18"/>
          <p:cNvSpPr>
            <a:spLocks noGrp="1"/>
          </p:cNvSpPr>
          <p:nvPr>
            <p:ph type="body" sz="quarter" idx="12"/>
          </p:nvPr>
        </p:nvSpPr>
        <p:spPr>
          <a:xfrm>
            <a:off x="3936000" y="1881248"/>
            <a:ext cx="7728000" cy="3780000"/>
          </a:xfrm>
        </p:spPr>
        <p:txBody>
          <a:bodyPr/>
          <a:lstStyle>
            <a:lvl1pPr marL="0" indent="0">
              <a:lnSpc>
                <a:spcPts val="2400"/>
              </a:lnSpc>
              <a:buNone/>
              <a:defRPr lang="en-US" spc="-10" baseline="0" dirty="0" err="1" smtClean="0"/>
            </a:lvl1pPr>
          </a:lstStyle>
          <a:p>
            <a:pPr lvl="0"/>
            <a:r>
              <a:rPr lang="nl-NL"/>
              <a:t>Klik om de modelstijlen te bewerken</a:t>
            </a:r>
          </a:p>
        </p:txBody>
      </p:sp>
      <p:pic>
        <p:nvPicPr>
          <p:cNvPr id="3" name="Afbeelding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360" y="319857"/>
            <a:ext cx="2814086" cy="366762"/>
          </a:xfrm>
          <a:prstGeom prst="rect">
            <a:avLst/>
          </a:pr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8" name="Rechte verbindingslijn 7"/>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9"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a:t>www.cerios.nl</a:t>
            </a:r>
            <a:endParaRPr lang="nl-NL" sz="1400" spc="10" dirty="0"/>
          </a:p>
        </p:txBody>
      </p:sp>
      <p:sp>
        <p:nvSpPr>
          <p:cNvPr id="10" name="Tijdelijke aanduiding voor dianummer 5"/>
          <p:cNvSpPr txBox="1">
            <a:spLocks/>
          </p:cNvSpPr>
          <p:nvPr/>
        </p:nvSpPr>
        <p:spPr>
          <a:xfrm>
            <a:off x="11184467" y="360364"/>
            <a:ext cx="480152" cy="332333"/>
          </a:xfrm>
          <a:prstGeom prst="rect">
            <a:avLst/>
          </a:prstGeom>
          <a:solidFill>
            <a:srgbClr val="FFFFFF"/>
          </a:solidFill>
        </p:spPr>
        <p:txBody>
          <a:bodyPr tIns="72000" anchor="ctr"/>
          <a:lstStyle/>
          <a:p>
            <a:pPr fontAlgn="auto">
              <a:spcBef>
                <a:spcPts val="0"/>
              </a:spcBef>
              <a:spcAft>
                <a:spcPts val="0"/>
              </a:spcAft>
              <a:defRPr/>
            </a:pPr>
            <a:fld id="{04201386-6B68-4319-A1F0-2801E6270E1B}" type="slidenum">
              <a:rPr lang="nl-NL" sz="1100">
                <a:solidFill>
                  <a:srgbClr val="E86A10"/>
                </a:solidFill>
                <a:latin typeface="Arial" pitchFamily="34" charset="0"/>
                <a:cs typeface="Arial" pitchFamily="34" charset="0"/>
              </a:rPr>
              <a:pPr fontAlgn="auto">
                <a:spcBef>
                  <a:spcPts val="0"/>
                </a:spcBef>
                <a:spcAft>
                  <a:spcPts val="0"/>
                </a:spcAft>
                <a:defRPr/>
              </a:pPr>
              <a:t>‹#›</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a:t>Klik om de stijl te bewerken</a:t>
            </a:r>
            <a:endParaRPr lang="nl-NL" dirty="0"/>
          </a:p>
        </p:txBody>
      </p:sp>
      <p:sp>
        <p:nvSpPr>
          <p:cNvPr id="12"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a:t>Klik om de modelstijlen te bewerken</a:t>
            </a:r>
          </a:p>
        </p:txBody>
      </p:sp>
      <p:sp>
        <p:nvSpPr>
          <p:cNvPr id="15" name="Tijdelijke aanduiding voor tekst 18"/>
          <p:cNvSpPr>
            <a:spLocks noGrp="1"/>
          </p:cNvSpPr>
          <p:nvPr>
            <p:ph type="body" sz="quarter" idx="13"/>
          </p:nvPr>
        </p:nvSpPr>
        <p:spPr>
          <a:xfrm>
            <a:off x="528000" y="1918800"/>
            <a:ext cx="10972800" cy="3780000"/>
          </a:xfrm>
        </p:spPr>
        <p:txBody>
          <a:bodyPr/>
          <a:lstStyle>
            <a:lvl1pPr marL="0">
              <a:lnSpc>
                <a:spcPts val="2400"/>
              </a:lnSpc>
              <a:buFont typeface="Arial" pitchFamily="34" charset="0"/>
              <a:buChar char="•"/>
              <a:defRPr lang="en-US" sz="1300" spc="-10" baseline="0" dirty="0" err="1" smtClean="0">
                <a:latin typeface="Arial" pitchFamily="34" charset="0"/>
                <a:cs typeface="Arial" pitchFamily="34" charset="0"/>
              </a:defRPr>
            </a:lvl1pPr>
            <a:lvl2pPr marL="0" indent="0">
              <a:defRPr sz="1300">
                <a:latin typeface="Arial" pitchFamily="34" charset="0"/>
                <a:cs typeface="Arial" pitchFamily="34" charset="0"/>
              </a:defRPr>
            </a:lvl2pPr>
            <a:lvl3pPr marL="0" indent="0">
              <a:defRPr sz="1300">
                <a:latin typeface="Arial" pitchFamily="34" charset="0"/>
                <a:cs typeface="Arial" pitchFamily="34" charset="0"/>
              </a:defRPr>
            </a:lvl3pPr>
          </a:lstStyle>
          <a:p>
            <a:pPr lvl="0"/>
            <a:r>
              <a:rPr lang="nl-NL"/>
              <a:t>Klik om de modelstijlen te bewerken</a:t>
            </a:r>
          </a:p>
          <a:p>
            <a:pPr lvl="1"/>
            <a:r>
              <a:rPr lang="nl-NL"/>
              <a:t>Tweede niveau</a:t>
            </a:r>
          </a:p>
          <a:p>
            <a:pPr lvl="2"/>
            <a:r>
              <a:rPr lang="nl-NL"/>
              <a:t>Derde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pic>
        <p:nvPicPr>
          <p:cNvPr id="4" name="Afbeelding 3" descr="teamwork.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8667752" y="0"/>
            <a:ext cx="3524249" cy="6858000"/>
          </a:xfrm>
          <a:prstGeom prst="rect">
            <a:avLst/>
          </a:prstGeom>
          <a:noFill/>
          <a:ln w="9525">
            <a:noFill/>
            <a:miter lim="800000"/>
            <a:headEnd/>
            <a:tailEnd/>
          </a:ln>
        </p:spPr>
      </p:pic>
      <p:sp>
        <p:nvSpPr>
          <p:cNvPr id="7" name="Vrije vorm 6"/>
          <p:cNvSpPr/>
          <p:nvPr userDrawn="1"/>
        </p:nvSpPr>
        <p:spPr>
          <a:xfrm>
            <a:off x="-240704" y="-31531"/>
            <a:ext cx="11823104" cy="6968359"/>
          </a:xfrm>
          <a:custGeom>
            <a:avLst/>
            <a:gdLst>
              <a:gd name="connsiteX0" fmla="*/ 0 w 8734097"/>
              <a:gd name="connsiteY0" fmla="*/ 0 h 6968359"/>
              <a:gd name="connsiteX1" fmla="*/ 0 w 8734097"/>
              <a:gd name="connsiteY1" fmla="*/ 0 h 6968359"/>
              <a:gd name="connsiteX2" fmla="*/ 6889531 w 8734097"/>
              <a:gd name="connsiteY2" fmla="*/ 0 h 6968359"/>
              <a:gd name="connsiteX3" fmla="*/ 8734097 w 8734097"/>
              <a:gd name="connsiteY3" fmla="*/ 6968359 h 6968359"/>
              <a:gd name="connsiteX4" fmla="*/ 78828 w 8734097"/>
              <a:gd name="connsiteY4" fmla="*/ 6905297 h 6968359"/>
              <a:gd name="connsiteX5" fmla="*/ 0 w 8734097"/>
              <a:gd name="connsiteY5" fmla="*/ 0 h 696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4097" h="6968359">
                <a:moveTo>
                  <a:pt x="0" y="0"/>
                </a:moveTo>
                <a:lnTo>
                  <a:pt x="0" y="0"/>
                </a:lnTo>
                <a:lnTo>
                  <a:pt x="6889531" y="0"/>
                </a:lnTo>
                <a:lnTo>
                  <a:pt x="8734097" y="6968359"/>
                </a:lnTo>
                <a:lnTo>
                  <a:pt x="78828" y="6905297"/>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Afbeelding 5" descr="were-cerios-afsluiting.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35567" y="5364164"/>
            <a:ext cx="9448800" cy="1089025"/>
          </a:xfrm>
          <a:prstGeom prst="rect">
            <a:avLst/>
          </a:prstGeom>
          <a:solidFill>
            <a:srgbClr val="000000"/>
          </a:solidFill>
          <a:ln w="9525">
            <a:noFill/>
            <a:miter lim="800000"/>
            <a:headEnd/>
            <a:tailEnd/>
          </a:ln>
        </p:spPr>
      </p:pic>
      <p:sp>
        <p:nvSpPr>
          <p:cNvPr id="2" name="Titel 1"/>
          <p:cNvSpPr>
            <a:spLocks noGrp="1"/>
          </p:cNvSpPr>
          <p:nvPr>
            <p:ph type="title"/>
          </p:nvPr>
        </p:nvSpPr>
        <p:spPr>
          <a:xfrm>
            <a:off x="960000" y="2484000"/>
            <a:ext cx="7728288" cy="368936"/>
          </a:xfrm>
        </p:spPr>
        <p:txBody>
          <a:bodyPr>
            <a:noAutofit/>
          </a:bodyPr>
          <a:lstStyle>
            <a:lvl1pPr>
              <a:defRPr sz="1840" baseline="0">
                <a:solidFill>
                  <a:schemeClr val="bg1"/>
                </a:solidFill>
              </a:defRPr>
            </a:lvl1pPr>
          </a:lstStyle>
          <a:p>
            <a:r>
              <a:rPr lang="nl-NL"/>
              <a:t>Klik om de stijl te bewerken</a:t>
            </a:r>
            <a:endParaRPr lang="nl-NL" dirty="0"/>
          </a:p>
        </p:txBody>
      </p:sp>
      <p:sp>
        <p:nvSpPr>
          <p:cNvPr id="18" name="Tijdelijke aanduiding voor tekst 2"/>
          <p:cNvSpPr>
            <a:spLocks noGrp="1"/>
          </p:cNvSpPr>
          <p:nvPr>
            <p:ph type="body" idx="1"/>
          </p:nvPr>
        </p:nvSpPr>
        <p:spPr>
          <a:xfrm>
            <a:off x="960000" y="2988000"/>
            <a:ext cx="7728000" cy="1521120"/>
          </a:xfrm>
        </p:spPr>
        <p:txBody>
          <a:bodyPr anchor="t"/>
          <a:lstStyle>
            <a:lvl1pPr marL="0" marR="0" indent="0" algn="l" defTabSz="914400" rtl="0" eaLnBrk="1" fontAlgn="auto" latinLnBrk="0" hangingPunct="1">
              <a:lnSpc>
                <a:spcPts val="2250"/>
              </a:lnSpc>
              <a:spcBef>
                <a:spcPct val="0"/>
              </a:spcBef>
              <a:spcAft>
                <a:spcPts val="0"/>
              </a:spcAft>
              <a:buClrTx/>
              <a:buSzTx/>
              <a:buFontTx/>
              <a:buNone/>
              <a:tabLst/>
              <a:defRPr kumimoji="0" lang="nl-NL" sz="1640" b="0" i="0" u="none" strike="noStrike" kern="1200" cap="none" spc="0" normalizeH="0" baseline="0" noProof="0">
                <a:ln>
                  <a:noFill/>
                </a:ln>
                <a:solidFill>
                  <a:schemeClr val="bg1"/>
                </a:solidFill>
                <a:effectLst/>
                <a:uLnTx/>
                <a:uFillTx/>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noProof="0"/>
              <a:t>Klik om de modelstijlen te bewerken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527051" y="1066800"/>
            <a:ext cx="10972800" cy="706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Titel</a:t>
            </a:r>
          </a:p>
        </p:txBody>
      </p:sp>
      <p:sp>
        <p:nvSpPr>
          <p:cNvPr id="3" name="Tijdelijke aanduiding voor tekst 2"/>
          <p:cNvSpPr>
            <a:spLocks noGrp="1"/>
          </p:cNvSpPr>
          <p:nvPr>
            <p:ph type="body" idx="1"/>
          </p:nvPr>
        </p:nvSpPr>
        <p:spPr>
          <a:xfrm>
            <a:off x="527051" y="1916114"/>
            <a:ext cx="10972800" cy="3781425"/>
          </a:xfrm>
          <a:prstGeom prst="rect">
            <a:avLst/>
          </a:prstGeom>
        </p:spPr>
        <p:txBody>
          <a:bodyPr vert="horz" wrap="square" lIns="91440" tIns="0" rIns="91440" bIns="45720" rtlCol="0">
            <a:noAutofit/>
          </a:bodyPr>
          <a:lstStyle/>
          <a:p>
            <a:pPr lvl="0"/>
            <a:r>
              <a:rPr lang="nl-NL" dirty="0"/>
              <a:t>Eerste niveau</a:t>
            </a:r>
          </a:p>
          <a:p>
            <a:pPr lvl="0"/>
            <a:r>
              <a:rPr lang="nl-NL" dirty="0"/>
              <a:t>Tweede niveau</a:t>
            </a:r>
          </a:p>
          <a:p>
            <a:pPr lvl="0"/>
            <a:r>
              <a:rPr lang="nl-NL" dirty="0"/>
              <a:t>Derde niveau</a:t>
            </a:r>
          </a:p>
          <a:p>
            <a:pPr lvl="0"/>
            <a:r>
              <a:rPr lang="nl-NL" dirty="0"/>
              <a:t>Vierde niveau</a:t>
            </a:r>
          </a:p>
          <a:p>
            <a:pPr lvl="0"/>
            <a:r>
              <a:rPr lang="nl-NL" dirty="0"/>
              <a:t>Vijfde niveau</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hf hdr="0" ftr="0" dt="0"/>
  <p:txStyles>
    <p:titleStyle>
      <a:lvl1pPr algn="l" rtl="0" eaLnBrk="1" fontAlgn="base" hangingPunct="1">
        <a:spcBef>
          <a:spcPct val="0"/>
        </a:spcBef>
        <a:spcAft>
          <a:spcPct val="0"/>
        </a:spcAft>
        <a:defRPr sz="2200" b="1" kern="1200">
          <a:solidFill>
            <a:srgbClr val="532721"/>
          </a:solidFill>
          <a:latin typeface="Arial" pitchFamily="34" charset="0"/>
          <a:ea typeface="+mj-ea"/>
          <a:cs typeface="Arial" pitchFamily="34" charset="0"/>
        </a:defRPr>
      </a:lvl1pPr>
      <a:lvl2pPr algn="l" rtl="0" eaLnBrk="1" fontAlgn="base" hangingPunct="1">
        <a:spcBef>
          <a:spcPct val="0"/>
        </a:spcBef>
        <a:spcAft>
          <a:spcPct val="0"/>
        </a:spcAft>
        <a:defRPr sz="2200" b="1">
          <a:solidFill>
            <a:srgbClr val="532721"/>
          </a:solidFill>
          <a:latin typeface="Arial" charset="0"/>
          <a:cs typeface="Arial" charset="0"/>
        </a:defRPr>
      </a:lvl2pPr>
      <a:lvl3pPr algn="l" rtl="0" eaLnBrk="1" fontAlgn="base" hangingPunct="1">
        <a:spcBef>
          <a:spcPct val="0"/>
        </a:spcBef>
        <a:spcAft>
          <a:spcPct val="0"/>
        </a:spcAft>
        <a:defRPr sz="2200" b="1">
          <a:solidFill>
            <a:srgbClr val="532721"/>
          </a:solidFill>
          <a:latin typeface="Arial" charset="0"/>
          <a:cs typeface="Arial" charset="0"/>
        </a:defRPr>
      </a:lvl3pPr>
      <a:lvl4pPr algn="l" rtl="0" eaLnBrk="1" fontAlgn="base" hangingPunct="1">
        <a:spcBef>
          <a:spcPct val="0"/>
        </a:spcBef>
        <a:spcAft>
          <a:spcPct val="0"/>
        </a:spcAft>
        <a:defRPr sz="2200" b="1">
          <a:solidFill>
            <a:srgbClr val="532721"/>
          </a:solidFill>
          <a:latin typeface="Arial" charset="0"/>
          <a:cs typeface="Arial" charset="0"/>
        </a:defRPr>
      </a:lvl4pPr>
      <a:lvl5pPr algn="l" rtl="0" eaLnBrk="1" fontAlgn="base" hangingPunct="1">
        <a:spcBef>
          <a:spcPct val="0"/>
        </a:spcBef>
        <a:spcAft>
          <a:spcPct val="0"/>
        </a:spcAft>
        <a:defRPr sz="2200" b="1">
          <a:solidFill>
            <a:srgbClr val="532721"/>
          </a:solidFill>
          <a:latin typeface="Arial" charset="0"/>
          <a:cs typeface="Arial" charset="0"/>
        </a:defRPr>
      </a:lvl5pPr>
      <a:lvl6pPr marL="457200" algn="l" rtl="0" eaLnBrk="1" fontAlgn="base" hangingPunct="1">
        <a:spcBef>
          <a:spcPct val="0"/>
        </a:spcBef>
        <a:spcAft>
          <a:spcPct val="0"/>
        </a:spcAft>
        <a:defRPr sz="2200" b="1">
          <a:solidFill>
            <a:srgbClr val="532721"/>
          </a:solidFill>
          <a:latin typeface="Arial" charset="0"/>
          <a:cs typeface="Arial" charset="0"/>
        </a:defRPr>
      </a:lvl6pPr>
      <a:lvl7pPr marL="914400" algn="l" rtl="0" eaLnBrk="1" fontAlgn="base" hangingPunct="1">
        <a:spcBef>
          <a:spcPct val="0"/>
        </a:spcBef>
        <a:spcAft>
          <a:spcPct val="0"/>
        </a:spcAft>
        <a:defRPr sz="2200" b="1">
          <a:solidFill>
            <a:srgbClr val="532721"/>
          </a:solidFill>
          <a:latin typeface="Arial" charset="0"/>
          <a:cs typeface="Arial" charset="0"/>
        </a:defRPr>
      </a:lvl7pPr>
      <a:lvl8pPr marL="1371600" algn="l" rtl="0" eaLnBrk="1" fontAlgn="base" hangingPunct="1">
        <a:spcBef>
          <a:spcPct val="0"/>
        </a:spcBef>
        <a:spcAft>
          <a:spcPct val="0"/>
        </a:spcAft>
        <a:defRPr sz="2200" b="1">
          <a:solidFill>
            <a:srgbClr val="532721"/>
          </a:solidFill>
          <a:latin typeface="Arial" charset="0"/>
          <a:cs typeface="Arial" charset="0"/>
        </a:defRPr>
      </a:lvl8pPr>
      <a:lvl9pPr marL="1828800" algn="l" rtl="0" eaLnBrk="1" fontAlgn="base" hangingPunct="1">
        <a:spcBef>
          <a:spcPct val="0"/>
        </a:spcBef>
        <a:spcAft>
          <a:spcPct val="0"/>
        </a:spcAft>
        <a:defRPr sz="2200" b="1">
          <a:solidFill>
            <a:srgbClr val="532721"/>
          </a:solidFill>
          <a:latin typeface="Arial" charset="0"/>
          <a:cs typeface="Arial" charset="0"/>
        </a:defRPr>
      </a:lvl9pPr>
    </p:titleStyle>
    <p:bodyStyle>
      <a:lvl1pPr marL="87313" indent="-87313" algn="l" rtl="0" eaLnBrk="1" fontAlgn="base" hangingPunct="1">
        <a:lnSpc>
          <a:spcPts val="2100"/>
        </a:lnSpc>
        <a:spcBef>
          <a:spcPct val="20000"/>
        </a:spcBef>
        <a:spcAft>
          <a:spcPct val="0"/>
        </a:spcAft>
        <a:buClr>
          <a:srgbClr val="372B27"/>
        </a:buClr>
        <a:buSzPct val="100000"/>
        <a:buFont typeface="Arial" charset="0"/>
        <a:buChar char="•"/>
        <a:defRPr sz="1300" kern="1200">
          <a:solidFill>
            <a:srgbClr val="372B27"/>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2pPr>
      <a:lvl3pPr marL="11430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3pPr>
      <a:lvl4pPr marL="16002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4pPr>
      <a:lvl5pPr marL="20574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martinfowler.com/bliki/CQRS.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kaggle.com/jrobischon/wikipedia-movie-plot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beaver.io/download/"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170" name="Titel 1"/>
          <p:cNvSpPr>
            <a:spLocks noGrp="1"/>
          </p:cNvSpPr>
          <p:nvPr>
            <p:ph type="title"/>
          </p:nvPr>
        </p:nvSpPr>
        <p:spPr>
          <a:xfrm>
            <a:off x="336236" y="2397722"/>
            <a:ext cx="6048375" cy="1038981"/>
          </a:xfrm>
          <a:solidFill>
            <a:srgbClr val="372B27">
              <a:alpha val="89803"/>
            </a:srgbClr>
          </a:solidFill>
        </p:spPr>
        <p:txBody>
          <a:bodyPr/>
          <a:lstStyle/>
          <a:p>
            <a:pPr eaLnBrk="1" hangingPunct="1"/>
            <a:r>
              <a:rPr lang="nl-NL" sz="4000" dirty="0" err="1">
                <a:solidFill>
                  <a:schemeClr val="bg1"/>
                </a:solidFill>
                <a:latin typeface="Arial" charset="0"/>
                <a:cs typeface="Arial" charset="0"/>
              </a:rPr>
              <a:t>Cerios</a:t>
            </a:r>
            <a:r>
              <a:rPr lang="nl-NL" sz="4000" dirty="0">
                <a:solidFill>
                  <a:schemeClr val="bg1"/>
                </a:solidFill>
                <a:latin typeface="Arial" charset="0"/>
                <a:cs typeface="Arial" charset="0"/>
              </a:rPr>
              <a:t> </a:t>
            </a:r>
            <a:r>
              <a:rPr lang="nl-NL" sz="4000" dirty="0" err="1">
                <a:solidFill>
                  <a:schemeClr val="bg1"/>
                </a:solidFill>
                <a:latin typeface="Arial" charset="0"/>
                <a:cs typeface="Arial" charset="0"/>
              </a:rPr>
              <a:t>Meetup</a:t>
            </a:r>
            <a:endParaRPr lang="nl-NL" sz="4000" dirty="0">
              <a:latin typeface="Arial" charset="0"/>
              <a:cs typeface="Arial" charset="0"/>
            </a:endParaRPr>
          </a:p>
        </p:txBody>
      </p:sp>
      <p:sp>
        <p:nvSpPr>
          <p:cNvPr id="7171" name="Tijdelijke aanduiding voor inhoud 2"/>
          <p:cNvSpPr>
            <a:spLocks noGrp="1"/>
          </p:cNvSpPr>
          <p:nvPr>
            <p:ph idx="1"/>
          </p:nvPr>
        </p:nvSpPr>
        <p:spPr>
          <a:xfrm>
            <a:off x="119336" y="3600122"/>
            <a:ext cx="6048375" cy="632820"/>
          </a:xfrm>
          <a:solidFill>
            <a:srgbClr val="E86A10">
              <a:alpha val="89803"/>
            </a:srgbClr>
          </a:solidFill>
        </p:spPr>
        <p:txBody>
          <a:bodyPr/>
          <a:lstStyle/>
          <a:p>
            <a:pPr marL="0" indent="0"/>
            <a:r>
              <a:rPr lang="nl-NL" sz="1800" dirty="0">
                <a:latin typeface="Arial" charset="0"/>
                <a:cs typeface="Arial" charset="0"/>
              </a:rPr>
              <a:t>Maart 2019: </a:t>
            </a:r>
            <a:r>
              <a:rPr lang="nl-NL" sz="1800" dirty="0" err="1">
                <a:latin typeface="Arial" charset="0"/>
                <a:cs typeface="Arial" charset="0"/>
              </a:rPr>
              <a:t>Elasticsearch</a:t>
            </a:r>
            <a:endParaRPr lang="nl-NL" sz="1800" dirty="0">
              <a:latin typeface="Arial" charset="0"/>
              <a:cs typeface="Arial" charset="0"/>
            </a:endParaRPr>
          </a:p>
        </p:txBody>
      </p:sp>
    </p:spTree>
    <p:extLst>
      <p:ext uri="{BB962C8B-B14F-4D97-AF65-F5344CB8AC3E}">
        <p14:creationId xmlns:p14="http://schemas.microsoft.com/office/powerpoint/2010/main" val="331158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 system, the making continued..</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a:t>Import </a:t>
            </a:r>
            <a:r>
              <a:rPr lang="en-US" sz="2000" dirty="0" err="1"/>
              <a:t>csv</a:t>
            </a:r>
            <a:r>
              <a:rPr lang="en-US" sz="2000" dirty="0"/>
              <a:t> data in </a:t>
            </a:r>
            <a:r>
              <a:rPr lang="en-US" sz="2000" dirty="0" err="1"/>
              <a:t>Elasticsearch</a:t>
            </a:r>
            <a:r>
              <a:rPr lang="en-US" sz="2000" dirty="0"/>
              <a:t> with model mapping</a:t>
            </a:r>
          </a:p>
          <a:p>
            <a:pPr marL="342900" indent="-342900">
              <a:buFont typeface="Arial"/>
              <a:buChar char="•"/>
            </a:pPr>
            <a:r>
              <a:rPr lang="en-US" sz="2000" dirty="0" err="1"/>
              <a:t>Analyse</a:t>
            </a:r>
            <a:r>
              <a:rPr lang="en-US" sz="2000" dirty="0"/>
              <a:t> what we have by default</a:t>
            </a:r>
          </a:p>
          <a:p>
            <a:pPr marL="342900" indent="-342900">
              <a:buFont typeface="Arial"/>
              <a:buChar char="•"/>
            </a:pPr>
            <a:r>
              <a:rPr lang="en-US" sz="2000" dirty="0"/>
              <a:t>while True:</a:t>
            </a:r>
          </a:p>
          <a:p>
            <a:pPr marL="1085850" lvl="1" indent="-342900">
              <a:buFont typeface="Arial"/>
              <a:buChar char="•"/>
            </a:pPr>
            <a:r>
              <a:rPr lang="en-US" sz="2300" dirty="0"/>
              <a:t>Improve mappings and settings and </a:t>
            </a:r>
            <a:r>
              <a:rPr lang="en-US" sz="2300" dirty="0" err="1"/>
              <a:t>reindex</a:t>
            </a:r>
            <a:endParaRPr lang="en-US" sz="2300" dirty="0"/>
          </a:p>
          <a:p>
            <a:pPr marL="1485900" lvl="2" indent="-342900">
              <a:buFont typeface="Arial"/>
              <a:buChar char="•"/>
            </a:pPr>
            <a:r>
              <a:rPr lang="en-US" sz="2300" dirty="0"/>
              <a:t>types, analyzers, (</a:t>
            </a:r>
            <a:r>
              <a:rPr lang="en-US" sz="2300" dirty="0" err="1"/>
              <a:t>ngram</a:t>
            </a:r>
            <a:r>
              <a:rPr lang="en-US" sz="2300" dirty="0"/>
              <a:t>) tokenizers</a:t>
            </a:r>
            <a:r>
              <a:rPr lang="en-US" sz="2300"/>
              <a:t>, filters</a:t>
            </a:r>
            <a:endParaRPr lang="en-US" sz="2300" dirty="0"/>
          </a:p>
          <a:p>
            <a:pPr marL="1085850" lvl="1" indent="-342900">
              <a:buFont typeface="Arial"/>
              <a:buChar char="•"/>
            </a:pPr>
            <a:r>
              <a:rPr lang="en-US" sz="2300" dirty="0"/>
              <a:t>Search and aggregate</a:t>
            </a:r>
          </a:p>
          <a:p>
            <a:pPr marL="342900" indent="-342900">
              <a:buFont typeface="Arial"/>
              <a:buChar char="•"/>
            </a:pPr>
            <a:r>
              <a:rPr lang="en-US" sz="2000" dirty="0"/>
              <a:t>No downtime during </a:t>
            </a:r>
            <a:r>
              <a:rPr lang="en-US" sz="2000" dirty="0" err="1"/>
              <a:t>reindex</a:t>
            </a:r>
            <a:r>
              <a:rPr lang="en-US" sz="2000" dirty="0"/>
              <a:t>: </a:t>
            </a:r>
          </a:p>
          <a:p>
            <a:pPr marL="1085850" lvl="1" indent="-342900">
              <a:buFont typeface="Arial"/>
              <a:buChar char="•"/>
            </a:pPr>
            <a:r>
              <a:rPr lang="en-US" sz="2300" dirty="0"/>
              <a:t>aliases</a:t>
            </a:r>
          </a:p>
        </p:txBody>
      </p:sp>
      <p:pic>
        <p:nvPicPr>
          <p:cNvPr id="10"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08281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 system, the making continued..</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a:t>High Availability</a:t>
            </a:r>
          </a:p>
          <a:p>
            <a:pPr marL="1085850" lvl="1" indent="-342900">
              <a:buFont typeface="Arial"/>
              <a:buChar char="•"/>
            </a:pPr>
            <a:r>
              <a:rPr lang="en-US" sz="2300" dirty="0"/>
              <a:t>scale up and down</a:t>
            </a:r>
          </a:p>
          <a:p>
            <a:pPr marL="1085850" lvl="1" indent="-342900">
              <a:buFont typeface="Arial"/>
              <a:buChar char="•"/>
            </a:pPr>
            <a:r>
              <a:rPr lang="en-US" sz="2300" dirty="0"/>
              <a:t>shards, replicas</a:t>
            </a:r>
          </a:p>
          <a:p>
            <a:pPr marL="1085850" lvl="1" indent="-342900">
              <a:buFont typeface="Arial"/>
              <a:buChar char="•"/>
            </a:pPr>
            <a:r>
              <a:rPr lang="en-US" sz="2300" dirty="0"/>
              <a:t>nodes, sniffing, (software) load balancing</a:t>
            </a:r>
          </a:p>
          <a:p>
            <a:pPr marL="1085850" lvl="1" indent="-342900">
              <a:buFont typeface="Arial"/>
              <a:buChar char="•"/>
            </a:pPr>
            <a:r>
              <a:rPr lang="en-US" sz="2300" dirty="0"/>
              <a:t>rack awareness</a:t>
            </a:r>
          </a:p>
          <a:p>
            <a:pPr marL="342900" indent="-342900">
              <a:buFont typeface="Arial"/>
              <a:buChar char="•"/>
            </a:pPr>
            <a:r>
              <a:rPr lang="en-US" sz="2000" dirty="0"/>
              <a:t>Time series</a:t>
            </a:r>
          </a:p>
          <a:p>
            <a:pPr marL="1085850" lvl="1" indent="-342900">
              <a:buFont typeface="Arial"/>
              <a:buChar char="•"/>
            </a:pPr>
            <a:r>
              <a:rPr lang="en-US" sz="2300" dirty="0"/>
              <a:t>Multi index syntax</a:t>
            </a:r>
          </a:p>
          <a:p>
            <a:pPr marL="1085850" lvl="1" indent="-342900">
              <a:buFont typeface="Arial"/>
              <a:buChar char="•"/>
            </a:pPr>
            <a:r>
              <a:rPr lang="en-US" sz="2300" dirty="0"/>
              <a:t>Date math</a:t>
            </a:r>
          </a:p>
          <a:p>
            <a:pPr marL="1085850" lvl="1" indent="-342900">
              <a:buFont typeface="Arial"/>
              <a:buChar char="•"/>
            </a:pPr>
            <a:r>
              <a:rPr lang="en-US" sz="2300" dirty="0"/>
              <a:t>Templates</a:t>
            </a:r>
          </a:p>
          <a:p>
            <a:pPr marL="1085850" lvl="1" indent="-342900">
              <a:buFont typeface="Arial"/>
              <a:buChar char="•"/>
            </a:pPr>
            <a:r>
              <a:rPr lang="en-US" sz="2300" dirty="0"/>
              <a:t>Calculate period per index</a:t>
            </a:r>
          </a:p>
        </p:txBody>
      </p:sp>
      <p:pic>
        <p:nvPicPr>
          <p:cNvPr id="10"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2884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p:txBody>
          <a:bodyPr/>
          <a:lstStyle/>
          <a:p>
            <a:r>
              <a:rPr lang="nl-NL" dirty="0"/>
              <a:t>Agenda</a:t>
            </a:r>
          </a:p>
        </p:txBody>
      </p:sp>
      <p:sp>
        <p:nvSpPr>
          <p:cNvPr id="4" name="Tijdelijke aanduiding voor inhoud 3"/>
          <p:cNvSpPr>
            <a:spLocks noGrp="1"/>
          </p:cNvSpPr>
          <p:nvPr>
            <p:ph sz="quarter" idx="11"/>
          </p:nvPr>
        </p:nvSpPr>
        <p:spPr/>
        <p:txBody>
          <a:bodyPr/>
          <a:lstStyle/>
          <a:p>
            <a:r>
              <a:rPr lang="nl-NL" dirty="0" err="1"/>
              <a:t>Elasticsearch</a:t>
            </a:r>
            <a:r>
              <a:rPr lang="nl-NL" dirty="0"/>
              <a:t> </a:t>
            </a:r>
            <a:r>
              <a:rPr lang="nl-NL" dirty="0" err="1"/>
              <a:t>Meetup</a:t>
            </a:r>
            <a:endParaRPr lang="nl-NL" dirty="0"/>
          </a:p>
        </p:txBody>
      </p:sp>
      <p:sp>
        <p:nvSpPr>
          <p:cNvPr id="7" name="Tijdelijke aanduiding voor tekst 18"/>
          <p:cNvSpPr>
            <a:spLocks noGrp="1"/>
          </p:cNvSpPr>
          <p:nvPr>
            <p:ph type="body" sz="quarter" idx="12"/>
          </p:nvPr>
        </p:nvSpPr>
        <p:spPr/>
        <p:txBody>
          <a:bodyPr/>
          <a:lstStyle>
            <a:lvl1pPr marL="0">
              <a:lnSpc>
                <a:spcPts val="2400"/>
              </a:lnSpc>
              <a:buNone/>
              <a:defRPr lang="en-US" spc="-10" baseline="0" dirty="0" err="1" smtClean="0"/>
            </a:lvl1pPr>
          </a:lstStyle>
          <a:p>
            <a:pPr marL="285750" lvl="0" indent="-285750">
              <a:buFont typeface="Arial" panose="020B0604020202020204" pitchFamily="34" charset="0"/>
              <a:buChar char="•"/>
            </a:pPr>
            <a:r>
              <a:rPr lang="nl-NL" sz="1600" dirty="0" err="1"/>
              <a:t>Elasticsearch</a:t>
            </a:r>
            <a:r>
              <a:rPr lang="nl-NL" sz="1600" dirty="0"/>
              <a:t>, </a:t>
            </a:r>
            <a:r>
              <a:rPr lang="nl-NL" sz="1600" dirty="0" err="1"/>
              <a:t>when</a:t>
            </a:r>
            <a:r>
              <a:rPr lang="nl-NL" sz="1600" dirty="0"/>
              <a:t> </a:t>
            </a:r>
            <a:r>
              <a:rPr lang="nl-NL" sz="1600" dirty="0" err="1"/>
              <a:t>to</a:t>
            </a:r>
            <a:r>
              <a:rPr lang="nl-NL" sz="1600" dirty="0"/>
              <a:t> </a:t>
            </a:r>
            <a:r>
              <a:rPr lang="nl-NL" sz="1600" dirty="0" err="1"/>
              <a:t>use</a:t>
            </a:r>
            <a:r>
              <a:rPr lang="nl-NL" sz="1600" dirty="0"/>
              <a:t> (</a:t>
            </a:r>
            <a:r>
              <a:rPr lang="nl-NL" sz="1600" dirty="0" err="1"/>
              <a:t>architecture</a:t>
            </a:r>
            <a:r>
              <a:rPr lang="nl-NL" sz="1600" dirty="0"/>
              <a:t>)</a:t>
            </a:r>
          </a:p>
          <a:p>
            <a:pPr marL="285750" lvl="0" indent="-285750">
              <a:buFont typeface="Arial" panose="020B0604020202020204" pitchFamily="34" charset="0"/>
              <a:buChar char="•"/>
            </a:pPr>
            <a:r>
              <a:rPr lang="nl-NL" sz="1600" dirty="0" err="1"/>
              <a:t>Elasticsearch</a:t>
            </a:r>
            <a:r>
              <a:rPr lang="nl-NL" sz="1600" dirty="0"/>
              <a:t>, </a:t>
            </a:r>
            <a:r>
              <a:rPr lang="nl-NL" sz="1600" dirty="0" err="1"/>
              <a:t>how</a:t>
            </a:r>
            <a:r>
              <a:rPr lang="nl-NL" sz="1600" dirty="0"/>
              <a:t> </a:t>
            </a:r>
            <a:r>
              <a:rPr lang="nl-NL" sz="1600" dirty="0" err="1"/>
              <a:t>to</a:t>
            </a:r>
            <a:r>
              <a:rPr lang="nl-NL" sz="1600" dirty="0"/>
              <a:t> </a:t>
            </a:r>
            <a:r>
              <a:rPr lang="nl-NL" sz="1600" dirty="0" err="1"/>
              <a:t>use</a:t>
            </a:r>
            <a:r>
              <a:rPr lang="nl-NL" sz="1600" dirty="0"/>
              <a:t> (demo)</a:t>
            </a:r>
          </a:p>
        </p:txBody>
      </p:sp>
      <p:pic>
        <p:nvPicPr>
          <p:cNvPr id="5" name="Tijdelijke aanduiding voor afbeelding 4" descr="search-foto.jpg"/>
          <p:cNvPicPr>
            <a:picLocks noGrp="1" noChangeAspect="1"/>
          </p:cNvPicPr>
          <p:nvPr>
            <p:ph type="pic" idx="10"/>
          </p:nvPr>
        </p:nvPicPr>
        <p:blipFill>
          <a:blip r:embed="rId3">
            <a:extLst>
              <a:ext uri="{28A0092B-C50C-407E-A947-70E740481C1C}">
                <a14:useLocalDpi xmlns:a14="http://schemas.microsoft.com/office/drawing/2010/main" val="0"/>
              </a:ext>
            </a:extLst>
          </a:blip>
          <a:srcRect t="448" b="448"/>
          <a:stretch>
            <a:fillRect/>
          </a:stretch>
        </p:blipFill>
        <p:spPr/>
      </p:pic>
    </p:spTree>
    <p:extLst>
      <p:ext uri="{BB962C8B-B14F-4D97-AF65-F5344CB8AC3E}">
        <p14:creationId xmlns:p14="http://schemas.microsoft.com/office/powerpoint/2010/main" val="3974758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Architecture</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p:txBody>
          <a:bodyPr/>
          <a:lstStyle/>
          <a:p>
            <a:r>
              <a:rPr lang="en-US" sz="2000" dirty="0"/>
              <a:t>Search and Analytics</a:t>
            </a:r>
          </a:p>
          <a:p>
            <a:pPr marL="571500" indent="-285750">
              <a:buFont typeface="Arial"/>
              <a:buChar char="•"/>
            </a:pPr>
            <a:r>
              <a:rPr lang="en-US" sz="1600" dirty="0">
                <a:latin typeface="Arial"/>
                <a:cs typeface="Arial"/>
              </a:rPr>
              <a:t>Operations </a:t>
            </a:r>
            <a:r>
              <a:rPr lang="mr-IN" sz="1600" dirty="0">
                <a:latin typeface="Arial"/>
                <a:cs typeface="Arial"/>
              </a:rPr>
              <a:t>–</a:t>
            </a:r>
            <a:r>
              <a:rPr lang="en-US" sz="1600" dirty="0">
                <a:latin typeface="Arial"/>
                <a:cs typeface="Arial"/>
              </a:rPr>
              <a:t> Elastic Stack</a:t>
            </a:r>
          </a:p>
          <a:p>
            <a:pPr marL="571500" indent="-285750">
              <a:buFont typeface="Arial"/>
              <a:buChar char="•"/>
            </a:pPr>
            <a:endParaRPr lang="en-US" sz="1600" dirty="0">
              <a:latin typeface="Arial"/>
              <a:cs typeface="Arial"/>
            </a:endParaRPr>
          </a:p>
          <a:p>
            <a:pPr marL="571500" indent="-285750">
              <a:buFont typeface="Arial"/>
              <a:buChar char="•"/>
            </a:pPr>
            <a:endParaRPr lang="en-US" sz="1600" dirty="0">
              <a:latin typeface="Arial"/>
              <a:cs typeface="Arial"/>
            </a:endParaRPr>
          </a:p>
          <a:p>
            <a:pPr marL="571500" indent="-285750">
              <a:buFont typeface="Arial"/>
              <a:buChar char="•"/>
            </a:pPr>
            <a:endParaRPr lang="en-US" sz="1600" dirty="0">
              <a:latin typeface="Arial"/>
              <a:cs typeface="Arial"/>
            </a:endParaRPr>
          </a:p>
          <a:p>
            <a:pPr marL="571500" indent="-285750">
              <a:buFont typeface="Arial"/>
              <a:buChar char="•"/>
            </a:pPr>
            <a:r>
              <a:rPr lang="en-US" sz="1600" dirty="0">
                <a:latin typeface="Arial"/>
                <a:cs typeface="Arial"/>
              </a:rPr>
              <a:t>Site Search</a:t>
            </a:r>
          </a:p>
          <a:p>
            <a:pPr marL="571500" indent="-285750">
              <a:buFont typeface="Arial"/>
              <a:buChar char="•"/>
            </a:pPr>
            <a:endParaRPr lang="en-US" sz="1600" dirty="0">
              <a:latin typeface="Arial"/>
              <a:cs typeface="Arial"/>
            </a:endParaRPr>
          </a:p>
          <a:p>
            <a:pPr marL="285750"/>
            <a:endParaRPr lang="en-US" sz="1600" dirty="0">
              <a:latin typeface="Arial"/>
              <a:cs typeface="Arial"/>
            </a:endParaRPr>
          </a:p>
          <a:p>
            <a:pPr marL="571500" indent="-285750">
              <a:buFont typeface="Arial"/>
              <a:buChar char="•"/>
            </a:pPr>
            <a:endParaRPr lang="en-US" sz="1600" dirty="0">
              <a:latin typeface="Arial"/>
              <a:cs typeface="Arial"/>
            </a:endParaRPr>
          </a:p>
          <a:p>
            <a:pPr marL="571500" indent="-285750">
              <a:buFont typeface="Arial"/>
              <a:buChar char="•"/>
            </a:pPr>
            <a:r>
              <a:rPr lang="en-US" sz="1600" dirty="0">
                <a:latin typeface="Arial"/>
                <a:cs typeface="Arial"/>
              </a:rPr>
              <a:t>Query engine in CQRS architecture </a:t>
            </a:r>
          </a:p>
          <a:p>
            <a:endParaRPr lang="en-US" sz="1600" dirty="0"/>
          </a:p>
          <a:p>
            <a:pPr marL="285750" indent="-285750">
              <a:buFont typeface="Arial"/>
              <a:buChar char="•"/>
            </a:pPr>
            <a:endParaRPr lang="en-US" sz="1600" dirty="0"/>
          </a:p>
        </p:txBody>
      </p:sp>
      <p:pic>
        <p:nvPicPr>
          <p:cNvPr id="7" name="Afbeelding 6" descr="kibana-timeseries.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760297" y="1772816"/>
            <a:ext cx="2520280" cy="1411357"/>
          </a:xfrm>
          <a:prstGeom prst="rect">
            <a:avLst/>
          </a:prstGeom>
        </p:spPr>
      </p:pic>
      <p:pic>
        <p:nvPicPr>
          <p:cNvPr id="8" name="Afbeelding 7" descr="search.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760296" y="3320988"/>
            <a:ext cx="2520280" cy="1260140"/>
          </a:xfrm>
          <a:prstGeom prst="rect">
            <a:avLst/>
          </a:prstGeom>
        </p:spPr>
      </p:pic>
      <p:pic>
        <p:nvPicPr>
          <p:cNvPr id="9" name="Afbeelding 8" descr="huh.jp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760297" y="4653136"/>
            <a:ext cx="2520279" cy="1537585"/>
          </a:xfrm>
          <a:prstGeom prst="rect">
            <a:avLst/>
          </a:prstGeom>
        </p:spPr>
      </p:pic>
      <p:pic>
        <p:nvPicPr>
          <p:cNvPr id="10" name="Tijdelijke aanduiding voor afbeelding 5" descr="agile-architecture-600.jpg"/>
          <p:cNvPicPr>
            <a:picLocks noGrp="1" noChangeAspect="1"/>
          </p:cNvPicPr>
          <p:nvPr>
            <p:ph type="pic" idx="1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47421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CQRS?</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p:txBody>
          <a:bodyPr/>
          <a:lstStyle/>
          <a:p>
            <a:r>
              <a:rPr lang="en-US" sz="1600" b="1" dirty="0"/>
              <a:t>Martin Fowler says:</a:t>
            </a:r>
          </a:p>
          <a:p>
            <a:r>
              <a:rPr lang="en-US" sz="1600" i="1" dirty="0"/>
              <a:t>“CQRS stands for Command Query Responsibility Segregation. It's a pattern that I first heard described by Greg Young. At its heart is the notion that you can use a different model to update information than the model you use to read information. For some situations, this separation can be valuable, but beware that for most systems CQRS adds risky complexity.”</a:t>
            </a:r>
          </a:p>
          <a:p>
            <a:endParaRPr lang="en-US" sz="1600" dirty="0"/>
          </a:p>
          <a:p>
            <a:endParaRPr lang="en-US" sz="1600" dirty="0"/>
          </a:p>
          <a:p>
            <a:endParaRPr lang="en-US" sz="1600" dirty="0"/>
          </a:p>
          <a:p>
            <a:endParaRPr lang="en-US" sz="1600" dirty="0"/>
          </a:p>
          <a:p>
            <a:r>
              <a:rPr lang="en-US" sz="1600" dirty="0">
                <a:hlinkClick r:id="rId2"/>
              </a:rPr>
              <a:t>https://martinfowler.com/bliki/CQRS.html</a:t>
            </a:r>
            <a:r>
              <a:rPr lang="en-US" sz="1600" dirty="0"/>
              <a:t> </a:t>
            </a:r>
          </a:p>
        </p:txBody>
      </p:sp>
      <p:pic>
        <p:nvPicPr>
          <p:cNvPr id="10"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223713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Architecture</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architecture</a:t>
            </a:r>
          </a:p>
          <a:p>
            <a:endParaRPr lang="en-US" sz="1600" dirty="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RDBMS over here</a:t>
            </a:r>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Elasticsearch</a:t>
            </a:r>
            <a:r>
              <a:rPr lang="en-US" dirty="0"/>
              <a:t> over here</a:t>
            </a:r>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Maybe(!) Kafka over here</a:t>
            </a:r>
          </a:p>
        </p:txBody>
      </p:sp>
      <p:pic>
        <p:nvPicPr>
          <p:cNvPr id="11"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482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 system</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a:t>Movie plots</a:t>
            </a:r>
          </a:p>
          <a:p>
            <a:pPr marL="342900" indent="-342900">
              <a:buFont typeface="Arial"/>
              <a:buChar char="•"/>
            </a:pPr>
            <a:r>
              <a:rPr lang="en-US" sz="2000" dirty="0">
                <a:hlinkClick r:id="rId2"/>
              </a:rPr>
              <a:t>https://www.kaggle.com/jrobischon/wikipedia-movie-plots</a:t>
            </a:r>
            <a:endParaRPr lang="en-US" sz="2000" dirty="0"/>
          </a:p>
          <a:p>
            <a:pPr marL="1085850" lvl="1" indent="-342900">
              <a:buFont typeface="Arial"/>
              <a:buChar char="•"/>
            </a:pPr>
            <a:r>
              <a:rPr lang="en-US" sz="2300" dirty="0"/>
              <a:t>35.000 detailed plot descriptions</a:t>
            </a:r>
          </a:p>
          <a:p>
            <a:pPr marL="1085850" lvl="1" indent="-342900">
              <a:buFont typeface="Arial"/>
              <a:buChar char="•"/>
            </a:pPr>
            <a:r>
              <a:rPr lang="en-US" sz="2300" dirty="0"/>
              <a:t>Columns</a:t>
            </a:r>
          </a:p>
          <a:p>
            <a:pPr marL="1485900" lvl="2" indent="-342900">
              <a:buFont typeface="Arial"/>
              <a:buChar char="•"/>
            </a:pPr>
            <a:r>
              <a:rPr lang="en-US" sz="1200" dirty="0"/>
              <a:t>Release Year - Year in which the movie was released</a:t>
            </a:r>
          </a:p>
          <a:p>
            <a:pPr marL="1485900" lvl="2" indent="-342900">
              <a:buFont typeface="Arial"/>
              <a:buChar char="•"/>
            </a:pPr>
            <a:r>
              <a:rPr lang="en-US" sz="1200" dirty="0"/>
              <a:t>Title - Movie title</a:t>
            </a:r>
          </a:p>
          <a:p>
            <a:pPr marL="1485900" lvl="2" indent="-342900">
              <a:buFont typeface="Arial"/>
              <a:buChar char="•"/>
            </a:pPr>
            <a:r>
              <a:rPr lang="en-US" sz="1200" dirty="0"/>
              <a:t>Origin/Ethnicity - Origin of movie (i.e. American, Bollywood, Tamil, etc.)</a:t>
            </a:r>
          </a:p>
          <a:p>
            <a:pPr marL="1485900" lvl="2" indent="-342900">
              <a:buFont typeface="Arial"/>
              <a:buChar char="•"/>
            </a:pPr>
            <a:r>
              <a:rPr lang="en-US" sz="1200" dirty="0"/>
              <a:t>Director - Director(s)</a:t>
            </a:r>
          </a:p>
          <a:p>
            <a:pPr marL="1485900" lvl="2" indent="-342900">
              <a:buFont typeface="Arial"/>
              <a:buChar char="•"/>
            </a:pPr>
            <a:r>
              <a:rPr lang="en-US" sz="1200" dirty="0"/>
              <a:t>Cast - Main actors/actresses</a:t>
            </a:r>
          </a:p>
          <a:p>
            <a:pPr marL="1485900" lvl="2" indent="-342900">
              <a:buFont typeface="Arial"/>
              <a:buChar char="•"/>
            </a:pPr>
            <a:r>
              <a:rPr lang="en-US" sz="1200" dirty="0"/>
              <a:t>Genre - Movie genre(s)</a:t>
            </a:r>
          </a:p>
          <a:p>
            <a:pPr marL="1485900" lvl="2" indent="-342900">
              <a:buFont typeface="Arial"/>
              <a:buChar char="•"/>
            </a:pPr>
            <a:r>
              <a:rPr lang="en-US" sz="1200" dirty="0"/>
              <a:t>Wiki Page - URL of Wikipedia page </a:t>
            </a:r>
          </a:p>
          <a:p>
            <a:pPr marL="1485900" lvl="2" indent="-342900">
              <a:buFont typeface="Arial"/>
              <a:buChar char="•"/>
            </a:pPr>
            <a:r>
              <a:rPr lang="en-US" sz="1200" dirty="0"/>
              <a:t>Plot – plot scraped from the wiki page</a:t>
            </a:r>
          </a:p>
          <a:p>
            <a:pPr marL="342900" indent="-342900">
              <a:buFont typeface="Arial"/>
              <a:buChar char="•"/>
            </a:pPr>
            <a:r>
              <a:rPr lang="en-US" sz="2000" dirty="0"/>
              <a:t>Simple normalized data model in RDBMS</a:t>
            </a:r>
          </a:p>
          <a:p>
            <a:pPr marL="342900" indent="-342900">
              <a:buFont typeface="Arial"/>
              <a:buChar char="•"/>
            </a:pPr>
            <a:r>
              <a:rPr lang="en-US" sz="2000" dirty="0"/>
              <a:t>Query model in </a:t>
            </a:r>
            <a:r>
              <a:rPr lang="en-US" sz="2000" dirty="0" err="1"/>
              <a:t>Elasticsearch</a:t>
            </a:r>
            <a:endParaRPr lang="en-US" sz="2000" dirty="0"/>
          </a:p>
          <a:p>
            <a:pPr marL="342900" indent="-342900">
              <a:buFont typeface="Arial"/>
              <a:buChar char="•"/>
            </a:pPr>
            <a:endParaRPr lang="en-US" sz="2000" dirty="0"/>
          </a:p>
        </p:txBody>
      </p:sp>
      <p:pic>
        <p:nvPicPr>
          <p:cNvPr id="9"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1320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 system</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architecture</a:t>
            </a:r>
          </a:p>
          <a:p>
            <a:endParaRPr lang="en-US" sz="1600" dirty="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H2</a:t>
            </a:r>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Elasticsearch</a:t>
            </a:r>
            <a:endParaRPr lang="en-US" dirty="0"/>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Not implemented</a:t>
            </a:r>
          </a:p>
        </p:txBody>
      </p:sp>
      <p:pic>
        <p:nvPicPr>
          <p:cNvPr id="14"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326316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 system tools</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a:t>Must have</a:t>
            </a:r>
          </a:p>
          <a:p>
            <a:pPr marL="1085850" lvl="1" indent="-342900">
              <a:buFont typeface="Arial"/>
              <a:buChar char="•"/>
            </a:pPr>
            <a:r>
              <a:rPr lang="en-US" sz="2300" dirty="0"/>
              <a:t>Local </a:t>
            </a:r>
            <a:r>
              <a:rPr lang="en-US" sz="2300" dirty="0" err="1"/>
              <a:t>Elasticsearch</a:t>
            </a:r>
            <a:r>
              <a:rPr lang="en-US" sz="2300" dirty="0"/>
              <a:t> and </a:t>
            </a:r>
            <a:r>
              <a:rPr lang="en-US" sz="2300" dirty="0" err="1"/>
              <a:t>Kibana</a:t>
            </a:r>
            <a:endParaRPr lang="en-US" sz="2300" dirty="0"/>
          </a:p>
          <a:p>
            <a:pPr marL="342900" indent="-342900">
              <a:buFont typeface="Arial"/>
              <a:buChar char="•"/>
            </a:pPr>
            <a:r>
              <a:rPr lang="en-US" sz="2000" dirty="0"/>
              <a:t>Should have, you need some tooling like an IDE</a:t>
            </a:r>
          </a:p>
          <a:p>
            <a:pPr marL="1085850" lvl="1" indent="-342900">
              <a:buFont typeface="Arial"/>
              <a:buChar char="•"/>
            </a:pPr>
            <a:r>
              <a:rPr lang="en-US" sz="2300" dirty="0"/>
              <a:t>Python instead of Java for the fun of it</a:t>
            </a:r>
          </a:p>
          <a:p>
            <a:pPr marL="1085850" lvl="1" indent="-342900">
              <a:buFont typeface="Arial"/>
              <a:buChar char="•"/>
            </a:pPr>
            <a:r>
              <a:rPr lang="en-US" sz="2300" dirty="0" err="1"/>
              <a:t>PyCharm</a:t>
            </a:r>
            <a:r>
              <a:rPr lang="en-US" sz="2300" dirty="0"/>
              <a:t> community edition</a:t>
            </a:r>
          </a:p>
          <a:p>
            <a:pPr marL="1485900" lvl="2" indent="-342900">
              <a:buFont typeface="Arial"/>
              <a:buChar char="•"/>
            </a:pPr>
            <a:r>
              <a:rPr lang="en-US" sz="2000" dirty="0"/>
              <a:t>pandas, </a:t>
            </a:r>
            <a:r>
              <a:rPr lang="en-US" sz="2000" dirty="0" err="1"/>
              <a:t>csv</a:t>
            </a:r>
            <a:r>
              <a:rPr lang="en-US" sz="2000" dirty="0"/>
              <a:t>, </a:t>
            </a:r>
            <a:r>
              <a:rPr lang="en-US" sz="2000" dirty="0" err="1"/>
              <a:t>jaydebeapi</a:t>
            </a:r>
            <a:r>
              <a:rPr lang="en-US" sz="2000" dirty="0"/>
              <a:t>, </a:t>
            </a:r>
            <a:r>
              <a:rPr lang="en-US" sz="2000" dirty="0" err="1"/>
              <a:t>elasticsearch</a:t>
            </a:r>
            <a:r>
              <a:rPr lang="en-US" sz="2000" dirty="0"/>
              <a:t>, </a:t>
            </a:r>
            <a:r>
              <a:rPr lang="mr-IN" sz="2000" dirty="0"/>
              <a:t>…</a:t>
            </a:r>
            <a:r>
              <a:rPr lang="en-US" sz="2000" dirty="0"/>
              <a:t> (packages)</a:t>
            </a:r>
          </a:p>
          <a:p>
            <a:pPr marL="342900" indent="-342900">
              <a:buFont typeface="Arial"/>
              <a:buChar char="•"/>
            </a:pPr>
            <a:r>
              <a:rPr lang="en-US" sz="2000" dirty="0"/>
              <a:t>Optional</a:t>
            </a:r>
          </a:p>
          <a:p>
            <a:pPr marL="1085850" lvl="1" indent="-342900">
              <a:buFont typeface="Arial"/>
              <a:buChar char="•"/>
            </a:pPr>
            <a:r>
              <a:rPr lang="en-US" sz="2300" dirty="0"/>
              <a:t>(H2) database</a:t>
            </a:r>
          </a:p>
          <a:p>
            <a:pPr marL="1085850" lvl="1" indent="-342900">
              <a:buFont typeface="Arial"/>
              <a:buChar char="•"/>
            </a:pPr>
            <a:r>
              <a:rPr lang="en-US" sz="2300" dirty="0"/>
              <a:t>(</a:t>
            </a:r>
            <a:r>
              <a:rPr lang="en-US" sz="2300" dirty="0" err="1"/>
              <a:t>DBeaver</a:t>
            </a:r>
            <a:r>
              <a:rPr lang="en-US" sz="2300" dirty="0"/>
              <a:t> as) database client</a:t>
            </a:r>
          </a:p>
          <a:p>
            <a:pPr marL="342900" indent="-342900">
              <a:buFont typeface="Arial"/>
              <a:buChar char="•"/>
            </a:pPr>
            <a:endParaRPr lang="en-US" sz="2000" dirty="0"/>
          </a:p>
          <a:p>
            <a:pPr marL="342900" indent="-342900">
              <a:buFont typeface="Arial"/>
              <a:buChar char="•"/>
            </a:pPr>
            <a:endParaRPr lang="en-US" sz="2000" dirty="0"/>
          </a:p>
        </p:txBody>
      </p:sp>
      <p:pic>
        <p:nvPicPr>
          <p:cNvPr id="10" name="Tijdelijke aanduiding voor afbeelding 8" descr="filmstrip.jpg"/>
          <p:cNvPicPr>
            <a:picLocks noGrp="1" noChangeAspect="1"/>
          </p:cNvPicPr>
          <p:nvPr>
            <p:ph type="pic" idx="10"/>
          </p:nvPr>
        </p:nvPicPr>
        <p:blipFill>
          <a:blip r:embed="rId2"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18846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 system, the making of..</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a:t>Download data (done)</a:t>
            </a:r>
          </a:p>
          <a:p>
            <a:pPr marL="342900" indent="-342900">
              <a:buFont typeface="Arial"/>
              <a:buChar char="•"/>
            </a:pPr>
            <a:r>
              <a:rPr lang="en-US" sz="2000" dirty="0"/>
              <a:t>Check the data</a:t>
            </a:r>
          </a:p>
          <a:p>
            <a:pPr marL="342900" indent="-342900">
              <a:buFont typeface="Arial"/>
              <a:buChar char="•"/>
            </a:pPr>
            <a:r>
              <a:rPr lang="en-US" sz="2000" dirty="0"/>
              <a:t>Install </a:t>
            </a:r>
            <a:r>
              <a:rPr lang="en-US" sz="2000" dirty="0" err="1"/>
              <a:t>PyCharm</a:t>
            </a:r>
            <a:r>
              <a:rPr lang="en-US" sz="2000" dirty="0"/>
              <a:t> (done)</a:t>
            </a:r>
          </a:p>
          <a:p>
            <a:pPr marL="342900" indent="-342900">
              <a:buFont typeface="Arial"/>
              <a:buChar char="•"/>
            </a:pPr>
            <a:r>
              <a:rPr lang="en-US" sz="2000" dirty="0"/>
              <a:t>Start </a:t>
            </a:r>
            <a:r>
              <a:rPr lang="en-US" sz="2000" dirty="0" err="1"/>
              <a:t>PyCharm</a:t>
            </a:r>
            <a:r>
              <a:rPr lang="en-US" sz="2000" dirty="0"/>
              <a:t> and ETL data to H2 database</a:t>
            </a:r>
          </a:p>
          <a:p>
            <a:pPr marL="342900" indent="-342900">
              <a:buFont typeface="Arial"/>
              <a:buChar char="•"/>
            </a:pPr>
            <a:r>
              <a:rPr lang="en-US" sz="2000" dirty="0"/>
              <a:t>Download and install </a:t>
            </a:r>
            <a:r>
              <a:rPr lang="en-US" sz="2000" dirty="0" err="1"/>
              <a:t>DBeaver</a:t>
            </a:r>
            <a:r>
              <a:rPr lang="en-US" sz="2000" dirty="0"/>
              <a:t> (</a:t>
            </a:r>
            <a:r>
              <a:rPr lang="en-US" sz="2000" dirty="0">
                <a:hlinkClick r:id="rId3"/>
              </a:rPr>
              <a:t>https://dbeaver.io/download/</a:t>
            </a:r>
            <a:r>
              <a:rPr lang="en-US" sz="2000" dirty="0"/>
              <a:t>) (done)</a:t>
            </a:r>
          </a:p>
          <a:p>
            <a:pPr marL="342900" indent="-342900">
              <a:buFont typeface="Arial"/>
              <a:buChar char="•"/>
            </a:pPr>
            <a:r>
              <a:rPr lang="en-US" sz="2000" dirty="0"/>
              <a:t>Start </a:t>
            </a:r>
            <a:r>
              <a:rPr lang="en-US" sz="2000" dirty="0" err="1"/>
              <a:t>DBeaver</a:t>
            </a:r>
            <a:r>
              <a:rPr lang="en-US" sz="2000" dirty="0"/>
              <a:t> and check H2 database</a:t>
            </a:r>
          </a:p>
          <a:p>
            <a:pPr marL="342900" indent="-342900">
              <a:buFont typeface="Arial"/>
              <a:buChar char="•"/>
            </a:pPr>
            <a:r>
              <a:rPr lang="en-US" sz="2000" dirty="0"/>
              <a:t>Download and install and run </a:t>
            </a:r>
            <a:r>
              <a:rPr lang="en-US" sz="2000" dirty="0" err="1"/>
              <a:t>Elasticsearch</a:t>
            </a:r>
            <a:r>
              <a:rPr lang="en-US" sz="2000" dirty="0"/>
              <a:t> (done)</a:t>
            </a:r>
          </a:p>
          <a:p>
            <a:pPr marL="342900" indent="-342900">
              <a:buFont typeface="Arial"/>
              <a:buChar char="•"/>
            </a:pPr>
            <a:r>
              <a:rPr lang="en-US" sz="2000" dirty="0"/>
              <a:t>Download and install and run Kibana (done)</a:t>
            </a:r>
          </a:p>
          <a:p>
            <a:pPr marL="342900" indent="-342900">
              <a:buFont typeface="Arial"/>
              <a:buChar char="•"/>
            </a:pPr>
            <a:endParaRPr lang="en-US" sz="2000" dirty="0"/>
          </a:p>
          <a:p>
            <a:pPr marL="342900" indent="-342900">
              <a:buFont typeface="Arial"/>
              <a:buChar char="•"/>
            </a:pPr>
            <a:r>
              <a:rPr lang="en-US" sz="2000" dirty="0"/>
              <a:t>First contact with Kibana and Elasticsearch…..</a:t>
            </a:r>
          </a:p>
          <a:p>
            <a:pPr marL="342900" indent="-342900">
              <a:buFont typeface="Arial"/>
              <a:buChar char="•"/>
            </a:pPr>
            <a:endParaRPr lang="en-US" sz="2000" dirty="0"/>
          </a:p>
        </p:txBody>
      </p:sp>
      <p:pic>
        <p:nvPicPr>
          <p:cNvPr id="10" name="Tijdelijke aanduiding voor afbeelding 8" descr="filmstrip.jpg"/>
          <p:cNvPicPr>
            <a:picLocks noGrp="1" noChangeAspect="1"/>
          </p:cNvPicPr>
          <p:nvPr>
            <p:ph type="pic" idx="10"/>
          </p:nvPr>
        </p:nvPicPr>
        <p:blipFill>
          <a:blip r:embed="rId4"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669613584"/>
      </p:ext>
    </p:extLst>
  </p:cSld>
  <p:clrMapOvr>
    <a:masterClrMapping/>
  </p:clrMapOvr>
</p:sld>
</file>

<file path=ppt/theme/theme1.xml><?xml version="1.0" encoding="utf-8"?>
<a:theme xmlns:a="http://schemas.openxmlformats.org/drawingml/2006/main" name="cerios sjabloon">
  <a:themeElements>
    <a:clrScheme name="Aangepast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86A10"/>
      </a:hlink>
      <a:folHlink>
        <a:srgbClr val="E86A1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cerios sjabloon</Template>
  <TotalTime>84154</TotalTime>
  <Words>574</Words>
  <Application>Microsoft Office PowerPoint</Application>
  <PresentationFormat>Widescreen</PresentationFormat>
  <Paragraphs>116</Paragraphs>
  <Slides>11</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cerios sjabloon</vt:lpstr>
      <vt:lpstr>Cerios Meetup</vt:lpstr>
      <vt:lpstr>Agenda</vt:lpstr>
      <vt:lpstr>Architecture</vt:lpstr>
      <vt:lpstr>CQRS?</vt:lpstr>
      <vt:lpstr>Architecture</vt:lpstr>
      <vt:lpstr>Example system</vt:lpstr>
      <vt:lpstr>Example system</vt:lpstr>
      <vt:lpstr>Example system tools</vt:lpstr>
      <vt:lpstr>Example system, the making of..</vt:lpstr>
      <vt:lpstr>Example system, the making continued..</vt:lpstr>
      <vt:lpstr>Example system, the making continued..</vt:lpstr>
    </vt:vector>
  </TitlesOfParts>
  <Company>Valori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bob van zeist</dc:creator>
  <cp:lastModifiedBy>Bouw, R. (René)</cp:lastModifiedBy>
  <cp:revision>567</cp:revision>
  <dcterms:created xsi:type="dcterms:W3CDTF">2011-01-27T12:11:55Z</dcterms:created>
  <dcterms:modified xsi:type="dcterms:W3CDTF">2019-04-17T17:17:23Z</dcterms:modified>
</cp:coreProperties>
</file>