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35"/>
  </p:notesMasterIdLst>
  <p:sldIdLst>
    <p:sldId id="264" r:id="rId2"/>
    <p:sldId id="257" r:id="rId3"/>
    <p:sldId id="258" r:id="rId4"/>
    <p:sldId id="261" r:id="rId5"/>
    <p:sldId id="269" r:id="rId6"/>
    <p:sldId id="271" r:id="rId7"/>
    <p:sldId id="270" r:id="rId8"/>
    <p:sldId id="272" r:id="rId9"/>
    <p:sldId id="273" r:id="rId10"/>
    <p:sldId id="263" r:id="rId11"/>
    <p:sldId id="274" r:id="rId12"/>
    <p:sldId id="275" r:id="rId13"/>
    <p:sldId id="276" r:id="rId14"/>
    <p:sldId id="277" r:id="rId15"/>
    <p:sldId id="278" r:id="rId16"/>
    <p:sldId id="279" r:id="rId17"/>
    <p:sldId id="280" r:id="rId18"/>
    <p:sldId id="281" r:id="rId19"/>
    <p:sldId id="287" r:id="rId20"/>
    <p:sldId id="286" r:id="rId21"/>
    <p:sldId id="288" r:id="rId22"/>
    <p:sldId id="289" r:id="rId23"/>
    <p:sldId id="290" r:id="rId24"/>
    <p:sldId id="285" r:id="rId25"/>
    <p:sldId id="284" r:id="rId26"/>
    <p:sldId id="291" r:id="rId27"/>
    <p:sldId id="295" r:id="rId28"/>
    <p:sldId id="292" r:id="rId29"/>
    <p:sldId id="293" r:id="rId30"/>
    <p:sldId id="294" r:id="rId31"/>
    <p:sldId id="282" r:id="rId32"/>
    <p:sldId id="296"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BED67-059E-4846-9EC2-E54DFF448155}" type="datetimeFigureOut">
              <a:rPr lang="pt-PT" smtClean="0"/>
              <a:t>07/11/2017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A41EB-2876-4126-9BB1-50BB6300815D}" type="slidenum">
              <a:rPr lang="pt-PT" smtClean="0"/>
              <a:t>‹nº›</a:t>
            </a:fld>
            <a:endParaRPr lang="pt-PT"/>
          </a:p>
        </p:txBody>
      </p:sp>
    </p:spTree>
    <p:extLst>
      <p:ext uri="{BB962C8B-B14F-4D97-AF65-F5344CB8AC3E}">
        <p14:creationId xmlns:p14="http://schemas.microsoft.com/office/powerpoint/2010/main" val="271722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10"/>
          </p:nvPr>
        </p:nvSpPr>
        <p:spPr/>
        <p:txBody>
          <a:bodyPr/>
          <a:lstStyle/>
          <a:p>
            <a:fld id="{CA077768-21C8-4125-A345-258E48D2EED0}" type="slidenum">
              <a:rPr lang="pt-PT" smtClean="0"/>
              <a:pPr/>
              <a:t>1</a:t>
            </a:fld>
            <a:endParaRPr lang="pt-PT"/>
          </a:p>
        </p:txBody>
      </p:sp>
    </p:spTree>
    <p:extLst>
      <p:ext uri="{BB962C8B-B14F-4D97-AF65-F5344CB8AC3E}">
        <p14:creationId xmlns:p14="http://schemas.microsoft.com/office/powerpoint/2010/main" val="405574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o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87488" y="2708920"/>
            <a:ext cx="10107928" cy="3456384"/>
          </a:xfrm>
          <a:prstGeom prst="rect">
            <a:avLst/>
          </a:prstGeom>
          <a:noFill/>
          <a:ln w="9525">
            <a:noFill/>
            <a:miter lim="800000"/>
            <a:headEnd/>
            <a:tailEnd/>
          </a:ln>
        </p:spPr>
      </p:pic>
      <p:sp>
        <p:nvSpPr>
          <p:cNvPr id="31" name="Rectangle 31"/>
          <p:cNvSpPr>
            <a:spLocks noGrp="1"/>
          </p:cNvSpPr>
          <p:nvPr>
            <p:ph type="subTitle" idx="1" hasCustomPrompt="1"/>
          </p:nvPr>
        </p:nvSpPr>
        <p:spPr>
          <a:xfrm>
            <a:off x="3407701" y="2780929"/>
            <a:ext cx="8160907" cy="504056"/>
          </a:xfrm>
        </p:spPr>
        <p:txBody>
          <a:bodyPr>
            <a:noAutofit/>
          </a:bodyPr>
          <a:lstStyle>
            <a:lvl1pPr marL="0" indent="0" algn="r" latinLnBrk="0">
              <a:buNone/>
              <a:defRPr lang="pt-PT" sz="3200" b="1">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PT" dirty="0"/>
              <a:t>Subtítulo, Conferência</a:t>
            </a:r>
          </a:p>
        </p:txBody>
      </p:sp>
      <p:sp>
        <p:nvSpPr>
          <p:cNvPr id="5" name="Rectangle 5"/>
          <p:cNvSpPr>
            <a:spLocks noGrp="1"/>
          </p:cNvSpPr>
          <p:nvPr>
            <p:ph type="ctrTitle" hasCustomPrompt="1"/>
          </p:nvPr>
        </p:nvSpPr>
        <p:spPr>
          <a:xfrm>
            <a:off x="1487488" y="1196753"/>
            <a:ext cx="10103752" cy="1470025"/>
          </a:xfrm>
        </p:spPr>
        <p:txBody>
          <a:bodyPr anchor="b" anchorCtr="0">
            <a:normAutofit/>
          </a:bodyPr>
          <a:lstStyle>
            <a:lvl1pPr algn="r" latinLnBrk="0">
              <a:defRPr lang="pt-PT" sz="5400" b="0" baseline="0">
                <a:solidFill>
                  <a:srgbClr val="373E48"/>
                </a:solidFill>
              </a:defRPr>
            </a:lvl1pPr>
          </a:lstStyle>
          <a:p>
            <a:r>
              <a:rPr lang="pt-PT" dirty="0"/>
              <a:t>Título da Apresentação</a:t>
            </a:r>
          </a:p>
        </p:txBody>
      </p:sp>
      <p:sp>
        <p:nvSpPr>
          <p:cNvPr id="10" name="Marcador de Posição do Texto 9"/>
          <p:cNvSpPr>
            <a:spLocks noGrp="1"/>
          </p:cNvSpPr>
          <p:nvPr>
            <p:ph type="body" sz="quarter" idx="10" hasCustomPrompt="1"/>
          </p:nvPr>
        </p:nvSpPr>
        <p:spPr>
          <a:xfrm>
            <a:off x="6192011" y="5301209"/>
            <a:ext cx="5376333" cy="865187"/>
          </a:xfrm>
        </p:spPr>
        <p:txBody>
          <a:bodyPr/>
          <a:lstStyle>
            <a:lvl1pPr marL="0" marR="0" indent="0" algn="r" defTabSz="914400" eaLnBrk="1" fontAlgn="auto" latinLnBrk="0" hangingPunct="1">
              <a:lnSpc>
                <a:spcPct val="100000"/>
              </a:lnSpc>
              <a:spcBef>
                <a:spcPts val="0"/>
              </a:spcBef>
              <a:spcAft>
                <a:spcPts val="0"/>
              </a:spcAft>
              <a:buClrTx/>
              <a:buSzTx/>
              <a:buFontTx/>
              <a:buNone/>
              <a:tabLst/>
              <a:defRPr sz="2800"/>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Autor1, Autor2, Autor 3</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PT" sz="2000" b="1" i="0" u="none" strike="noStrike" kern="0" cap="none" spc="0" normalizeH="0" baseline="0" noProof="0" dirty="0">
                <a:ln>
                  <a:noFill/>
                </a:ln>
                <a:solidFill>
                  <a:schemeClr val="bg1"/>
                </a:solidFill>
                <a:effectLst/>
                <a:uLnTx/>
                <a:uFillTx/>
                <a:latin typeface="+mn-lt"/>
              </a:rPr>
              <a:t>Mail1, mail2, mail3</a:t>
            </a:r>
            <a:endParaRPr lang="en-US" dirty="0"/>
          </a:p>
        </p:txBody>
      </p:sp>
      <p:sp>
        <p:nvSpPr>
          <p:cNvPr id="11" name="Marcador de Posição do Número do Diapositivo 10"/>
          <p:cNvSpPr>
            <a:spLocks noGrp="1"/>
          </p:cNvSpPr>
          <p:nvPr>
            <p:ph type="sldNum" sz="quarter" idx="11"/>
          </p:nvPr>
        </p:nvSpPr>
        <p:spPr/>
        <p:txBody>
          <a:bodyPr/>
          <a:lstStyle/>
          <a:p>
            <a:fld id="{4FB861CC-32AA-45B1-A28B-79AD7303C392}" type="slidenum">
              <a:rPr lang="pt-PT" smtClean="0"/>
              <a:t>‹nº›</a:t>
            </a:fld>
            <a:endParaRPr lang="pt-PT"/>
          </a:p>
        </p:txBody>
      </p:sp>
      <p:pic>
        <p:nvPicPr>
          <p:cNvPr id="7" name="Picture 3"/>
          <p:cNvPicPr>
            <a:picLocks noChangeAspect="1" noChangeArrowheads="1"/>
          </p:cNvPicPr>
          <p:nvPr/>
        </p:nvPicPr>
        <p:blipFill>
          <a:blip r:embed="rId3" cstate="print"/>
          <a:srcRect/>
          <a:stretch>
            <a:fillRect/>
          </a:stretch>
        </p:blipFill>
        <p:spPr bwMode="auto">
          <a:xfrm>
            <a:off x="-1" y="6182245"/>
            <a:ext cx="8688289" cy="675756"/>
          </a:xfrm>
          <a:prstGeom prst="rect">
            <a:avLst/>
          </a:prstGeom>
          <a:noFill/>
          <a:ln w="9525">
            <a:noFill/>
            <a:miter lim="800000"/>
            <a:headEnd/>
            <a:tailEnd/>
          </a:ln>
        </p:spPr>
      </p:pic>
    </p:spTree>
    <p:extLst>
      <p:ext uri="{BB962C8B-B14F-4D97-AF65-F5344CB8AC3E}">
        <p14:creationId xmlns:p14="http://schemas.microsoft.com/office/powerpoint/2010/main" val="358167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Texto">
    <p:spTree>
      <p:nvGrpSpPr>
        <p:cNvPr id="1" name=""/>
        <p:cNvGrpSpPr/>
        <p:nvPr/>
      </p:nvGrpSpPr>
      <p:grpSpPr>
        <a:xfrm>
          <a:off x="0" y="0"/>
          <a:ext cx="0" cy="0"/>
          <a:chOff x="0" y="0"/>
          <a:chExt cx="0" cy="0"/>
        </a:xfrm>
      </p:grpSpPr>
      <p:sp>
        <p:nvSpPr>
          <p:cNvPr id="7" name="Rectangle 7"/>
          <p:cNvSpPr>
            <a:spLocks noGrp="1"/>
          </p:cNvSpPr>
          <p:nvPr>
            <p:ph type="body" idx="1"/>
          </p:nvPr>
        </p:nvSpPr>
        <p:spPr>
          <a:xfrm>
            <a:off x="1726837" y="1340768"/>
            <a:ext cx="10129803" cy="5184576"/>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dirty="0"/>
          </a:p>
        </p:txBody>
      </p:sp>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
        <p:nvSpPr>
          <p:cNvPr id="14"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a:t>Clique para editar o estilo de título do Modelo Global</a:t>
            </a:r>
            <a:endParaRPr lang="pt-PT" dirty="0"/>
          </a:p>
        </p:txBody>
      </p:sp>
    </p:spTree>
    <p:extLst>
      <p:ext uri="{BB962C8B-B14F-4D97-AF65-F5344CB8AC3E}">
        <p14:creationId xmlns:p14="http://schemas.microsoft.com/office/powerpoint/2010/main" val="363384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
        <p:nvSpPr>
          <p:cNvPr id="14"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a:t>Clique para editar o estilo de título do Modelo Global</a:t>
            </a:r>
            <a:endParaRPr lang="pt-PT" dirty="0"/>
          </a:p>
        </p:txBody>
      </p:sp>
    </p:spTree>
    <p:extLst>
      <p:ext uri="{BB962C8B-B14F-4D97-AF65-F5344CB8AC3E}">
        <p14:creationId xmlns:p14="http://schemas.microsoft.com/office/powerpoint/2010/main" val="272521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ítulo e Texto">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423338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84DECE9-7197-439F-876F-311CAFAD5F0F}" type="datetimeFigureOut">
              <a:rPr lang="pt-PT" smtClean="0"/>
              <a:t>07/11/2017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28249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7" cstate="print"/>
          <a:srcRect l="16573" b="80589"/>
          <a:stretch>
            <a:fillRect/>
          </a:stretch>
        </p:blipFill>
        <p:spPr bwMode="auto">
          <a:xfrm>
            <a:off x="-1" y="0"/>
            <a:ext cx="12192001" cy="119675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l="16573" t="19411"/>
          <a:stretch>
            <a:fillRect/>
          </a:stretch>
        </p:blipFill>
        <p:spPr bwMode="auto">
          <a:xfrm>
            <a:off x="1" y="1196752"/>
            <a:ext cx="12192001" cy="5661248"/>
          </a:xfrm>
          <a:prstGeom prst="rect">
            <a:avLst/>
          </a:prstGeom>
          <a:noFill/>
          <a:ln w="9525">
            <a:noFill/>
            <a:miter lim="800000"/>
            <a:headEnd/>
            <a:tailEnd/>
          </a:ln>
        </p:spPr>
      </p:pic>
      <p:sp>
        <p:nvSpPr>
          <p:cNvPr id="13" name="Rectângulo 12"/>
          <p:cNvSpPr/>
          <p:nvPr/>
        </p:nvSpPr>
        <p:spPr>
          <a:xfrm>
            <a:off x="0" y="1196752"/>
            <a:ext cx="12192000" cy="566124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30"/>
          <p:cNvSpPr>
            <a:spLocks noGrp="1"/>
          </p:cNvSpPr>
          <p:nvPr>
            <p:ph type="title"/>
          </p:nvPr>
        </p:nvSpPr>
        <p:spPr>
          <a:xfrm>
            <a:off x="3311691" y="1"/>
            <a:ext cx="6240693" cy="1196752"/>
          </a:xfrm>
          <a:prstGeom prst="rect">
            <a:avLst/>
          </a:prstGeom>
        </p:spPr>
        <p:txBody>
          <a:bodyPr anchor="ctr" anchorCtr="0">
            <a:normAutofit/>
          </a:bodyPr>
          <a:lstStyle/>
          <a:p>
            <a:pPr algn="l"/>
            <a:r>
              <a:rPr lang="pt-PT" dirty="0"/>
              <a:t>Título</a:t>
            </a:r>
          </a:p>
        </p:txBody>
      </p:sp>
      <p:sp>
        <p:nvSpPr>
          <p:cNvPr id="12" name="Rectangle 12"/>
          <p:cNvSpPr>
            <a:spLocks noGrp="1"/>
          </p:cNvSpPr>
          <p:nvPr>
            <p:ph type="body" idx="1"/>
          </p:nvPr>
        </p:nvSpPr>
        <p:spPr>
          <a:xfrm>
            <a:off x="1726837" y="1340768"/>
            <a:ext cx="10129803" cy="5184576"/>
          </a:xfrm>
          <a:prstGeom prst="rect">
            <a:avLst/>
          </a:prstGeom>
        </p:spPr>
        <p:txBody>
          <a:bodyPr>
            <a:normAutofit/>
          </a:bodyPr>
          <a:lstStyle/>
          <a:p>
            <a:pPr lvl="0"/>
            <a:r>
              <a:rPr lang="pt-PT" dirty="0"/>
              <a:t>Clique para 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p>
        </p:txBody>
      </p:sp>
      <p:sp>
        <p:nvSpPr>
          <p:cNvPr id="15" name="CaixaDeTexto 14"/>
          <p:cNvSpPr txBox="1"/>
          <p:nvPr/>
        </p:nvSpPr>
        <p:spPr>
          <a:xfrm>
            <a:off x="0" y="116633"/>
            <a:ext cx="3407701" cy="1061829"/>
          </a:xfrm>
          <a:prstGeom prst="rect">
            <a:avLst/>
          </a:prstGeom>
          <a:noFill/>
        </p:spPr>
        <p:txBody>
          <a:bodyPr wrap="square" rtlCol="0">
            <a:spAutoFit/>
          </a:bodyPr>
          <a:lstStyle/>
          <a:p>
            <a:r>
              <a:rPr lang="en-US" sz="2100" b="1" dirty="0">
                <a:solidFill>
                  <a:srgbClr val="373E48"/>
                </a:solidFill>
              </a:rPr>
              <a:t>ESRG</a:t>
            </a:r>
          </a:p>
          <a:p>
            <a:r>
              <a:rPr lang="en-US" sz="2100" b="1" dirty="0">
                <a:solidFill>
                  <a:srgbClr val="00A2D3"/>
                </a:solidFill>
              </a:rPr>
              <a:t>Embedded Systems</a:t>
            </a:r>
          </a:p>
          <a:p>
            <a:r>
              <a:rPr lang="en-US" sz="2100" b="1" dirty="0">
                <a:solidFill>
                  <a:srgbClr val="00A2D3"/>
                </a:solidFill>
              </a:rPr>
              <a:t>Research Group</a:t>
            </a:r>
          </a:p>
        </p:txBody>
      </p:sp>
      <p:pic>
        <p:nvPicPr>
          <p:cNvPr id="1028" name="Picture 4"/>
          <p:cNvPicPr>
            <a:picLocks noChangeAspect="1" noChangeArrowheads="1"/>
          </p:cNvPicPr>
          <p:nvPr/>
        </p:nvPicPr>
        <p:blipFill>
          <a:blip r:embed="rId8" cstate="print"/>
          <a:srcRect l="3813" r="37962" b="1449"/>
          <a:stretch>
            <a:fillRect/>
          </a:stretch>
        </p:blipFill>
        <p:spPr bwMode="auto">
          <a:xfrm>
            <a:off x="0" y="1196752"/>
            <a:ext cx="1487488" cy="5661248"/>
          </a:xfrm>
          <a:prstGeom prst="rect">
            <a:avLst/>
          </a:prstGeom>
          <a:noFill/>
          <a:ln w="9525">
            <a:noFill/>
            <a:miter lim="800000"/>
            <a:headEnd/>
            <a:tailEnd/>
          </a:ln>
        </p:spPr>
      </p:pic>
      <p:sp>
        <p:nvSpPr>
          <p:cNvPr id="16" name="Slide Number Placeholder 9"/>
          <p:cNvSpPr>
            <a:spLocks noGrp="1"/>
          </p:cNvSpPr>
          <p:nvPr>
            <p:ph type="sldNum" sz="quarter" idx="4"/>
          </p:nvPr>
        </p:nvSpPr>
        <p:spPr>
          <a:xfrm>
            <a:off x="9347200" y="6525344"/>
            <a:ext cx="2844800" cy="332656"/>
          </a:xfrm>
          <a:prstGeom prst="rect">
            <a:avLst/>
          </a:prstGeom>
        </p:spPr>
        <p:txBody>
          <a:bodyPr/>
          <a:lstStyle/>
          <a:p>
            <a:fld id="{4FB861CC-32AA-45B1-A28B-79AD7303C392}" type="slidenum">
              <a:rPr lang="pt-PT" smtClean="0"/>
              <a:t>‹nº›</a:t>
            </a:fld>
            <a:endParaRPr lang="pt-PT"/>
          </a:p>
        </p:txBody>
      </p:sp>
    </p:spTree>
    <p:extLst>
      <p:ext uri="{BB962C8B-B14F-4D97-AF65-F5344CB8AC3E}">
        <p14:creationId xmlns:p14="http://schemas.microsoft.com/office/powerpoint/2010/main" val="228061403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2" r:id="rId5"/>
  </p:sldLayoutIdLst>
  <p:txStyles>
    <p:titleStyle>
      <a:defPPr>
        <a:defRPr lang="pt-PT" sz="4400">
          <a:solidFill>
            <a:schemeClr val="tx1"/>
          </a:solidFill>
          <a:latin typeface="+mj-lt"/>
          <a:ea typeface="+mj-ea"/>
          <a:cs typeface="+mj-cs"/>
        </a:defRPr>
      </a:defPPr>
      <a:lvl1pPr algn="l" eaLnBrk="1" latinLnBrk="0" hangingPunct="1">
        <a:buNone/>
        <a:defRPr lang="pt-PT" sz="3600">
          <a:solidFill>
            <a:srgbClr val="373E48"/>
          </a:solidFill>
          <a:latin typeface="+mj-lt"/>
        </a:defRPr>
      </a:lvl1pPr>
    </p:titleStyle>
    <p:bodyStyle>
      <a:defPPr>
        <a:defRPr lang="pt-PT">
          <a:solidFill>
            <a:schemeClr val="tx1"/>
          </a:solidFill>
          <a:latin typeface="+mn-lt"/>
          <a:ea typeface="+mn-ea"/>
          <a:cs typeface="+mn-cs"/>
        </a:defRPr>
      </a:defPPr>
      <a:lvl1pPr marL="342900" indent="-342900" eaLnBrk="1" latinLnBrk="0" hangingPunct="1">
        <a:buChar char="•"/>
        <a:defRPr lang="pt-PT" sz="2800">
          <a:solidFill>
            <a:srgbClr val="373E48"/>
          </a:solidFill>
          <a:latin typeface="+mn-lt"/>
        </a:defRPr>
      </a:lvl1pPr>
      <a:lvl2pPr marL="742950" indent="-285750" eaLnBrk="1" hangingPunct="1">
        <a:buChar char="–"/>
        <a:defRPr lang="pt-PT" sz="2400">
          <a:solidFill>
            <a:srgbClr val="00A2D3"/>
          </a:solidFill>
          <a:latin typeface="+mn-lt"/>
        </a:defRPr>
      </a:lvl2pPr>
      <a:lvl3pPr marL="1143000" indent="-228600" eaLnBrk="1" hangingPunct="1">
        <a:buChar char="•"/>
        <a:defRPr lang="pt-PT" sz="2400">
          <a:solidFill>
            <a:srgbClr val="373E48"/>
          </a:solidFill>
          <a:latin typeface="+mn-lt"/>
        </a:defRPr>
      </a:lvl3pPr>
      <a:lvl4pPr marL="1600200" indent="-228600" eaLnBrk="1" hangingPunct="1">
        <a:buChar char="–"/>
        <a:defRPr lang="pt-PT" sz="2000">
          <a:latin typeface="+mn-lt"/>
        </a:defRPr>
      </a:lvl4pPr>
      <a:lvl5pPr marL="2057400" indent="-228600" eaLnBrk="1" hangingPunct="1">
        <a:buChar char="»"/>
        <a:defRPr lang="pt-PT" sz="2000">
          <a:latin typeface="+mn-lt"/>
        </a:defRPr>
      </a:lvl5pPr>
      <a:lvl6pPr marL="2514600" indent="-228600" eaLnBrk="1" hangingPunct="1">
        <a:buChar char="•"/>
        <a:defRPr lang="pt-PT" sz="2000"/>
      </a:lvl6pPr>
      <a:lvl7pPr marL="2971800" indent="-228600" eaLnBrk="1" hangingPunct="1">
        <a:buChar char="•"/>
        <a:defRPr lang="pt-PT" sz="2000"/>
      </a:lvl7pPr>
      <a:lvl8pPr marL="3429000" indent="-228600" eaLnBrk="1" hangingPunct="1">
        <a:buChar char="•"/>
        <a:defRPr lang="pt-PT" sz="2000"/>
      </a:lvl8pPr>
      <a:lvl9pPr marL="3886200" indent="-228600" eaLnBrk="1" hangingPunct="1">
        <a:buChar char="•"/>
        <a:defRPr lang="pt-PT" sz="2000"/>
      </a:lvl9pPr>
    </p:bodyStyle>
    <p:otherStyle>
      <a:defPPr>
        <a:defRPr lang="pt-PT">
          <a:solidFill>
            <a:schemeClr val="tx1"/>
          </a:solidFill>
          <a:latin typeface="+mn-lt"/>
          <a:ea typeface="+mn-ea"/>
          <a:cs typeface="+mn-cs"/>
        </a:defRPr>
      </a:defPPr>
      <a:lvl1pPr marL="0" eaLnBrk="1" latinLnBrk="0"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r>
              <a:rPr lang="en-US" b="1" i="1" dirty="0" err="1"/>
              <a:t>AutOS</a:t>
            </a:r>
            <a:endParaRPr lang="en-US" b="1" i="1" dirty="0"/>
          </a:p>
        </p:txBody>
      </p:sp>
      <p:sp>
        <p:nvSpPr>
          <p:cNvPr id="6" name="Marcador de Posição do Texto 5"/>
          <p:cNvSpPr>
            <a:spLocks noGrp="1"/>
          </p:cNvSpPr>
          <p:nvPr>
            <p:ph type="body" sz="quarter" idx="10"/>
          </p:nvPr>
        </p:nvSpPr>
        <p:spPr>
          <a:xfrm>
            <a:off x="3983503" y="5301210"/>
            <a:ext cx="7632848" cy="865187"/>
          </a:xfrm>
          <a:solidFill>
            <a:srgbClr val="FFFFFF">
              <a:alpha val="65000"/>
            </a:srgbClr>
          </a:solidFill>
        </p:spPr>
        <p:txBody>
          <a:bodyPr anchor="ctr">
            <a:normAutofit/>
          </a:bodyPr>
          <a:lstStyle/>
          <a:p>
            <a:r>
              <a:rPr lang="en-US" sz="2000" b="1" dirty="0" err="1">
                <a:latin typeface="Calibri" panose="020F0502020204030204" pitchFamily="34" charset="0"/>
                <a:cs typeface="Calibri" panose="020F0502020204030204" pitchFamily="34" charset="0"/>
              </a:rPr>
              <a:t>Fábio</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Magalhães</a:t>
            </a:r>
            <a:r>
              <a:rPr lang="en-US" sz="2000" b="1" dirty="0">
                <a:latin typeface="Calibri" panose="020F0502020204030204" pitchFamily="34" charset="0"/>
                <a:cs typeface="Calibri" panose="020F0502020204030204" pitchFamily="34" charset="0"/>
              </a:rPr>
              <a:t> – A75030</a:t>
            </a:r>
          </a:p>
          <a:p>
            <a:r>
              <a:rPr lang="en-US" sz="2000" b="1" dirty="0">
                <a:latin typeface="Calibri" panose="020F0502020204030204" pitchFamily="34" charset="0"/>
                <a:cs typeface="Calibri" panose="020F0502020204030204" pitchFamily="34" charset="0"/>
              </a:rPr>
              <a:t>Rui Carvalho – A76279</a:t>
            </a:r>
          </a:p>
        </p:txBody>
      </p:sp>
      <p:sp>
        <p:nvSpPr>
          <p:cNvPr id="3" name="Subtitle 2"/>
          <p:cNvSpPr>
            <a:spLocks noGrp="1"/>
          </p:cNvSpPr>
          <p:nvPr>
            <p:ph type="subTitle" idx="1"/>
          </p:nvPr>
        </p:nvSpPr>
        <p:spPr/>
        <p:txBody>
          <a:bodyPr/>
          <a:lstStyle/>
          <a:p>
            <a:r>
              <a:rPr lang="en-US" sz="3600" dirty="0"/>
              <a:t>Analysis Presentation</a:t>
            </a:r>
          </a:p>
        </p:txBody>
      </p:sp>
    </p:spTree>
    <p:extLst>
      <p:ext uri="{BB962C8B-B14F-4D97-AF65-F5344CB8AC3E}">
        <p14:creationId xmlns:p14="http://schemas.microsoft.com/office/powerpoint/2010/main" val="4028815543"/>
      </p:ext>
    </p:extLst>
  </p:cSld>
  <p:clrMapOvr>
    <a:masterClrMapping/>
  </p:clrMapOvr>
  <mc:AlternateContent xmlns:mc="http://schemas.openxmlformats.org/markup-compatibility/2006" xmlns:p14="http://schemas.microsoft.com/office/powerpoint/2010/main">
    <mc:Choice Requires="p14">
      <p:transition spd="slow" p14:dur="2000" advTm="4604"/>
    </mc:Choice>
    <mc:Fallback xmlns="">
      <p:transition spd="slow" advTm="46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AE07E978-F970-4566-BB0C-343CE3D5E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347" y="2042687"/>
            <a:ext cx="6773013" cy="4084819"/>
          </a:xfrm>
        </p:spPr>
      </p:pic>
      <p:sp>
        <p:nvSpPr>
          <p:cNvPr id="6" name="Título 5">
            <a:extLst>
              <a:ext uri="{FF2B5EF4-FFF2-40B4-BE49-F238E27FC236}">
                <a16:creationId xmlns:a16="http://schemas.microsoft.com/office/drawing/2014/main" id="{CDDF9B14-D210-4E3E-8484-BFC7CDF54D6B}"/>
              </a:ext>
            </a:extLst>
          </p:cNvPr>
          <p:cNvSpPr>
            <a:spLocks noGrp="1"/>
          </p:cNvSpPr>
          <p:nvPr>
            <p:ph type="title"/>
          </p:nvPr>
        </p:nvSpPr>
        <p:spPr/>
        <p:txBody>
          <a:bodyPr/>
          <a:lstStyle/>
          <a:p>
            <a:pPr algn="ctr"/>
            <a:r>
              <a:rPr lang="pt-PT" dirty="0" err="1"/>
              <a:t>System</a:t>
            </a:r>
            <a:r>
              <a:rPr lang="pt-PT" dirty="0"/>
              <a:t> </a:t>
            </a:r>
            <a:r>
              <a:rPr lang="pt-PT" dirty="0" err="1"/>
              <a:t>Overview</a:t>
            </a:r>
            <a:endParaRPr lang="pt-PT" dirty="0"/>
          </a:p>
        </p:txBody>
      </p:sp>
    </p:spTree>
    <p:extLst>
      <p:ext uri="{BB962C8B-B14F-4D97-AF65-F5344CB8AC3E}">
        <p14:creationId xmlns:p14="http://schemas.microsoft.com/office/powerpoint/2010/main" val="218092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79EAA-EC51-4252-9A5B-49C2223C03C6}"/>
              </a:ext>
            </a:extLst>
          </p:cNvPr>
          <p:cNvSpPr>
            <a:spLocks noGrp="1"/>
          </p:cNvSpPr>
          <p:nvPr>
            <p:ph type="title"/>
          </p:nvPr>
        </p:nvSpPr>
        <p:spPr/>
        <p:txBody>
          <a:bodyPr/>
          <a:lstStyle/>
          <a:p>
            <a:pPr algn="ctr"/>
            <a:r>
              <a:rPr lang="pt-PT" dirty="0"/>
              <a:t>EVENTS</a:t>
            </a:r>
          </a:p>
        </p:txBody>
      </p:sp>
      <p:graphicFrame>
        <p:nvGraphicFramePr>
          <p:cNvPr id="4" name="Tabela 3">
            <a:extLst>
              <a:ext uri="{FF2B5EF4-FFF2-40B4-BE49-F238E27FC236}">
                <a16:creationId xmlns:a16="http://schemas.microsoft.com/office/drawing/2014/main" id="{D69AB564-D7BD-4AE3-B175-8669FDDFB422}"/>
              </a:ext>
            </a:extLst>
          </p:cNvPr>
          <p:cNvGraphicFramePr>
            <a:graphicFrameLocks noGrp="1"/>
          </p:cNvGraphicFramePr>
          <p:nvPr/>
        </p:nvGraphicFramePr>
        <p:xfrm>
          <a:off x="3882549" y="3248182"/>
          <a:ext cx="5819140" cy="1308862"/>
        </p:xfrm>
        <a:graphic>
          <a:graphicData uri="http://schemas.openxmlformats.org/drawingml/2006/table">
            <a:tbl>
              <a:tblPr firstRow="1" firstCol="1" bandRow="1">
                <a:tableStyleId>{5C22544A-7EE6-4342-B048-85BDC9FD1C3A}</a:tableStyleId>
              </a:tblPr>
              <a:tblGrid>
                <a:gridCol w="1677035">
                  <a:extLst>
                    <a:ext uri="{9D8B030D-6E8A-4147-A177-3AD203B41FA5}">
                      <a16:colId xmlns:a16="http://schemas.microsoft.com/office/drawing/2014/main" val="3601711336"/>
                    </a:ext>
                  </a:extLst>
                </a:gridCol>
                <a:gridCol w="2730500">
                  <a:extLst>
                    <a:ext uri="{9D8B030D-6E8A-4147-A177-3AD203B41FA5}">
                      <a16:colId xmlns:a16="http://schemas.microsoft.com/office/drawing/2014/main" val="3869517710"/>
                    </a:ext>
                  </a:extLst>
                </a:gridCol>
                <a:gridCol w="1411605">
                  <a:extLst>
                    <a:ext uri="{9D8B030D-6E8A-4147-A177-3AD203B41FA5}">
                      <a16:colId xmlns:a16="http://schemas.microsoft.com/office/drawing/2014/main" val="3421792174"/>
                    </a:ext>
                  </a:extLst>
                </a:gridCol>
              </a:tblGrid>
              <a:tr h="210820">
                <a:tc>
                  <a:txBody>
                    <a:bodyPr/>
                    <a:lstStyle/>
                    <a:p>
                      <a:pPr indent="180340" algn="just">
                        <a:lnSpc>
                          <a:spcPct val="107000"/>
                        </a:lnSpc>
                        <a:spcAft>
                          <a:spcPts val="0"/>
                        </a:spcAft>
                      </a:pPr>
                      <a:r>
                        <a:rPr lang="en-GB" sz="1400">
                          <a:effectLst/>
                        </a:rPr>
                        <a:t>Event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System Response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Source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4874448"/>
                  </a:ext>
                </a:extLst>
              </a:tr>
              <a:tr h="220345">
                <a:tc>
                  <a:txBody>
                    <a:bodyPr/>
                    <a:lstStyle/>
                    <a:p>
                      <a:pPr indent="180340" algn="just">
                        <a:lnSpc>
                          <a:spcPct val="107000"/>
                        </a:lnSpc>
                        <a:spcAft>
                          <a:spcPts val="0"/>
                        </a:spcAft>
                      </a:pPr>
                      <a:r>
                        <a:rPr lang="en-GB" sz="1400">
                          <a:effectLst/>
                        </a:rPr>
                        <a:t>On/Off</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Turn System On/Off</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User</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4535168"/>
                  </a:ext>
                </a:extLst>
              </a:tr>
              <a:tr h="210820">
                <a:tc>
                  <a:txBody>
                    <a:bodyPr/>
                    <a:lstStyle/>
                    <a:p>
                      <a:pPr indent="180340" algn="just">
                        <a:lnSpc>
                          <a:spcPct val="107000"/>
                        </a:lnSpc>
                        <a:spcAft>
                          <a:spcPts val="0"/>
                        </a:spcAft>
                      </a:pPr>
                      <a:r>
                        <a:rPr lang="en-GB" sz="1400">
                          <a:effectLst/>
                        </a:rPr>
                        <a:t>Read OBD</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Reads OBD data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Local Sys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255272"/>
                  </a:ext>
                </a:extLst>
              </a:tr>
              <a:tr h="220345">
                <a:tc>
                  <a:txBody>
                    <a:bodyPr/>
                    <a:lstStyle/>
                    <a:p>
                      <a:pPr indent="180340" algn="just">
                        <a:lnSpc>
                          <a:spcPct val="107000"/>
                        </a:lnSpc>
                        <a:spcAft>
                          <a:spcPts val="0"/>
                        </a:spcAft>
                      </a:pPr>
                      <a:r>
                        <a:rPr lang="en-GB" sz="1400">
                          <a:effectLst/>
                        </a:rPr>
                        <a:t>Read Gyro</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Reads gyroscope data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Local Sys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5450162"/>
                  </a:ext>
                </a:extLst>
              </a:tr>
              <a:tr h="210820">
                <a:tc>
                  <a:txBody>
                    <a:bodyPr/>
                    <a:lstStyle/>
                    <a:p>
                      <a:pPr indent="180340" algn="just">
                        <a:lnSpc>
                          <a:spcPct val="107000"/>
                        </a:lnSpc>
                        <a:spcAft>
                          <a:spcPts val="0"/>
                        </a:spcAft>
                      </a:pPr>
                      <a:r>
                        <a:rPr lang="en-GB" sz="1400">
                          <a:effectLst/>
                        </a:rPr>
                        <a:t>Display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Changes display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Local Sys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451781"/>
                  </a:ext>
                </a:extLst>
              </a:tr>
              <a:tr h="210820">
                <a:tc>
                  <a:txBody>
                    <a:bodyPr/>
                    <a:lstStyle/>
                    <a:p>
                      <a:pPr indent="180340" algn="just">
                        <a:lnSpc>
                          <a:spcPct val="107000"/>
                        </a:lnSpc>
                        <a:spcAft>
                          <a:spcPts val="0"/>
                        </a:spcAft>
                      </a:pPr>
                      <a:r>
                        <a:rPr lang="en-GB" sz="1400">
                          <a:effectLst/>
                        </a:rPr>
                        <a:t>Button Click</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Reads buttons states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dirty="0">
                          <a:effectLst/>
                        </a:rPr>
                        <a:t>User</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9735091"/>
                  </a:ext>
                </a:extLst>
              </a:tr>
            </a:tbl>
          </a:graphicData>
        </a:graphic>
      </p:graphicFrame>
    </p:spTree>
    <p:extLst>
      <p:ext uri="{BB962C8B-B14F-4D97-AF65-F5344CB8AC3E}">
        <p14:creationId xmlns:p14="http://schemas.microsoft.com/office/powerpoint/2010/main" val="376282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04889-50B5-495A-AF0F-59EF50248C28}"/>
              </a:ext>
            </a:extLst>
          </p:cNvPr>
          <p:cNvSpPr>
            <a:spLocks noGrp="1"/>
          </p:cNvSpPr>
          <p:nvPr>
            <p:ph type="title"/>
          </p:nvPr>
        </p:nvSpPr>
        <p:spPr/>
        <p:txBody>
          <a:bodyPr/>
          <a:lstStyle/>
          <a:p>
            <a:pPr algn="ctr"/>
            <a:r>
              <a:rPr lang="pt-PT" dirty="0"/>
              <a:t>Use Cases</a:t>
            </a:r>
          </a:p>
        </p:txBody>
      </p:sp>
      <p:pic>
        <p:nvPicPr>
          <p:cNvPr id="4" name="Imagem 3">
            <a:extLst>
              <a:ext uri="{FF2B5EF4-FFF2-40B4-BE49-F238E27FC236}">
                <a16:creationId xmlns:a16="http://schemas.microsoft.com/office/drawing/2014/main" id="{D37E7D0E-C26C-4330-9D59-26F49105AD07}"/>
              </a:ext>
            </a:extLst>
          </p:cNvPr>
          <p:cNvPicPr/>
          <p:nvPr/>
        </p:nvPicPr>
        <p:blipFill rotWithShape="1">
          <a:blip r:embed="rId2">
            <a:extLst>
              <a:ext uri="{28A0092B-C50C-407E-A947-70E740481C1C}">
                <a14:useLocalDpi xmlns:a14="http://schemas.microsoft.com/office/drawing/2010/main" val="0"/>
              </a:ext>
            </a:extLst>
          </a:blip>
          <a:srcRect l="14802" t="13569" r="12298" b="23945"/>
          <a:stretch/>
        </p:blipFill>
        <p:spPr bwMode="auto">
          <a:xfrm>
            <a:off x="3311691" y="2146617"/>
            <a:ext cx="6240693" cy="35915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208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174CC-B332-4B28-AAB7-054DA166283C}"/>
              </a:ext>
            </a:extLst>
          </p:cNvPr>
          <p:cNvSpPr>
            <a:spLocks noGrp="1"/>
          </p:cNvSpPr>
          <p:nvPr>
            <p:ph type="title"/>
          </p:nvPr>
        </p:nvSpPr>
        <p:spPr/>
        <p:txBody>
          <a:bodyPr/>
          <a:lstStyle/>
          <a:p>
            <a:pPr algn="ctr"/>
            <a:r>
              <a:rPr lang="pt-PT" dirty="0" err="1"/>
              <a:t>State</a:t>
            </a:r>
            <a:r>
              <a:rPr lang="pt-PT" dirty="0"/>
              <a:t> Chart</a:t>
            </a:r>
          </a:p>
        </p:txBody>
      </p:sp>
      <p:pic>
        <p:nvPicPr>
          <p:cNvPr id="4" name="Imagem 3">
            <a:extLst>
              <a:ext uri="{FF2B5EF4-FFF2-40B4-BE49-F238E27FC236}">
                <a16:creationId xmlns:a16="http://schemas.microsoft.com/office/drawing/2014/main" id="{EAB563B8-EFE1-4218-94C4-4825A9B575C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55946" y="2964704"/>
            <a:ext cx="4958521" cy="2654217"/>
          </a:xfrm>
          <a:prstGeom prst="rect">
            <a:avLst/>
          </a:prstGeom>
          <a:noFill/>
          <a:ln>
            <a:noFill/>
          </a:ln>
          <a:extLst>
            <a:ext uri="{53640926-AAD7-44D8-BBD7-CCE9431645EC}">
              <a14:shadowObscured xmlns:a14="http://schemas.microsoft.com/office/drawing/2010/main"/>
            </a:ext>
          </a:extLst>
        </p:spPr>
      </p:pic>
      <p:sp>
        <p:nvSpPr>
          <p:cNvPr id="5" name="CaixaDeTexto 4">
            <a:extLst>
              <a:ext uri="{FF2B5EF4-FFF2-40B4-BE49-F238E27FC236}">
                <a16:creationId xmlns:a16="http://schemas.microsoft.com/office/drawing/2014/main" id="{2FF9A558-5C6B-49E7-9530-AF114987F064}"/>
              </a:ext>
            </a:extLst>
          </p:cNvPr>
          <p:cNvSpPr txBox="1"/>
          <p:nvPr/>
        </p:nvSpPr>
        <p:spPr>
          <a:xfrm>
            <a:off x="1834073" y="1736035"/>
            <a:ext cx="2955235" cy="369332"/>
          </a:xfrm>
          <a:prstGeom prst="rect">
            <a:avLst/>
          </a:prstGeom>
          <a:noFill/>
        </p:spPr>
        <p:txBody>
          <a:bodyPr wrap="square" rtlCol="0">
            <a:spAutoFit/>
          </a:bodyPr>
          <a:lstStyle/>
          <a:p>
            <a:r>
              <a:rPr lang="pt-PT" dirty="0"/>
              <a:t>Local </a:t>
            </a:r>
            <a:r>
              <a:rPr lang="pt-PT" dirty="0" err="1"/>
              <a:t>and</a:t>
            </a:r>
            <a:r>
              <a:rPr lang="pt-PT" dirty="0"/>
              <a:t> </a:t>
            </a:r>
            <a:r>
              <a:rPr lang="pt-PT" dirty="0" err="1"/>
              <a:t>Remote</a:t>
            </a:r>
            <a:r>
              <a:rPr lang="pt-PT" dirty="0"/>
              <a:t> System</a:t>
            </a:r>
          </a:p>
        </p:txBody>
      </p:sp>
    </p:spTree>
    <p:extLst>
      <p:ext uri="{BB962C8B-B14F-4D97-AF65-F5344CB8AC3E}">
        <p14:creationId xmlns:p14="http://schemas.microsoft.com/office/powerpoint/2010/main" val="182411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5EDAB-DCAA-4459-9F1C-523A4B8386C5}"/>
              </a:ext>
            </a:extLst>
          </p:cNvPr>
          <p:cNvSpPr>
            <a:spLocks noGrp="1"/>
          </p:cNvSpPr>
          <p:nvPr>
            <p:ph type="title"/>
          </p:nvPr>
        </p:nvSpPr>
        <p:spPr/>
        <p:txBody>
          <a:bodyPr/>
          <a:lstStyle/>
          <a:p>
            <a:pPr algn="ctr"/>
            <a:r>
              <a:rPr lang="pt-PT" dirty="0" err="1"/>
              <a:t>State</a:t>
            </a:r>
            <a:r>
              <a:rPr lang="pt-PT" dirty="0"/>
              <a:t> Chart</a:t>
            </a:r>
          </a:p>
        </p:txBody>
      </p:sp>
      <p:pic>
        <p:nvPicPr>
          <p:cNvPr id="4" name="Imagem 3">
            <a:extLst>
              <a:ext uri="{FF2B5EF4-FFF2-40B4-BE49-F238E27FC236}">
                <a16:creationId xmlns:a16="http://schemas.microsoft.com/office/drawing/2014/main" id="{9D78EC39-D0EF-4F66-A20B-89FBA2B7002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625847" y="2343660"/>
            <a:ext cx="4926537" cy="3407783"/>
          </a:xfrm>
          <a:prstGeom prst="rect">
            <a:avLst/>
          </a:prstGeom>
          <a:noFill/>
          <a:ln>
            <a:noFill/>
          </a:ln>
          <a:extLst>
            <a:ext uri="{53640926-AAD7-44D8-BBD7-CCE9431645EC}">
              <a14:shadowObscured xmlns:a14="http://schemas.microsoft.com/office/drawing/2010/main"/>
            </a:ext>
          </a:extLst>
        </p:spPr>
      </p:pic>
      <p:sp>
        <p:nvSpPr>
          <p:cNvPr id="5" name="CaixaDeTexto 4">
            <a:extLst>
              <a:ext uri="{FF2B5EF4-FFF2-40B4-BE49-F238E27FC236}">
                <a16:creationId xmlns:a16="http://schemas.microsoft.com/office/drawing/2014/main" id="{E551FE72-6F51-4305-9855-86D7CA197BEF}"/>
              </a:ext>
            </a:extLst>
          </p:cNvPr>
          <p:cNvSpPr txBox="1"/>
          <p:nvPr/>
        </p:nvSpPr>
        <p:spPr>
          <a:xfrm>
            <a:off x="1974574" y="1828800"/>
            <a:ext cx="3114261" cy="369332"/>
          </a:xfrm>
          <a:prstGeom prst="rect">
            <a:avLst/>
          </a:prstGeom>
          <a:noFill/>
        </p:spPr>
        <p:txBody>
          <a:bodyPr wrap="square" rtlCol="0">
            <a:spAutoFit/>
          </a:bodyPr>
          <a:lstStyle/>
          <a:p>
            <a:r>
              <a:rPr lang="pt-PT" dirty="0"/>
              <a:t>User Interface</a:t>
            </a:r>
          </a:p>
        </p:txBody>
      </p:sp>
    </p:spTree>
    <p:extLst>
      <p:ext uri="{BB962C8B-B14F-4D97-AF65-F5344CB8AC3E}">
        <p14:creationId xmlns:p14="http://schemas.microsoft.com/office/powerpoint/2010/main" val="368957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E17A4-9EB4-4378-8825-F106115E5215}"/>
              </a:ext>
            </a:extLst>
          </p:cNvPr>
          <p:cNvSpPr>
            <a:spLocks noGrp="1"/>
          </p:cNvSpPr>
          <p:nvPr>
            <p:ph type="title"/>
          </p:nvPr>
        </p:nvSpPr>
        <p:spPr/>
        <p:txBody>
          <a:bodyPr/>
          <a:lstStyle/>
          <a:p>
            <a:pPr algn="ctr"/>
            <a:r>
              <a:rPr lang="pt-PT" dirty="0" err="1"/>
              <a:t>Sequence</a:t>
            </a:r>
            <a:r>
              <a:rPr lang="pt-PT" dirty="0"/>
              <a:t> </a:t>
            </a:r>
            <a:r>
              <a:rPr lang="pt-PT" dirty="0" err="1"/>
              <a:t>Diagram</a:t>
            </a:r>
            <a:endParaRPr lang="pt-PT" dirty="0"/>
          </a:p>
        </p:txBody>
      </p:sp>
      <p:pic>
        <p:nvPicPr>
          <p:cNvPr id="4" name="Imagem 3" descr="C:\Users\ruipf\Downloads\no title.png">
            <a:extLst>
              <a:ext uri="{FF2B5EF4-FFF2-40B4-BE49-F238E27FC236}">
                <a16:creationId xmlns:a16="http://schemas.microsoft.com/office/drawing/2014/main" id="{61C9AA92-FC85-4B96-9783-035D6D778C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44352" y="2128520"/>
            <a:ext cx="3503295" cy="2600960"/>
          </a:xfrm>
          <a:prstGeom prst="rect">
            <a:avLst/>
          </a:prstGeom>
          <a:noFill/>
          <a:ln>
            <a:noFill/>
          </a:ln>
        </p:spPr>
      </p:pic>
    </p:spTree>
    <p:extLst>
      <p:ext uri="{BB962C8B-B14F-4D97-AF65-F5344CB8AC3E}">
        <p14:creationId xmlns:p14="http://schemas.microsoft.com/office/powerpoint/2010/main" val="181812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4F962-8A0D-43A7-A5D0-3A1ADAA64890}"/>
              </a:ext>
            </a:extLst>
          </p:cNvPr>
          <p:cNvSpPr>
            <a:spLocks noGrp="1"/>
          </p:cNvSpPr>
          <p:nvPr>
            <p:ph type="title"/>
          </p:nvPr>
        </p:nvSpPr>
        <p:spPr/>
        <p:txBody>
          <a:bodyPr/>
          <a:lstStyle/>
          <a:p>
            <a:endParaRPr lang="pt-PT"/>
          </a:p>
        </p:txBody>
      </p:sp>
      <p:pic>
        <p:nvPicPr>
          <p:cNvPr id="4" name="Imagem 3" descr="C:\Users\ruipf\Downloads\no title (1).png">
            <a:extLst>
              <a:ext uri="{FF2B5EF4-FFF2-40B4-BE49-F238E27FC236}">
                <a16:creationId xmlns:a16="http://schemas.microsoft.com/office/drawing/2014/main" id="{50545675-94C9-469D-A325-3205896581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61167" y="2128520"/>
            <a:ext cx="3669665" cy="2600960"/>
          </a:xfrm>
          <a:prstGeom prst="rect">
            <a:avLst/>
          </a:prstGeom>
          <a:noFill/>
          <a:ln>
            <a:noFill/>
          </a:ln>
        </p:spPr>
      </p:pic>
    </p:spTree>
    <p:extLst>
      <p:ext uri="{BB962C8B-B14F-4D97-AF65-F5344CB8AC3E}">
        <p14:creationId xmlns:p14="http://schemas.microsoft.com/office/powerpoint/2010/main" val="241492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BBC43-E849-4EF8-8174-91A9F8A472E1}"/>
              </a:ext>
            </a:extLst>
          </p:cNvPr>
          <p:cNvSpPr>
            <a:spLocks noGrp="1"/>
          </p:cNvSpPr>
          <p:nvPr>
            <p:ph type="title"/>
          </p:nvPr>
        </p:nvSpPr>
        <p:spPr/>
        <p:txBody>
          <a:bodyPr/>
          <a:lstStyle/>
          <a:p>
            <a:endParaRPr lang="pt-PT"/>
          </a:p>
        </p:txBody>
      </p:sp>
      <p:pic>
        <p:nvPicPr>
          <p:cNvPr id="4" name="Imagem 3" descr="C:\Users\ruipf\Downloads\no title (2).png">
            <a:extLst>
              <a:ext uri="{FF2B5EF4-FFF2-40B4-BE49-F238E27FC236}">
                <a16:creationId xmlns:a16="http://schemas.microsoft.com/office/drawing/2014/main" id="{FC8D35C9-6EA2-4744-B815-562A8AB879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425382"/>
            <a:ext cx="4476750" cy="2007235"/>
          </a:xfrm>
          <a:prstGeom prst="rect">
            <a:avLst/>
          </a:prstGeom>
          <a:noFill/>
          <a:ln>
            <a:noFill/>
          </a:ln>
        </p:spPr>
      </p:pic>
    </p:spTree>
    <p:extLst>
      <p:ext uri="{BB962C8B-B14F-4D97-AF65-F5344CB8AC3E}">
        <p14:creationId xmlns:p14="http://schemas.microsoft.com/office/powerpoint/2010/main" val="50499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78C1D-12DC-438C-AAD5-7B16A7DCD173}"/>
              </a:ext>
            </a:extLst>
          </p:cNvPr>
          <p:cNvSpPr>
            <a:spLocks noGrp="1"/>
          </p:cNvSpPr>
          <p:nvPr>
            <p:ph type="title"/>
          </p:nvPr>
        </p:nvSpPr>
        <p:spPr/>
        <p:txBody>
          <a:bodyPr/>
          <a:lstStyle/>
          <a:p>
            <a:pPr algn="ctr"/>
            <a:r>
              <a:rPr lang="en-GB" dirty="0"/>
              <a:t>Software System Overview</a:t>
            </a:r>
            <a:endParaRPr lang="pt-PT" dirty="0"/>
          </a:p>
        </p:txBody>
      </p:sp>
      <p:pic>
        <p:nvPicPr>
          <p:cNvPr id="4" name="Imagem 3" descr="C:\Users\ruipf\Desktop\A04S01\PSE\UML\DiagramadeClasses.png">
            <a:extLst>
              <a:ext uri="{FF2B5EF4-FFF2-40B4-BE49-F238E27FC236}">
                <a16:creationId xmlns:a16="http://schemas.microsoft.com/office/drawing/2014/main" id="{085E4066-2B2C-4319-9A1F-D9DEA2A3303D}"/>
              </a:ext>
            </a:extLst>
          </p:cNvPr>
          <p:cNvPicPr/>
          <p:nvPr/>
        </p:nvPicPr>
        <p:blipFill rotWithShape="1">
          <a:blip r:embed="rId2">
            <a:extLst>
              <a:ext uri="{28A0092B-C50C-407E-A947-70E740481C1C}">
                <a14:useLocalDpi xmlns:a14="http://schemas.microsoft.com/office/drawing/2010/main" val="0"/>
              </a:ext>
            </a:extLst>
          </a:blip>
          <a:srcRect l="11880" r="11784" b="34729"/>
          <a:stretch/>
        </p:blipFill>
        <p:spPr bwMode="auto">
          <a:xfrm>
            <a:off x="3388677" y="1861185"/>
            <a:ext cx="5414645" cy="31356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796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78C1D-12DC-438C-AAD5-7B16A7DCD173}"/>
              </a:ext>
            </a:extLst>
          </p:cNvPr>
          <p:cNvSpPr>
            <a:spLocks noGrp="1"/>
          </p:cNvSpPr>
          <p:nvPr>
            <p:ph type="title"/>
          </p:nvPr>
        </p:nvSpPr>
        <p:spPr/>
        <p:txBody>
          <a:bodyPr/>
          <a:lstStyle/>
          <a:p>
            <a:pPr algn="ctr"/>
            <a:r>
              <a:rPr lang="en-GB" dirty="0"/>
              <a:t>Software System Overview</a:t>
            </a:r>
            <a:endParaRPr lang="pt-PT" dirty="0"/>
          </a:p>
        </p:txBody>
      </p:sp>
      <p:pic>
        <p:nvPicPr>
          <p:cNvPr id="4" name="Imagem 3" descr="C:\Users\ruipf\Desktop\A04S01\PSE\UML\DiagramadeClasses.png">
            <a:extLst>
              <a:ext uri="{FF2B5EF4-FFF2-40B4-BE49-F238E27FC236}">
                <a16:creationId xmlns:a16="http://schemas.microsoft.com/office/drawing/2014/main" id="{085E4066-2B2C-4319-9A1F-D9DEA2A3303D}"/>
              </a:ext>
            </a:extLst>
          </p:cNvPr>
          <p:cNvPicPr/>
          <p:nvPr/>
        </p:nvPicPr>
        <p:blipFill rotWithShape="1">
          <a:blip r:embed="rId2">
            <a:extLst>
              <a:ext uri="{28A0092B-C50C-407E-A947-70E740481C1C}">
                <a14:useLocalDpi xmlns:a14="http://schemas.microsoft.com/office/drawing/2010/main" val="0"/>
              </a:ext>
            </a:extLst>
          </a:blip>
          <a:srcRect l="11880" r="11784" b="34729"/>
          <a:stretch/>
        </p:blipFill>
        <p:spPr bwMode="auto">
          <a:xfrm>
            <a:off x="3388677" y="1861185"/>
            <a:ext cx="5414645" cy="31356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702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ED57E6DD-0D4E-4C30-B0D3-7B69ECBE9B9C}"/>
              </a:ext>
            </a:extLst>
          </p:cNvPr>
          <p:cNvSpPr>
            <a:spLocks noGrp="1"/>
          </p:cNvSpPr>
          <p:nvPr>
            <p:ph idx="1"/>
          </p:nvPr>
        </p:nvSpPr>
        <p:spPr>
          <a:xfrm>
            <a:off x="1994376" y="1800086"/>
            <a:ext cx="8534400" cy="4337478"/>
          </a:xfrm>
        </p:spPr>
        <p:txBody>
          <a:bodyPr>
            <a:normAutofit/>
          </a:bodyPr>
          <a:lstStyle/>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Problem Statement</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Specifications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System Overview</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Use Cases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State Charts</a:t>
            </a: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System Stack</a:t>
            </a:r>
          </a:p>
          <a:p>
            <a:pPr>
              <a:buClr>
                <a:schemeClr val="accent1"/>
              </a:buClr>
            </a:pPr>
            <a:r>
              <a:rPr lang="en-GB" dirty="0" err="1">
                <a:solidFill>
                  <a:schemeClr val="accent1">
                    <a:lumMod val="50000"/>
                  </a:schemeClr>
                </a:solidFill>
                <a:latin typeface="Arial" panose="020B0604020202020204" pitchFamily="34" charset="0"/>
                <a:cs typeface="Arial" panose="020B0604020202020204" pitchFamily="34" charset="0"/>
              </a:rPr>
              <a:t>Fluxograms</a:t>
            </a:r>
            <a:endParaRPr lang="en-GB" dirty="0">
              <a:solidFill>
                <a:schemeClr val="accent1">
                  <a:lumMod val="50000"/>
                </a:schemeClr>
              </a:solidFill>
              <a:latin typeface="Arial" panose="020B0604020202020204" pitchFamily="34" charset="0"/>
              <a:cs typeface="Arial" panose="020B0604020202020204" pitchFamily="34" charset="0"/>
            </a:endParaRPr>
          </a:p>
          <a:p>
            <a:pPr>
              <a:buClr>
                <a:schemeClr val="accent1"/>
              </a:buClr>
            </a:pPr>
            <a:r>
              <a:rPr lang="en-GB" dirty="0">
                <a:solidFill>
                  <a:schemeClr val="accent1">
                    <a:lumMod val="50000"/>
                  </a:schemeClr>
                </a:solidFill>
                <a:latin typeface="Arial" panose="020B0604020202020204" pitchFamily="34" charset="0"/>
                <a:cs typeface="Arial" panose="020B0604020202020204" pitchFamily="34" charset="0"/>
              </a:rPr>
              <a:t>Gantt Chart</a:t>
            </a:r>
          </a:p>
          <a:p>
            <a:pPr>
              <a:buClr>
                <a:schemeClr val="accent1"/>
              </a:buClr>
            </a:pPr>
            <a:endParaRPr lang="en-GB" sz="2000" dirty="0"/>
          </a:p>
        </p:txBody>
      </p:sp>
      <p:sp>
        <p:nvSpPr>
          <p:cNvPr id="5" name="Título 4">
            <a:extLst>
              <a:ext uri="{FF2B5EF4-FFF2-40B4-BE49-F238E27FC236}">
                <a16:creationId xmlns:a16="http://schemas.microsoft.com/office/drawing/2014/main" id="{FFF317EE-5519-4FD8-9388-C5B7E1594EEA}"/>
              </a:ext>
            </a:extLst>
          </p:cNvPr>
          <p:cNvSpPr>
            <a:spLocks noGrp="1"/>
          </p:cNvSpPr>
          <p:nvPr>
            <p:ph type="title"/>
          </p:nvPr>
        </p:nvSpPr>
        <p:spPr/>
        <p:txBody>
          <a:bodyPr/>
          <a:lstStyle/>
          <a:p>
            <a:r>
              <a:rPr lang="pt-PT" dirty="0"/>
              <a:t>Agenda</a:t>
            </a:r>
          </a:p>
        </p:txBody>
      </p:sp>
    </p:spTree>
    <p:extLst>
      <p:ext uri="{BB962C8B-B14F-4D97-AF65-F5344CB8AC3E}">
        <p14:creationId xmlns:p14="http://schemas.microsoft.com/office/powerpoint/2010/main" val="317424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9959D-3711-4793-BED4-D0142FD1B11F}"/>
              </a:ext>
            </a:extLst>
          </p:cNvPr>
          <p:cNvSpPr>
            <a:spLocks noGrp="1"/>
          </p:cNvSpPr>
          <p:nvPr>
            <p:ph type="title"/>
          </p:nvPr>
        </p:nvSpPr>
        <p:spPr/>
        <p:txBody>
          <a:bodyPr/>
          <a:lstStyle/>
          <a:p>
            <a:r>
              <a:rPr lang="pt-PT" dirty="0"/>
              <a:t>Data </a:t>
            </a:r>
            <a:r>
              <a:rPr lang="pt-PT" dirty="0" err="1"/>
              <a:t>acquisition</a:t>
            </a:r>
            <a:r>
              <a:rPr lang="pt-PT" dirty="0"/>
              <a:t> </a:t>
            </a:r>
            <a:r>
              <a:rPr lang="pt-PT" dirty="0" err="1"/>
              <a:t>Subsystem</a:t>
            </a:r>
            <a:endParaRPr lang="pt-PT" dirty="0"/>
          </a:p>
        </p:txBody>
      </p:sp>
      <p:sp>
        <p:nvSpPr>
          <p:cNvPr id="3" name="Marcador de Posição de Conteúdo 2">
            <a:extLst>
              <a:ext uri="{FF2B5EF4-FFF2-40B4-BE49-F238E27FC236}">
                <a16:creationId xmlns:a16="http://schemas.microsoft.com/office/drawing/2014/main" id="{D8D41678-2420-4F4B-AE61-B3A42A1B3EF5}"/>
              </a:ext>
            </a:extLst>
          </p:cNvPr>
          <p:cNvSpPr>
            <a:spLocks noGrp="1"/>
          </p:cNvSpPr>
          <p:nvPr>
            <p:ph idx="1"/>
          </p:nvPr>
        </p:nvSpPr>
        <p:spPr/>
        <p:txBody>
          <a:bodyPr/>
          <a:lstStyle/>
          <a:p>
            <a:pPr marL="0" indent="0">
              <a:buNone/>
            </a:pPr>
            <a:r>
              <a:rPr lang="en-US" sz="1800" dirty="0"/>
              <a:t>	This subsystem is responsible for acquiring the sensors data. The subsystem is composed by a periodic timer and its</a:t>
            </a:r>
          </a:p>
          <a:p>
            <a:pPr marL="0" indent="0">
              <a:buNone/>
            </a:pPr>
            <a:r>
              <a:rPr lang="en-US" sz="1800" dirty="0"/>
              <a:t>	handler, configured to a sampling frequency, a task for </a:t>
            </a:r>
            <a:r>
              <a:rPr lang="en-US" sz="1800" dirty="0" err="1"/>
              <a:t>verifiyng</a:t>
            </a:r>
            <a:r>
              <a:rPr lang="en-US" sz="1800" dirty="0"/>
              <a:t> the OBD values , and another to verify the slope value.</a:t>
            </a:r>
          </a:p>
          <a:p>
            <a:pPr marL="0" indent="0">
              <a:buNone/>
            </a:pPr>
            <a:r>
              <a:rPr lang="en-US" sz="1800" dirty="0"/>
              <a:t>	The sensors handlers use the function </a:t>
            </a:r>
            <a:r>
              <a:rPr lang="en-US" sz="1800" dirty="0" err="1"/>
              <a:t>setSysParam</a:t>
            </a:r>
            <a:r>
              <a:rPr lang="en-US" sz="1800" dirty="0"/>
              <a:t>, to refresh the current system's data.</a:t>
            </a:r>
          </a:p>
          <a:p>
            <a:pPr marL="0" indent="0">
              <a:buNone/>
            </a:pPr>
            <a:endParaRPr lang="en-US" sz="1800" dirty="0"/>
          </a:p>
          <a:p>
            <a:pPr marL="0" indent="0">
              <a:buNone/>
            </a:pPr>
            <a:endParaRPr lang="pt-PT" dirty="0"/>
          </a:p>
        </p:txBody>
      </p:sp>
    </p:spTree>
    <p:extLst>
      <p:ext uri="{BB962C8B-B14F-4D97-AF65-F5344CB8AC3E}">
        <p14:creationId xmlns:p14="http://schemas.microsoft.com/office/powerpoint/2010/main" val="3364795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9959D-3711-4793-BED4-D0142FD1B11F}"/>
              </a:ext>
            </a:extLst>
          </p:cNvPr>
          <p:cNvSpPr>
            <a:spLocks noGrp="1"/>
          </p:cNvSpPr>
          <p:nvPr>
            <p:ph type="title"/>
          </p:nvPr>
        </p:nvSpPr>
        <p:spPr/>
        <p:txBody>
          <a:bodyPr/>
          <a:lstStyle/>
          <a:p>
            <a:pPr algn="ctr"/>
            <a:r>
              <a:rPr lang="en-US" dirty="0" err="1"/>
              <a:t>sampleSignal</a:t>
            </a:r>
            <a:endParaRPr lang="pt-PT" dirty="0"/>
          </a:p>
        </p:txBody>
      </p:sp>
      <p:sp>
        <p:nvSpPr>
          <p:cNvPr id="3" name="Marcador de Posição de Conteúdo 2">
            <a:extLst>
              <a:ext uri="{FF2B5EF4-FFF2-40B4-BE49-F238E27FC236}">
                <a16:creationId xmlns:a16="http://schemas.microsoft.com/office/drawing/2014/main" id="{D8D41678-2420-4F4B-AE61-B3A42A1B3EF5}"/>
              </a:ext>
            </a:extLst>
          </p:cNvPr>
          <p:cNvSpPr>
            <a:spLocks noGrp="1"/>
          </p:cNvSpPr>
          <p:nvPr>
            <p:ph idx="1"/>
          </p:nvPr>
        </p:nvSpPr>
        <p:spPr/>
        <p:txBody>
          <a:bodyPr/>
          <a:lstStyle/>
          <a:p>
            <a:pPr marL="0" indent="0">
              <a:buNone/>
            </a:pPr>
            <a:r>
              <a:rPr lang="en-US" dirty="0"/>
              <a:t>	Reads the values from the sensors and send them to their handlers.</a:t>
            </a:r>
          </a:p>
          <a:p>
            <a:pPr marL="0" indent="0">
              <a:buNone/>
            </a:pPr>
            <a:endParaRPr lang="pt-PT" dirty="0"/>
          </a:p>
        </p:txBody>
      </p:sp>
      <p:pic>
        <p:nvPicPr>
          <p:cNvPr id="7" name="Imagem 6">
            <a:extLst>
              <a:ext uri="{FF2B5EF4-FFF2-40B4-BE49-F238E27FC236}">
                <a16:creationId xmlns:a16="http://schemas.microsoft.com/office/drawing/2014/main" id="{F7820BFD-3D6C-4784-8781-2F0480997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037" y="2335282"/>
            <a:ext cx="1524000" cy="4095750"/>
          </a:xfrm>
          <a:prstGeom prst="rect">
            <a:avLst/>
          </a:prstGeom>
        </p:spPr>
      </p:pic>
    </p:spTree>
    <p:extLst>
      <p:ext uri="{BB962C8B-B14F-4D97-AF65-F5344CB8AC3E}">
        <p14:creationId xmlns:p14="http://schemas.microsoft.com/office/powerpoint/2010/main" val="165003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9959D-3711-4793-BED4-D0142FD1B11F}"/>
              </a:ext>
            </a:extLst>
          </p:cNvPr>
          <p:cNvSpPr>
            <a:spLocks noGrp="1"/>
          </p:cNvSpPr>
          <p:nvPr>
            <p:ph type="title"/>
          </p:nvPr>
        </p:nvSpPr>
        <p:spPr/>
        <p:txBody>
          <a:bodyPr/>
          <a:lstStyle/>
          <a:p>
            <a:pPr algn="ctr"/>
            <a:r>
              <a:rPr lang="pt-PT" dirty="0" err="1"/>
              <a:t>tOBD</a:t>
            </a:r>
            <a:endParaRPr lang="pt-PT" dirty="0"/>
          </a:p>
        </p:txBody>
      </p:sp>
      <p:sp>
        <p:nvSpPr>
          <p:cNvPr id="3" name="Marcador de Posição de Conteúdo 2">
            <a:extLst>
              <a:ext uri="{FF2B5EF4-FFF2-40B4-BE49-F238E27FC236}">
                <a16:creationId xmlns:a16="http://schemas.microsoft.com/office/drawing/2014/main" id="{D8D41678-2420-4F4B-AE61-B3A42A1B3EF5}"/>
              </a:ext>
            </a:extLst>
          </p:cNvPr>
          <p:cNvSpPr>
            <a:spLocks noGrp="1"/>
          </p:cNvSpPr>
          <p:nvPr>
            <p:ph idx="1"/>
          </p:nvPr>
        </p:nvSpPr>
        <p:spPr/>
        <p:txBody>
          <a:bodyPr/>
          <a:lstStyle/>
          <a:p>
            <a:pPr marL="0" indent="0">
              <a:buNone/>
            </a:pPr>
            <a:r>
              <a:rPr lang="en-US" dirty="0"/>
              <a:t>This task verifies the OBD values and ,in case of invalid values, send an error queue to the error handler. </a:t>
            </a:r>
          </a:p>
          <a:p>
            <a:pPr marL="0" indent="0">
              <a:buNone/>
            </a:pPr>
            <a:r>
              <a:rPr lang="en-US" dirty="0"/>
              <a:t>If no error </a:t>
            </a:r>
            <a:r>
              <a:rPr lang="en-US" dirty="0" err="1"/>
              <a:t>occured</a:t>
            </a:r>
            <a:r>
              <a:rPr lang="en-US" dirty="0"/>
              <a:t> set the values as system </a:t>
            </a:r>
            <a:r>
              <a:rPr lang="en-US" dirty="0" err="1"/>
              <a:t>params</a:t>
            </a:r>
            <a:r>
              <a:rPr lang="en-US" dirty="0"/>
              <a:t>.</a:t>
            </a:r>
            <a:endParaRPr lang="pt-PT" dirty="0"/>
          </a:p>
        </p:txBody>
      </p:sp>
      <p:pic>
        <p:nvPicPr>
          <p:cNvPr id="5" name="Imagem 4">
            <a:extLst>
              <a:ext uri="{FF2B5EF4-FFF2-40B4-BE49-F238E27FC236}">
                <a16:creationId xmlns:a16="http://schemas.microsoft.com/office/drawing/2014/main" id="{EBC04C00-7259-4AA8-B7D9-868C7A8F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691" y="2962866"/>
            <a:ext cx="2092809" cy="3895133"/>
          </a:xfrm>
          <a:prstGeom prst="rect">
            <a:avLst/>
          </a:prstGeom>
        </p:spPr>
      </p:pic>
      <p:pic>
        <p:nvPicPr>
          <p:cNvPr id="7" name="Imagem 6">
            <a:extLst>
              <a:ext uri="{FF2B5EF4-FFF2-40B4-BE49-F238E27FC236}">
                <a16:creationId xmlns:a16="http://schemas.microsoft.com/office/drawing/2014/main" id="{BFEB58D3-315F-4227-A324-8F33378AD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079" y="2796539"/>
            <a:ext cx="3918981" cy="3728805"/>
          </a:xfrm>
          <a:prstGeom prst="rect">
            <a:avLst/>
          </a:prstGeom>
        </p:spPr>
      </p:pic>
    </p:spTree>
    <p:extLst>
      <p:ext uri="{BB962C8B-B14F-4D97-AF65-F5344CB8AC3E}">
        <p14:creationId xmlns:p14="http://schemas.microsoft.com/office/powerpoint/2010/main" val="395054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9959D-3711-4793-BED4-D0142FD1B11F}"/>
              </a:ext>
            </a:extLst>
          </p:cNvPr>
          <p:cNvSpPr>
            <a:spLocks noGrp="1"/>
          </p:cNvSpPr>
          <p:nvPr>
            <p:ph type="title"/>
          </p:nvPr>
        </p:nvSpPr>
        <p:spPr/>
        <p:txBody>
          <a:bodyPr/>
          <a:lstStyle/>
          <a:p>
            <a:pPr algn="ctr"/>
            <a:r>
              <a:rPr lang="pt-PT" dirty="0" err="1"/>
              <a:t>tGYRO</a:t>
            </a:r>
            <a:endParaRPr lang="pt-PT" dirty="0"/>
          </a:p>
        </p:txBody>
      </p:sp>
      <p:sp>
        <p:nvSpPr>
          <p:cNvPr id="3" name="Marcador de Posição de Conteúdo 2">
            <a:extLst>
              <a:ext uri="{FF2B5EF4-FFF2-40B4-BE49-F238E27FC236}">
                <a16:creationId xmlns:a16="http://schemas.microsoft.com/office/drawing/2014/main" id="{D8D41678-2420-4F4B-AE61-B3A42A1B3EF5}"/>
              </a:ext>
            </a:extLst>
          </p:cNvPr>
          <p:cNvSpPr>
            <a:spLocks noGrp="1"/>
          </p:cNvSpPr>
          <p:nvPr>
            <p:ph idx="1"/>
          </p:nvPr>
        </p:nvSpPr>
        <p:spPr/>
        <p:txBody>
          <a:bodyPr>
            <a:normAutofit/>
          </a:bodyPr>
          <a:lstStyle/>
          <a:p>
            <a:pPr marL="0" indent="0">
              <a:buNone/>
            </a:pPr>
            <a:r>
              <a:rPr lang="en-US" sz="1800" dirty="0"/>
              <a:t>This task verifies the slope value and, in case of invalid value, send an error queue to the error handler.</a:t>
            </a:r>
          </a:p>
          <a:p>
            <a:pPr marL="0" indent="0">
              <a:buNone/>
            </a:pPr>
            <a:r>
              <a:rPr lang="en-US" sz="1800" dirty="0"/>
              <a:t>If no error </a:t>
            </a:r>
            <a:r>
              <a:rPr lang="en-US" sz="1800" dirty="0" err="1"/>
              <a:t>occured</a:t>
            </a:r>
            <a:r>
              <a:rPr lang="en-US" sz="1800" dirty="0"/>
              <a:t> set the value as system </a:t>
            </a:r>
            <a:r>
              <a:rPr lang="en-US" sz="1800" dirty="0" err="1"/>
              <a:t>param</a:t>
            </a:r>
            <a:r>
              <a:rPr lang="en-US" sz="1800" dirty="0"/>
              <a:t>.</a:t>
            </a:r>
            <a:endParaRPr lang="pt-PT" sz="1800" dirty="0"/>
          </a:p>
        </p:txBody>
      </p:sp>
      <p:pic>
        <p:nvPicPr>
          <p:cNvPr id="5" name="Imagem 4">
            <a:extLst>
              <a:ext uri="{FF2B5EF4-FFF2-40B4-BE49-F238E27FC236}">
                <a16:creationId xmlns:a16="http://schemas.microsoft.com/office/drawing/2014/main" id="{965B370C-CDD7-4EA9-9A10-02C0E8349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019" y="2124987"/>
            <a:ext cx="2293507" cy="4268673"/>
          </a:xfrm>
          <a:prstGeom prst="rect">
            <a:avLst/>
          </a:prstGeom>
        </p:spPr>
      </p:pic>
      <p:pic>
        <p:nvPicPr>
          <p:cNvPr id="9" name="Imagem 8">
            <a:extLst>
              <a:ext uri="{FF2B5EF4-FFF2-40B4-BE49-F238E27FC236}">
                <a16:creationId xmlns:a16="http://schemas.microsoft.com/office/drawing/2014/main" id="{F3A98BAD-6BC9-416A-B9EE-4320E6E83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907" y="1973766"/>
            <a:ext cx="1454675" cy="4571114"/>
          </a:xfrm>
          <a:prstGeom prst="rect">
            <a:avLst/>
          </a:prstGeom>
        </p:spPr>
      </p:pic>
    </p:spTree>
    <p:extLst>
      <p:ext uri="{BB962C8B-B14F-4D97-AF65-F5344CB8AC3E}">
        <p14:creationId xmlns:p14="http://schemas.microsoft.com/office/powerpoint/2010/main" val="160181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1A672-4EED-4A08-A408-A7611AB8523C}"/>
              </a:ext>
            </a:extLst>
          </p:cNvPr>
          <p:cNvSpPr>
            <a:spLocks noGrp="1"/>
          </p:cNvSpPr>
          <p:nvPr>
            <p:ph type="title"/>
          </p:nvPr>
        </p:nvSpPr>
        <p:spPr/>
        <p:txBody>
          <a:bodyPr/>
          <a:lstStyle/>
          <a:p>
            <a:pPr algn="ctr"/>
            <a:r>
              <a:rPr lang="pt-PT" dirty="0" err="1"/>
              <a:t>setSysParam</a:t>
            </a:r>
            <a:endParaRPr lang="pt-PT" dirty="0"/>
          </a:p>
        </p:txBody>
      </p:sp>
      <p:pic>
        <p:nvPicPr>
          <p:cNvPr id="5" name="Imagem 4">
            <a:extLst>
              <a:ext uri="{FF2B5EF4-FFF2-40B4-BE49-F238E27FC236}">
                <a16:creationId xmlns:a16="http://schemas.microsoft.com/office/drawing/2014/main" id="{6F432F86-016F-46E2-8823-C40C77ABD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382" y="1369526"/>
            <a:ext cx="1687566" cy="5302943"/>
          </a:xfrm>
          <a:prstGeom prst="rect">
            <a:avLst/>
          </a:prstGeom>
        </p:spPr>
      </p:pic>
    </p:spTree>
    <p:extLst>
      <p:ext uri="{BB962C8B-B14F-4D97-AF65-F5344CB8AC3E}">
        <p14:creationId xmlns:p14="http://schemas.microsoft.com/office/powerpoint/2010/main" val="2165837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918E6-99B8-47AB-8E12-4A68A53B83E4}"/>
              </a:ext>
            </a:extLst>
          </p:cNvPr>
          <p:cNvSpPr>
            <a:spLocks noGrp="1"/>
          </p:cNvSpPr>
          <p:nvPr>
            <p:ph type="title"/>
          </p:nvPr>
        </p:nvSpPr>
        <p:spPr/>
        <p:txBody>
          <a:bodyPr/>
          <a:lstStyle/>
          <a:p>
            <a:pPr algn="ctr"/>
            <a:r>
              <a:rPr lang="pt-PT" dirty="0"/>
              <a:t>User interface </a:t>
            </a:r>
            <a:r>
              <a:rPr lang="pt-PT" dirty="0" err="1"/>
              <a:t>subsystem</a:t>
            </a:r>
            <a:endParaRPr lang="pt-PT" dirty="0"/>
          </a:p>
        </p:txBody>
      </p:sp>
      <p:sp>
        <p:nvSpPr>
          <p:cNvPr id="3" name="Marcador de Posição de Conteúdo 2">
            <a:extLst>
              <a:ext uri="{FF2B5EF4-FFF2-40B4-BE49-F238E27FC236}">
                <a16:creationId xmlns:a16="http://schemas.microsoft.com/office/drawing/2014/main" id="{A1A73070-0CB8-465F-A121-C9719A59A626}"/>
              </a:ext>
            </a:extLst>
          </p:cNvPr>
          <p:cNvSpPr>
            <a:spLocks noGrp="1"/>
          </p:cNvSpPr>
          <p:nvPr>
            <p:ph idx="1"/>
          </p:nvPr>
        </p:nvSpPr>
        <p:spPr/>
        <p:txBody>
          <a:bodyPr>
            <a:normAutofit/>
          </a:bodyPr>
          <a:lstStyle/>
          <a:p>
            <a:pPr marL="0" indent="0">
              <a:buNone/>
            </a:pPr>
            <a:r>
              <a:rPr lang="en-US" sz="1800" dirty="0"/>
              <a:t>This subsystem is responsible for identifying the user input, i.e. the button id, and display information for the user. The system is composed by a periodic </a:t>
            </a:r>
          </a:p>
          <a:p>
            <a:pPr marL="0" indent="0">
              <a:buNone/>
            </a:pPr>
            <a:r>
              <a:rPr lang="en-US" sz="1800" dirty="0"/>
              <a:t>Timer an its handler, and task that identifies the button pressed and actuates on the system, by changing the focused window</a:t>
            </a:r>
          </a:p>
          <a:p>
            <a:pPr marL="0" indent="0">
              <a:buNone/>
            </a:pPr>
            <a:r>
              <a:rPr lang="en-US" sz="1800" dirty="0"/>
              <a:t>or the </a:t>
            </a:r>
            <a:r>
              <a:rPr lang="en-US" sz="1800" dirty="0" err="1"/>
              <a:t>param</a:t>
            </a:r>
            <a:r>
              <a:rPr lang="en-US" sz="1800" dirty="0"/>
              <a:t> displayed.</a:t>
            </a:r>
          </a:p>
          <a:p>
            <a:pPr marL="0" indent="0">
              <a:buNone/>
            </a:pPr>
            <a:endParaRPr lang="en-US" sz="1800" dirty="0"/>
          </a:p>
          <a:p>
            <a:pPr marL="0" indent="0">
              <a:buNone/>
            </a:pPr>
            <a:r>
              <a:rPr lang="pt-PT" sz="1800" dirty="0" err="1"/>
              <a:t>butSignal</a:t>
            </a:r>
            <a:r>
              <a:rPr lang="pt-PT" sz="1800" dirty="0"/>
              <a:t>:</a:t>
            </a:r>
            <a:endParaRPr lang="en-US" sz="1800" dirty="0"/>
          </a:p>
          <a:p>
            <a:pPr marL="0" indent="0">
              <a:buNone/>
            </a:pPr>
            <a:r>
              <a:rPr lang="en-US" sz="1800" dirty="0"/>
              <a:t>Reads the user input, buttons, and send it to its respective handler.</a:t>
            </a:r>
            <a:endParaRPr lang="pt-PT" sz="1800" dirty="0"/>
          </a:p>
          <a:p>
            <a:pPr marL="0" indent="0">
              <a:buNone/>
            </a:pPr>
            <a:endParaRPr lang="en-US" sz="1800" dirty="0"/>
          </a:p>
        </p:txBody>
      </p:sp>
      <p:pic>
        <p:nvPicPr>
          <p:cNvPr id="4" name="Imagem 3">
            <a:extLst>
              <a:ext uri="{FF2B5EF4-FFF2-40B4-BE49-F238E27FC236}">
                <a16:creationId xmlns:a16="http://schemas.microsoft.com/office/drawing/2014/main" id="{B96D85EE-A6EE-4E49-AC55-97868F526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880" y="2668859"/>
            <a:ext cx="1524000" cy="4000500"/>
          </a:xfrm>
          <a:prstGeom prst="rect">
            <a:avLst/>
          </a:prstGeom>
        </p:spPr>
      </p:pic>
    </p:spTree>
    <p:extLst>
      <p:ext uri="{BB962C8B-B14F-4D97-AF65-F5344CB8AC3E}">
        <p14:creationId xmlns:p14="http://schemas.microsoft.com/office/powerpoint/2010/main" val="1274669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E2541-93B5-48B6-A798-A489E06074BB}"/>
              </a:ext>
            </a:extLst>
          </p:cNvPr>
          <p:cNvSpPr>
            <a:spLocks noGrp="1"/>
          </p:cNvSpPr>
          <p:nvPr>
            <p:ph type="title"/>
          </p:nvPr>
        </p:nvSpPr>
        <p:spPr/>
        <p:txBody>
          <a:bodyPr/>
          <a:lstStyle/>
          <a:p>
            <a:pPr algn="ctr"/>
            <a:r>
              <a:rPr lang="pt-PT" dirty="0" err="1"/>
              <a:t>tButtons</a:t>
            </a:r>
            <a:endParaRPr lang="pt-PT" dirty="0"/>
          </a:p>
        </p:txBody>
      </p:sp>
      <p:sp>
        <p:nvSpPr>
          <p:cNvPr id="3" name="Marcador de Posição de Conteúdo 2">
            <a:extLst>
              <a:ext uri="{FF2B5EF4-FFF2-40B4-BE49-F238E27FC236}">
                <a16:creationId xmlns:a16="http://schemas.microsoft.com/office/drawing/2014/main" id="{F2342FE1-E315-4988-9D19-3D176E1F49DB}"/>
              </a:ext>
            </a:extLst>
          </p:cNvPr>
          <p:cNvSpPr>
            <a:spLocks noGrp="1"/>
          </p:cNvSpPr>
          <p:nvPr>
            <p:ph idx="1"/>
          </p:nvPr>
        </p:nvSpPr>
        <p:spPr/>
        <p:txBody>
          <a:bodyPr/>
          <a:lstStyle/>
          <a:p>
            <a:pPr marL="0" indent="0">
              <a:buNone/>
            </a:pPr>
            <a:r>
              <a:rPr lang="en-US" dirty="0"/>
              <a:t>Identifies the button pressed, and updates either the </a:t>
            </a:r>
            <a:r>
              <a:rPr lang="en-US" dirty="0" err="1"/>
              <a:t>param</a:t>
            </a:r>
            <a:r>
              <a:rPr lang="en-US" dirty="0"/>
              <a:t> either the window pointer, depending on the user input.</a:t>
            </a:r>
            <a:endParaRPr lang="pt-PT" dirty="0"/>
          </a:p>
        </p:txBody>
      </p:sp>
      <p:pic>
        <p:nvPicPr>
          <p:cNvPr id="5" name="Imagem 4">
            <a:extLst>
              <a:ext uri="{FF2B5EF4-FFF2-40B4-BE49-F238E27FC236}">
                <a16:creationId xmlns:a16="http://schemas.microsoft.com/office/drawing/2014/main" id="{69A2B90F-1BED-4033-B60E-D8FD7F13DCA7}"/>
              </a:ext>
            </a:extLst>
          </p:cNvPr>
          <p:cNvPicPr>
            <a:picLocks noChangeAspect="1"/>
          </p:cNvPicPr>
          <p:nvPr/>
        </p:nvPicPr>
        <p:blipFill rotWithShape="1">
          <a:blip r:embed="rId2">
            <a:extLst>
              <a:ext uri="{28A0092B-C50C-407E-A947-70E740481C1C}">
                <a14:useLocalDpi xmlns:a14="http://schemas.microsoft.com/office/drawing/2010/main" val="0"/>
              </a:ext>
            </a:extLst>
          </a:blip>
          <a:srcRect r="26755"/>
          <a:stretch/>
        </p:blipFill>
        <p:spPr>
          <a:xfrm>
            <a:off x="2963671" y="2377458"/>
            <a:ext cx="7656134" cy="4021502"/>
          </a:xfrm>
          <a:prstGeom prst="rect">
            <a:avLst/>
          </a:prstGeom>
        </p:spPr>
      </p:pic>
    </p:spTree>
    <p:extLst>
      <p:ext uri="{BB962C8B-B14F-4D97-AF65-F5344CB8AC3E}">
        <p14:creationId xmlns:p14="http://schemas.microsoft.com/office/powerpoint/2010/main" val="89533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D7FFA-C08E-4EB0-98CA-7EA638082327}"/>
              </a:ext>
            </a:extLst>
          </p:cNvPr>
          <p:cNvSpPr>
            <a:spLocks noGrp="1"/>
          </p:cNvSpPr>
          <p:nvPr>
            <p:ph type="title"/>
          </p:nvPr>
        </p:nvSpPr>
        <p:spPr/>
        <p:txBody>
          <a:bodyPr/>
          <a:lstStyle/>
          <a:p>
            <a:pPr algn="ctr"/>
            <a:r>
              <a:rPr lang="pt-PT" dirty="0" err="1"/>
              <a:t>tDisplay</a:t>
            </a:r>
            <a:endParaRPr lang="pt-PT" dirty="0"/>
          </a:p>
        </p:txBody>
      </p:sp>
      <p:pic>
        <p:nvPicPr>
          <p:cNvPr id="5" name="Marcador de Posição de Conteúdo 4">
            <a:extLst>
              <a:ext uri="{FF2B5EF4-FFF2-40B4-BE49-F238E27FC236}">
                <a16:creationId xmlns:a16="http://schemas.microsoft.com/office/drawing/2014/main" id="{D6AEA1FD-671B-4AF2-8242-426534452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401" y="1721193"/>
            <a:ext cx="7957390" cy="4969959"/>
          </a:xfrm>
        </p:spPr>
      </p:pic>
    </p:spTree>
    <p:extLst>
      <p:ext uri="{BB962C8B-B14F-4D97-AF65-F5344CB8AC3E}">
        <p14:creationId xmlns:p14="http://schemas.microsoft.com/office/powerpoint/2010/main" val="364572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32E86-A02B-47EE-AC91-3DBCBBA4121F}"/>
              </a:ext>
            </a:extLst>
          </p:cNvPr>
          <p:cNvSpPr>
            <a:spLocks noGrp="1"/>
          </p:cNvSpPr>
          <p:nvPr>
            <p:ph type="title"/>
          </p:nvPr>
        </p:nvSpPr>
        <p:spPr/>
        <p:txBody>
          <a:bodyPr/>
          <a:lstStyle/>
          <a:p>
            <a:pPr algn="ctr"/>
            <a:r>
              <a:rPr lang="pt-PT" dirty="0" err="1"/>
              <a:t>Advising</a:t>
            </a:r>
            <a:r>
              <a:rPr lang="pt-PT" dirty="0"/>
              <a:t> </a:t>
            </a:r>
            <a:r>
              <a:rPr lang="pt-PT" dirty="0" err="1"/>
              <a:t>subsystem</a:t>
            </a:r>
            <a:endParaRPr lang="pt-PT" dirty="0"/>
          </a:p>
        </p:txBody>
      </p:sp>
      <p:sp>
        <p:nvSpPr>
          <p:cNvPr id="3" name="Marcador de Posição de Conteúdo 2">
            <a:extLst>
              <a:ext uri="{FF2B5EF4-FFF2-40B4-BE49-F238E27FC236}">
                <a16:creationId xmlns:a16="http://schemas.microsoft.com/office/drawing/2014/main" id="{C1DF4B27-2230-460C-A730-8593A97B34D0}"/>
              </a:ext>
            </a:extLst>
          </p:cNvPr>
          <p:cNvSpPr>
            <a:spLocks noGrp="1"/>
          </p:cNvSpPr>
          <p:nvPr>
            <p:ph idx="1"/>
          </p:nvPr>
        </p:nvSpPr>
        <p:spPr/>
        <p:txBody>
          <a:bodyPr>
            <a:normAutofit/>
          </a:bodyPr>
          <a:lstStyle/>
          <a:p>
            <a:pPr marL="0" indent="0">
              <a:buNone/>
            </a:pPr>
            <a:r>
              <a:rPr lang="en-US" sz="1800" dirty="0"/>
              <a:t>This system receives the sensor information, and based on it, give the user a warn relatively to speed, rpm, car's </a:t>
            </a:r>
          </a:p>
          <a:p>
            <a:pPr marL="0" indent="0">
              <a:buNone/>
            </a:pPr>
            <a:r>
              <a:rPr lang="en-US" sz="1800" dirty="0"/>
              <a:t>temperature, battery or/and slope. The system is composed by a task that receives the gyroscope slope and the OBD values, and</a:t>
            </a:r>
          </a:p>
          <a:p>
            <a:pPr marL="0" indent="0">
              <a:buNone/>
            </a:pPr>
            <a:r>
              <a:rPr lang="en-US" sz="1800" dirty="0"/>
              <a:t>verify if any value is out of the </a:t>
            </a:r>
            <a:r>
              <a:rPr lang="en-US" sz="1800" dirty="0" err="1"/>
              <a:t>recomended</a:t>
            </a:r>
            <a:r>
              <a:rPr lang="en-US" sz="1800" dirty="0"/>
              <a:t> range. In case a value is off that range, it display in the bottom of the display</a:t>
            </a:r>
          </a:p>
          <a:p>
            <a:pPr marL="0" indent="0">
              <a:buNone/>
            </a:pPr>
            <a:r>
              <a:rPr lang="en-US" sz="1800" dirty="0"/>
              <a:t>a warn.</a:t>
            </a:r>
            <a:endParaRPr lang="pt-PT" sz="1800" dirty="0"/>
          </a:p>
        </p:txBody>
      </p:sp>
      <p:pic>
        <p:nvPicPr>
          <p:cNvPr id="5" name="Imagem 4">
            <a:extLst>
              <a:ext uri="{FF2B5EF4-FFF2-40B4-BE49-F238E27FC236}">
                <a16:creationId xmlns:a16="http://schemas.microsoft.com/office/drawing/2014/main" id="{4053CBA6-D6F5-4D32-ADE3-685D36E55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919" y="2865580"/>
            <a:ext cx="1548081" cy="3992420"/>
          </a:xfrm>
          <a:prstGeom prst="rect">
            <a:avLst/>
          </a:prstGeom>
        </p:spPr>
      </p:pic>
      <p:pic>
        <p:nvPicPr>
          <p:cNvPr id="9" name="Imagem 8">
            <a:extLst>
              <a:ext uri="{FF2B5EF4-FFF2-40B4-BE49-F238E27FC236}">
                <a16:creationId xmlns:a16="http://schemas.microsoft.com/office/drawing/2014/main" id="{415AA3B3-DD93-4F88-9713-BA8C10F4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532" y="2865580"/>
            <a:ext cx="1152525" cy="2400300"/>
          </a:xfrm>
          <a:prstGeom prst="rect">
            <a:avLst/>
          </a:prstGeom>
        </p:spPr>
      </p:pic>
    </p:spTree>
    <p:extLst>
      <p:ext uri="{BB962C8B-B14F-4D97-AF65-F5344CB8AC3E}">
        <p14:creationId xmlns:p14="http://schemas.microsoft.com/office/powerpoint/2010/main" val="97902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2273E-AA44-462E-91F3-8C6133FC85C5}"/>
              </a:ext>
            </a:extLst>
          </p:cNvPr>
          <p:cNvSpPr>
            <a:spLocks noGrp="1"/>
          </p:cNvSpPr>
          <p:nvPr>
            <p:ph type="title"/>
          </p:nvPr>
        </p:nvSpPr>
        <p:spPr/>
        <p:txBody>
          <a:bodyPr/>
          <a:lstStyle/>
          <a:p>
            <a:pPr algn="ctr"/>
            <a:r>
              <a:rPr lang="pt-PT" dirty="0" err="1"/>
              <a:t>getAdvise</a:t>
            </a:r>
            <a:endParaRPr lang="pt-PT" dirty="0"/>
          </a:p>
        </p:txBody>
      </p:sp>
      <p:pic>
        <p:nvPicPr>
          <p:cNvPr id="4" name="Imagem 3">
            <a:extLst>
              <a:ext uri="{FF2B5EF4-FFF2-40B4-BE49-F238E27FC236}">
                <a16:creationId xmlns:a16="http://schemas.microsoft.com/office/drawing/2014/main" id="{4F831A5B-5EFB-4B7F-AEB8-BE61E17DC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938" y="1359766"/>
            <a:ext cx="2537791" cy="5388111"/>
          </a:xfrm>
          <a:prstGeom prst="rect">
            <a:avLst/>
          </a:prstGeom>
        </p:spPr>
      </p:pic>
    </p:spTree>
    <p:extLst>
      <p:ext uri="{BB962C8B-B14F-4D97-AF65-F5344CB8AC3E}">
        <p14:creationId xmlns:p14="http://schemas.microsoft.com/office/powerpoint/2010/main" val="308632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5DBD84F-6410-4B51-BEBE-291F69A1DAF7}"/>
              </a:ext>
            </a:extLst>
          </p:cNvPr>
          <p:cNvSpPr>
            <a:spLocks noGrp="1"/>
          </p:cNvSpPr>
          <p:nvPr>
            <p:ph idx="1"/>
          </p:nvPr>
        </p:nvSpPr>
        <p:spPr>
          <a:xfrm>
            <a:off x="1691377" y="2101471"/>
            <a:ext cx="9427800" cy="3821046"/>
          </a:xfrm>
        </p:spPr>
        <p:txBody>
          <a:bodyPr>
            <a:normAutofit fontScale="85000" lnSpcReduction="20000"/>
          </a:bodyPr>
          <a:lstStyle/>
          <a:p>
            <a:pPr marL="0" indent="0">
              <a:buNone/>
            </a:pPr>
            <a:r>
              <a:rPr lang="en-GB" dirty="0"/>
              <a:t>	All recent automobiles have an on-board computer, that assist the driving and the maintenance of the vehicle. It has become an accessory more and more indispensable, however it is still very expensive for the masses. Yet possible to install on older vehicles, it brings mechanical complications, and great monetary cost.</a:t>
            </a:r>
            <a:endParaRPr lang="pt-PT" dirty="0"/>
          </a:p>
          <a:p>
            <a:pPr marL="0" indent="0">
              <a:buNone/>
            </a:pPr>
            <a:r>
              <a:rPr lang="en-GB" dirty="0"/>
              <a:t>	The Project’s goal is to develop an efficient, plug-n-play, inexpensive, functionality full on-board computer for the most affordable vehicles. I will be perfect companion to every road trip.</a:t>
            </a:r>
            <a:endParaRPr lang="pt-PT" dirty="0"/>
          </a:p>
          <a:p>
            <a:pPr marL="0" indent="0">
              <a:buNone/>
            </a:pPr>
            <a:r>
              <a:rPr lang="en-GB" dirty="0"/>
              <a:t>	The device should get data from the car onboard diagnostic (OBD), as well as get the road slope from the gyroscope and advise the driver by showing information to the user. The information shown must be customizable by the user through button input.</a:t>
            </a:r>
            <a:endParaRPr lang="pt-PT" dirty="0"/>
          </a:p>
          <a:p>
            <a:pPr marL="0" indent="0" algn="just">
              <a:buNone/>
            </a:pPr>
            <a:endParaRPr lang="pt-PT" dirty="0"/>
          </a:p>
        </p:txBody>
      </p:sp>
      <p:sp>
        <p:nvSpPr>
          <p:cNvPr id="5" name="Título 4">
            <a:extLst>
              <a:ext uri="{FF2B5EF4-FFF2-40B4-BE49-F238E27FC236}">
                <a16:creationId xmlns:a16="http://schemas.microsoft.com/office/drawing/2014/main" id="{AC250FE9-DA1A-4DFB-A285-840668A950E5}"/>
              </a:ext>
            </a:extLst>
          </p:cNvPr>
          <p:cNvSpPr>
            <a:spLocks noGrp="1"/>
          </p:cNvSpPr>
          <p:nvPr>
            <p:ph type="title"/>
          </p:nvPr>
        </p:nvSpPr>
        <p:spPr/>
        <p:txBody>
          <a:bodyPr/>
          <a:lstStyle/>
          <a:p>
            <a:r>
              <a:rPr lang="pt-PT" dirty="0" err="1"/>
              <a:t>Problem</a:t>
            </a:r>
            <a:r>
              <a:rPr lang="pt-PT" dirty="0"/>
              <a:t> </a:t>
            </a:r>
            <a:r>
              <a:rPr lang="pt-PT" dirty="0" err="1"/>
              <a:t>Statement</a:t>
            </a:r>
            <a:endParaRPr lang="pt-PT" dirty="0"/>
          </a:p>
        </p:txBody>
      </p:sp>
    </p:spTree>
    <p:extLst>
      <p:ext uri="{BB962C8B-B14F-4D97-AF65-F5344CB8AC3E}">
        <p14:creationId xmlns:p14="http://schemas.microsoft.com/office/powerpoint/2010/main" val="87671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87AD9-0730-467F-99E8-43A2051A9A99}"/>
              </a:ext>
            </a:extLst>
          </p:cNvPr>
          <p:cNvSpPr>
            <a:spLocks noGrp="1"/>
          </p:cNvSpPr>
          <p:nvPr>
            <p:ph type="title"/>
          </p:nvPr>
        </p:nvSpPr>
        <p:spPr/>
        <p:txBody>
          <a:bodyPr/>
          <a:lstStyle/>
          <a:p>
            <a:pPr algn="ctr"/>
            <a:r>
              <a:rPr lang="pt-PT" dirty="0"/>
              <a:t>Error handling </a:t>
            </a:r>
            <a:r>
              <a:rPr lang="pt-PT" dirty="0" err="1"/>
              <a:t>subsystem</a:t>
            </a:r>
            <a:endParaRPr lang="pt-PT" dirty="0"/>
          </a:p>
        </p:txBody>
      </p:sp>
      <p:sp>
        <p:nvSpPr>
          <p:cNvPr id="3" name="Marcador de Posição de Conteúdo 2">
            <a:extLst>
              <a:ext uri="{FF2B5EF4-FFF2-40B4-BE49-F238E27FC236}">
                <a16:creationId xmlns:a16="http://schemas.microsoft.com/office/drawing/2014/main" id="{509E0CCE-1CAF-4553-9167-7C98460E956B}"/>
              </a:ext>
            </a:extLst>
          </p:cNvPr>
          <p:cNvSpPr>
            <a:spLocks noGrp="1"/>
          </p:cNvSpPr>
          <p:nvPr>
            <p:ph idx="1"/>
          </p:nvPr>
        </p:nvSpPr>
        <p:spPr/>
        <p:txBody>
          <a:bodyPr/>
          <a:lstStyle/>
          <a:p>
            <a:pPr marL="0" indent="0">
              <a:buNone/>
            </a:pPr>
            <a:r>
              <a:rPr lang="en-US" sz="1800" dirty="0"/>
              <a:t>This subsystem is responsible to report malfunction in the data acquisition subsystem through the display. This system is composed by a task that</a:t>
            </a:r>
          </a:p>
          <a:p>
            <a:pPr marL="0" indent="0">
              <a:buNone/>
            </a:pPr>
            <a:r>
              <a:rPr lang="en-US" sz="1800" dirty="0"/>
              <a:t>identify the error and send it to Display, and restart the associated drive.</a:t>
            </a:r>
          </a:p>
          <a:p>
            <a:pPr marL="0" indent="0">
              <a:buNone/>
            </a:pPr>
            <a:r>
              <a:rPr lang="en-US" sz="1800" dirty="0" err="1"/>
              <a:t>tError</a:t>
            </a:r>
            <a:r>
              <a:rPr lang="en-US" sz="1800" dirty="0"/>
              <a:t>:</a:t>
            </a:r>
          </a:p>
          <a:p>
            <a:pPr marL="0" indent="0">
              <a:buNone/>
            </a:pPr>
            <a:r>
              <a:rPr lang="en-US" sz="1800" dirty="0"/>
              <a:t>	Reads the queue received and identify it relatively to Gyro error and OBD error, then send it to the display </a:t>
            </a:r>
          </a:p>
          <a:p>
            <a:pPr marL="0" indent="0">
              <a:buNone/>
            </a:pPr>
            <a:r>
              <a:rPr lang="en-US" sz="1800" dirty="0"/>
              <a:t>handler and proceed to restart the drive.</a:t>
            </a:r>
          </a:p>
          <a:p>
            <a:pPr marL="0" indent="0">
              <a:buNone/>
            </a:pPr>
            <a:endParaRPr lang="pt-PT" dirty="0"/>
          </a:p>
        </p:txBody>
      </p:sp>
      <p:pic>
        <p:nvPicPr>
          <p:cNvPr id="5" name="Imagem 4">
            <a:extLst>
              <a:ext uri="{FF2B5EF4-FFF2-40B4-BE49-F238E27FC236}">
                <a16:creationId xmlns:a16="http://schemas.microsoft.com/office/drawing/2014/main" id="{B2B51102-4EF2-47CE-A487-1E7744DC8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454" y="3409855"/>
            <a:ext cx="5885454" cy="3115490"/>
          </a:xfrm>
          <a:prstGeom prst="rect">
            <a:avLst/>
          </a:prstGeom>
        </p:spPr>
      </p:pic>
    </p:spTree>
    <p:extLst>
      <p:ext uri="{BB962C8B-B14F-4D97-AF65-F5344CB8AC3E}">
        <p14:creationId xmlns:p14="http://schemas.microsoft.com/office/powerpoint/2010/main" val="3459535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7C4EA-C952-4A4B-A622-B782FA4C6812}"/>
              </a:ext>
            </a:extLst>
          </p:cNvPr>
          <p:cNvSpPr>
            <a:spLocks noGrp="1"/>
          </p:cNvSpPr>
          <p:nvPr>
            <p:ph type="title"/>
          </p:nvPr>
        </p:nvSpPr>
        <p:spPr/>
        <p:txBody>
          <a:bodyPr/>
          <a:lstStyle/>
          <a:p>
            <a:pPr algn="ctr"/>
            <a:r>
              <a:rPr lang="pt-PT" dirty="0" err="1"/>
              <a:t>Task</a:t>
            </a:r>
            <a:r>
              <a:rPr lang="pt-PT" dirty="0"/>
              <a:t> </a:t>
            </a:r>
            <a:r>
              <a:rPr lang="pt-PT" dirty="0" err="1"/>
              <a:t>Priority</a:t>
            </a:r>
            <a:endParaRPr lang="pt-PT" dirty="0"/>
          </a:p>
        </p:txBody>
      </p:sp>
      <p:pic>
        <p:nvPicPr>
          <p:cNvPr id="4" name="Imagem 3">
            <a:extLst>
              <a:ext uri="{FF2B5EF4-FFF2-40B4-BE49-F238E27FC236}">
                <a16:creationId xmlns:a16="http://schemas.microsoft.com/office/drawing/2014/main" id="{D56DF010-D8E4-4A4C-9F29-F92ED0FEDA5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163182" y="1656811"/>
            <a:ext cx="4537710" cy="4631055"/>
          </a:xfrm>
          <a:prstGeom prst="rect">
            <a:avLst/>
          </a:prstGeom>
          <a:noFill/>
          <a:ln>
            <a:noFill/>
          </a:ln>
        </p:spPr>
      </p:pic>
    </p:spTree>
    <p:extLst>
      <p:ext uri="{BB962C8B-B14F-4D97-AF65-F5344CB8AC3E}">
        <p14:creationId xmlns:p14="http://schemas.microsoft.com/office/powerpoint/2010/main" val="1599708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EF168-16CE-450B-B636-0F3E2BF19DFF}"/>
              </a:ext>
            </a:extLst>
          </p:cNvPr>
          <p:cNvSpPr>
            <a:spLocks noGrp="1"/>
          </p:cNvSpPr>
          <p:nvPr>
            <p:ph type="title"/>
          </p:nvPr>
        </p:nvSpPr>
        <p:spPr/>
        <p:txBody>
          <a:bodyPr/>
          <a:lstStyle/>
          <a:p>
            <a:pPr algn="ctr"/>
            <a:r>
              <a:rPr lang="pt-PT" dirty="0" err="1"/>
              <a:t>Class</a:t>
            </a:r>
            <a:r>
              <a:rPr lang="pt-PT" dirty="0"/>
              <a:t> </a:t>
            </a:r>
            <a:r>
              <a:rPr lang="pt-PT" dirty="0" err="1"/>
              <a:t>Diagram</a:t>
            </a:r>
            <a:endParaRPr lang="pt-PT" dirty="0"/>
          </a:p>
        </p:txBody>
      </p:sp>
      <p:pic>
        <p:nvPicPr>
          <p:cNvPr id="5" name="Imagem 4">
            <a:extLst>
              <a:ext uri="{FF2B5EF4-FFF2-40B4-BE49-F238E27FC236}">
                <a16:creationId xmlns:a16="http://schemas.microsoft.com/office/drawing/2014/main" id="{14CA0C57-DD96-4D01-9879-F6DBF6191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691" y="1305941"/>
            <a:ext cx="6413896" cy="5366114"/>
          </a:xfrm>
          <a:prstGeom prst="rect">
            <a:avLst/>
          </a:prstGeom>
        </p:spPr>
      </p:pic>
    </p:spTree>
    <p:extLst>
      <p:ext uri="{BB962C8B-B14F-4D97-AF65-F5344CB8AC3E}">
        <p14:creationId xmlns:p14="http://schemas.microsoft.com/office/powerpoint/2010/main" val="213695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ção de Conteúdo 3" descr="D:\Projet SE\gantt.png">
            <a:extLst>
              <a:ext uri="{FF2B5EF4-FFF2-40B4-BE49-F238E27FC236}">
                <a16:creationId xmlns:a16="http://schemas.microsoft.com/office/drawing/2014/main" id="{F1E26F40-E8C3-4086-9C7E-C0380C2DDB3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7981" y="1364974"/>
            <a:ext cx="8872393" cy="4123400"/>
          </a:xfrm>
          <a:prstGeom prst="rect">
            <a:avLst/>
          </a:prstGeom>
          <a:noFill/>
          <a:ln>
            <a:noFill/>
          </a:ln>
        </p:spPr>
      </p:pic>
      <p:graphicFrame>
        <p:nvGraphicFramePr>
          <p:cNvPr id="3" name="Tabela 2">
            <a:extLst>
              <a:ext uri="{FF2B5EF4-FFF2-40B4-BE49-F238E27FC236}">
                <a16:creationId xmlns:a16="http://schemas.microsoft.com/office/drawing/2014/main" id="{81546481-D493-4FC1-A5B0-D3CAEE58A2BB}"/>
              </a:ext>
            </a:extLst>
          </p:cNvPr>
          <p:cNvGraphicFramePr>
            <a:graphicFrameLocks noGrp="1"/>
          </p:cNvGraphicFramePr>
          <p:nvPr>
            <p:extLst>
              <p:ext uri="{D42A27DB-BD31-4B8C-83A1-F6EECF244321}">
                <p14:modId xmlns:p14="http://schemas.microsoft.com/office/powerpoint/2010/main" val="467963779"/>
              </p:ext>
            </p:extLst>
          </p:nvPr>
        </p:nvGraphicFramePr>
        <p:xfrm>
          <a:off x="4879542" y="5859702"/>
          <a:ext cx="2609273" cy="741680"/>
        </p:xfrm>
        <a:graphic>
          <a:graphicData uri="http://schemas.openxmlformats.org/drawingml/2006/table">
            <a:tbl>
              <a:tblPr firstRow="1" bandRow="1">
                <a:tableStyleId>{2D5ABB26-0587-4C30-8999-92F81FD0307C}</a:tableStyleId>
              </a:tblPr>
              <a:tblGrid>
                <a:gridCol w="434109">
                  <a:extLst>
                    <a:ext uri="{9D8B030D-6E8A-4147-A177-3AD203B41FA5}">
                      <a16:colId xmlns:a16="http://schemas.microsoft.com/office/drawing/2014/main" val="3164349143"/>
                    </a:ext>
                  </a:extLst>
                </a:gridCol>
                <a:gridCol w="2175164">
                  <a:extLst>
                    <a:ext uri="{9D8B030D-6E8A-4147-A177-3AD203B41FA5}">
                      <a16:colId xmlns:a16="http://schemas.microsoft.com/office/drawing/2014/main" val="2352360368"/>
                    </a:ext>
                  </a:extLst>
                </a:gridCol>
              </a:tblGrid>
              <a:tr h="370840">
                <a:tc>
                  <a:txBody>
                    <a:bodyPr/>
                    <a:lstStyle/>
                    <a:p>
                      <a:endParaRPr lang="pt-PT" dirty="0"/>
                    </a:p>
                  </a:txBody>
                  <a:tcPr>
                    <a:solidFill>
                      <a:srgbClr val="FF0000"/>
                    </a:solidFill>
                  </a:tcPr>
                </a:tc>
                <a:tc>
                  <a:txBody>
                    <a:bodyPr/>
                    <a:lstStyle/>
                    <a:p>
                      <a:r>
                        <a:rPr lang="pt-PT" dirty="0"/>
                        <a:t>Fábio Magalhães</a:t>
                      </a:r>
                    </a:p>
                  </a:txBody>
                  <a:tcPr/>
                </a:tc>
                <a:extLst>
                  <a:ext uri="{0D108BD9-81ED-4DB2-BD59-A6C34878D82A}">
                    <a16:rowId xmlns:a16="http://schemas.microsoft.com/office/drawing/2014/main" val="1235613037"/>
                  </a:ext>
                </a:extLst>
              </a:tr>
              <a:tr h="370840">
                <a:tc>
                  <a:txBody>
                    <a:bodyPr/>
                    <a:lstStyle/>
                    <a:p>
                      <a:endParaRPr lang="pt-PT" dirty="0"/>
                    </a:p>
                  </a:txBody>
                  <a:tcPr>
                    <a:solidFill>
                      <a:srgbClr val="00B050"/>
                    </a:solidFill>
                  </a:tcPr>
                </a:tc>
                <a:tc>
                  <a:txBody>
                    <a:bodyPr/>
                    <a:lstStyle/>
                    <a:p>
                      <a:r>
                        <a:rPr lang="pt-PT" dirty="0"/>
                        <a:t>Rui Carvalho</a:t>
                      </a:r>
                    </a:p>
                  </a:txBody>
                  <a:tcPr/>
                </a:tc>
                <a:extLst>
                  <a:ext uri="{0D108BD9-81ED-4DB2-BD59-A6C34878D82A}">
                    <a16:rowId xmlns:a16="http://schemas.microsoft.com/office/drawing/2014/main" val="2269860849"/>
                  </a:ext>
                </a:extLst>
              </a:tr>
            </a:tbl>
          </a:graphicData>
        </a:graphic>
      </p:graphicFrame>
      <p:sp>
        <p:nvSpPr>
          <p:cNvPr id="6" name="Título 5">
            <a:extLst>
              <a:ext uri="{FF2B5EF4-FFF2-40B4-BE49-F238E27FC236}">
                <a16:creationId xmlns:a16="http://schemas.microsoft.com/office/drawing/2014/main" id="{2ABEBB29-6FF0-4446-A66E-7390F7D72B1A}"/>
              </a:ext>
            </a:extLst>
          </p:cNvPr>
          <p:cNvSpPr>
            <a:spLocks noGrp="1"/>
          </p:cNvSpPr>
          <p:nvPr>
            <p:ph type="title"/>
          </p:nvPr>
        </p:nvSpPr>
        <p:spPr/>
        <p:txBody>
          <a:bodyPr/>
          <a:lstStyle/>
          <a:p>
            <a:r>
              <a:rPr lang="pt-PT" dirty="0" err="1"/>
              <a:t>Gantt</a:t>
            </a:r>
            <a:r>
              <a:rPr lang="pt-PT" dirty="0"/>
              <a:t> </a:t>
            </a:r>
            <a:r>
              <a:rPr lang="pt-PT" dirty="0" err="1"/>
              <a:t>Chart</a:t>
            </a:r>
            <a:endParaRPr lang="pt-PT" dirty="0"/>
          </a:p>
        </p:txBody>
      </p:sp>
    </p:spTree>
    <p:extLst>
      <p:ext uri="{BB962C8B-B14F-4D97-AF65-F5344CB8AC3E}">
        <p14:creationId xmlns:p14="http://schemas.microsoft.com/office/powerpoint/2010/main" val="409184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55BBA66-A413-4552-8B88-0E832B189E45}"/>
              </a:ext>
            </a:extLst>
          </p:cNvPr>
          <p:cNvSpPr>
            <a:spLocks noGrp="1"/>
          </p:cNvSpPr>
          <p:nvPr>
            <p:ph idx="1"/>
          </p:nvPr>
        </p:nvSpPr>
        <p:spPr>
          <a:xfrm>
            <a:off x="1903412" y="1196753"/>
            <a:ext cx="8534400" cy="5370301"/>
          </a:xfrm>
        </p:spPr>
        <p:txBody>
          <a:bodyPr>
            <a:normAutofit fontScale="70000" lnSpcReduction="20000"/>
          </a:bodyPr>
          <a:lstStyle/>
          <a:p>
            <a:pPr marL="0" indent="0">
              <a:buNone/>
            </a:pPr>
            <a:r>
              <a:rPr lang="en-GB" sz="4600" b="1" dirty="0">
                <a:solidFill>
                  <a:schemeClr val="accent1">
                    <a:lumMod val="50000"/>
                  </a:schemeClr>
                </a:solidFill>
              </a:rPr>
              <a:t>Hardware Specification</a:t>
            </a:r>
            <a:endParaRPr lang="pt-PT" sz="4600" b="1" dirty="0">
              <a:solidFill>
                <a:schemeClr val="accent1">
                  <a:lumMod val="50000"/>
                </a:schemeClr>
              </a:solidFill>
            </a:endParaRPr>
          </a:p>
          <a:p>
            <a:pPr lvl="0"/>
            <a:r>
              <a:rPr lang="en-GB" dirty="0"/>
              <a:t>Raspberry Pi 3</a:t>
            </a:r>
            <a:endParaRPr lang="pt-PT" sz="2000" dirty="0"/>
          </a:p>
          <a:p>
            <a:pPr lvl="1"/>
            <a:r>
              <a:rPr lang="en-GB" dirty="0"/>
              <a:t>BCM2837 Chip 64 bit ARMv8 Cortex A53 Quad Core</a:t>
            </a:r>
            <a:endParaRPr lang="pt-PT" sz="1800" dirty="0"/>
          </a:p>
          <a:p>
            <a:pPr lvl="1"/>
            <a:r>
              <a:rPr lang="en-GB" dirty="0"/>
              <a:t>1GB RAM</a:t>
            </a:r>
            <a:endParaRPr lang="pt-PT" sz="1800" dirty="0"/>
          </a:p>
          <a:p>
            <a:pPr lvl="1"/>
            <a:r>
              <a:rPr lang="en-GB" dirty="0"/>
              <a:t>Wireless LAN</a:t>
            </a:r>
            <a:endParaRPr lang="pt-PT" sz="1800" dirty="0"/>
          </a:p>
          <a:p>
            <a:pPr lvl="1"/>
            <a:r>
              <a:rPr lang="en-GB" dirty="0"/>
              <a:t>Bluetooth 4.1</a:t>
            </a:r>
            <a:endParaRPr lang="pt-PT" sz="1800" dirty="0"/>
          </a:p>
          <a:p>
            <a:pPr lvl="1"/>
            <a:r>
              <a:rPr lang="en-GB" dirty="0"/>
              <a:t>4 USB Ports</a:t>
            </a:r>
            <a:endParaRPr lang="pt-PT" sz="1800" dirty="0"/>
          </a:p>
          <a:p>
            <a:pPr lvl="1"/>
            <a:r>
              <a:rPr lang="en-GB" dirty="0"/>
              <a:t>40 GPIO Pins</a:t>
            </a:r>
            <a:endParaRPr lang="pt-PT" sz="1800" dirty="0"/>
          </a:p>
          <a:p>
            <a:pPr lvl="1"/>
            <a:r>
              <a:rPr lang="en-GB" dirty="0"/>
              <a:t>HDMI Port</a:t>
            </a:r>
            <a:endParaRPr lang="pt-PT" sz="1800" dirty="0"/>
          </a:p>
          <a:p>
            <a:pPr lvl="1"/>
            <a:r>
              <a:rPr lang="en-GB" dirty="0"/>
              <a:t>Ethernet Port</a:t>
            </a:r>
            <a:endParaRPr lang="pt-PT" sz="1800" dirty="0"/>
          </a:p>
          <a:p>
            <a:pPr lvl="1"/>
            <a:r>
              <a:rPr lang="en-GB" dirty="0"/>
              <a:t>Micro SD Card Slot</a:t>
            </a:r>
            <a:endParaRPr lang="pt-PT" sz="1800" dirty="0"/>
          </a:p>
          <a:p>
            <a:pPr lvl="0"/>
            <a:r>
              <a:rPr lang="en-GB" dirty="0"/>
              <a:t>TFT with Touchscreen</a:t>
            </a:r>
            <a:endParaRPr lang="pt-PT" sz="2000" dirty="0"/>
          </a:p>
          <a:p>
            <a:pPr lvl="1"/>
            <a:r>
              <a:rPr lang="en-GB" dirty="0"/>
              <a:t>ILI9488 Display Driver</a:t>
            </a:r>
            <a:endParaRPr lang="pt-PT" sz="1800" dirty="0"/>
          </a:p>
          <a:p>
            <a:pPr lvl="1"/>
            <a:r>
              <a:rPr lang="en-GB" dirty="0"/>
              <a:t>320x480 Resolution</a:t>
            </a:r>
            <a:endParaRPr lang="pt-PT" sz="1800" dirty="0"/>
          </a:p>
          <a:p>
            <a:pPr lvl="1"/>
            <a:r>
              <a:rPr lang="en-GB" dirty="0"/>
              <a:t>Resistive Touchscreen</a:t>
            </a:r>
            <a:endParaRPr lang="pt-PT" sz="1800" dirty="0"/>
          </a:p>
          <a:p>
            <a:pPr lvl="0"/>
            <a:r>
              <a:rPr lang="en-GB" dirty="0"/>
              <a:t>OBD module with Bluetooth</a:t>
            </a:r>
            <a:endParaRPr lang="pt-PT" sz="2000" dirty="0"/>
          </a:p>
          <a:p>
            <a:pPr lvl="1"/>
            <a:r>
              <a:rPr lang="en-GB" dirty="0"/>
              <a:t>ELM327</a:t>
            </a:r>
            <a:endParaRPr lang="pt-PT" sz="1800" dirty="0"/>
          </a:p>
          <a:p>
            <a:pPr lvl="1"/>
            <a:r>
              <a:rPr lang="en-GB" dirty="0"/>
              <a:t>OBDII interface</a:t>
            </a:r>
            <a:endParaRPr lang="pt-PT" sz="1800" dirty="0"/>
          </a:p>
          <a:p>
            <a:pPr lvl="0"/>
            <a:r>
              <a:rPr lang="en-GB" dirty="0"/>
              <a:t>Accelerometer and Gyroscope</a:t>
            </a:r>
            <a:endParaRPr lang="pt-PT" sz="2000" dirty="0"/>
          </a:p>
          <a:p>
            <a:pPr lvl="1"/>
            <a:r>
              <a:rPr lang="en-GB" dirty="0"/>
              <a:t>MPU-6050</a:t>
            </a:r>
            <a:endParaRPr lang="pt-PT" sz="1800" dirty="0"/>
          </a:p>
          <a:p>
            <a:pPr lvl="1"/>
            <a:r>
              <a:rPr lang="en-GB" dirty="0"/>
              <a:t>Six Axis</a:t>
            </a:r>
            <a:endParaRPr lang="pt-PT" sz="1800" dirty="0"/>
          </a:p>
          <a:p>
            <a:pPr lvl="1"/>
            <a:r>
              <a:rPr lang="en-GB" dirty="0"/>
              <a:t>I2C Communication</a:t>
            </a:r>
            <a:endParaRPr lang="pt-PT" sz="1800" dirty="0"/>
          </a:p>
          <a:p>
            <a:pPr lvl="0"/>
            <a:r>
              <a:rPr lang="en-GB" dirty="0"/>
              <a:t>Tactile Buttons</a:t>
            </a:r>
            <a:endParaRPr lang="pt-PT" sz="2000" dirty="0"/>
          </a:p>
          <a:p>
            <a:pPr marL="0" indent="0">
              <a:buNone/>
            </a:pPr>
            <a:endParaRPr lang="pt-PT" dirty="0"/>
          </a:p>
        </p:txBody>
      </p:sp>
      <p:sp>
        <p:nvSpPr>
          <p:cNvPr id="4" name="Título 1">
            <a:extLst>
              <a:ext uri="{FF2B5EF4-FFF2-40B4-BE49-F238E27FC236}">
                <a16:creationId xmlns:a16="http://schemas.microsoft.com/office/drawing/2014/main" id="{2927A341-E69B-4C83-9C95-0EECD250C5FF}"/>
              </a:ext>
            </a:extLst>
          </p:cNvPr>
          <p:cNvSpPr txBox="1">
            <a:spLocks/>
          </p:cNvSpPr>
          <p:nvPr/>
        </p:nvSpPr>
        <p:spPr>
          <a:xfrm>
            <a:off x="3311691" y="1"/>
            <a:ext cx="6240693" cy="1196752"/>
          </a:xfrm>
          <a:prstGeom prst="rect">
            <a:avLst/>
          </a:prstGeom>
        </p:spPr>
        <p:txBody>
          <a:bodyPr anchor="ctr" anchorCtr="0">
            <a:normAutofit/>
          </a:bodyPr>
          <a:lstStyle>
            <a:defPPr>
              <a:defRPr lang="pt-PT" sz="4400">
                <a:solidFill>
                  <a:schemeClr val="tx1"/>
                </a:solidFill>
                <a:latin typeface="+mj-lt"/>
                <a:ea typeface="+mj-ea"/>
                <a:cs typeface="+mj-cs"/>
              </a:defRPr>
            </a:defPPr>
            <a:lvl1pPr algn="l" eaLnBrk="1" latinLnBrk="0" hangingPunct="1">
              <a:buNone/>
              <a:defRPr lang="pt-PT" sz="3600">
                <a:solidFill>
                  <a:srgbClr val="373E48"/>
                </a:solidFill>
                <a:latin typeface="+mj-lt"/>
              </a:defRPr>
            </a:lvl1pPr>
          </a:lstStyle>
          <a:p>
            <a:r>
              <a:rPr lang="pt-PT" kern="0"/>
              <a:t>Specifications</a:t>
            </a:r>
            <a:endParaRPr lang="pt-PT" kern="0" dirty="0"/>
          </a:p>
        </p:txBody>
      </p:sp>
    </p:spTree>
    <p:extLst>
      <p:ext uri="{BB962C8B-B14F-4D97-AF65-F5344CB8AC3E}">
        <p14:creationId xmlns:p14="http://schemas.microsoft.com/office/powerpoint/2010/main" val="74567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071A2-5646-4E03-AF6E-ABA690C43399}"/>
              </a:ext>
            </a:extLst>
          </p:cNvPr>
          <p:cNvSpPr>
            <a:spLocks noGrp="1"/>
          </p:cNvSpPr>
          <p:nvPr>
            <p:ph type="title"/>
          </p:nvPr>
        </p:nvSpPr>
        <p:spPr/>
        <p:txBody>
          <a:bodyPr/>
          <a:lstStyle/>
          <a:p>
            <a:pPr algn="ctr"/>
            <a:r>
              <a:rPr lang="pt-PT" dirty="0"/>
              <a:t>Display</a:t>
            </a:r>
          </a:p>
        </p:txBody>
      </p:sp>
      <p:sp>
        <p:nvSpPr>
          <p:cNvPr id="3" name="Marcador de Posição de Conteúdo 2">
            <a:extLst>
              <a:ext uri="{FF2B5EF4-FFF2-40B4-BE49-F238E27FC236}">
                <a16:creationId xmlns:a16="http://schemas.microsoft.com/office/drawing/2014/main" id="{9A742399-38FD-4C71-B9B9-813090708E6C}"/>
              </a:ext>
            </a:extLst>
          </p:cNvPr>
          <p:cNvSpPr>
            <a:spLocks noGrp="1"/>
          </p:cNvSpPr>
          <p:nvPr>
            <p:ph idx="1"/>
          </p:nvPr>
        </p:nvSpPr>
        <p:spPr/>
        <p:txBody>
          <a:bodyPr/>
          <a:lstStyle/>
          <a:p>
            <a:pPr marL="0" indent="0">
              <a:buNone/>
            </a:pPr>
            <a:r>
              <a:rPr lang="en-GB" dirty="0"/>
              <a:t>ILI9488 Display Driver, SPI Compatible</a:t>
            </a:r>
          </a:p>
          <a:p>
            <a:pPr marL="0" indent="0">
              <a:buNone/>
            </a:pPr>
            <a:endParaRPr lang="pt-PT" dirty="0"/>
          </a:p>
        </p:txBody>
      </p:sp>
      <p:pic>
        <p:nvPicPr>
          <p:cNvPr id="4" name="Imagem 3" descr="https://i.ebayimg.com/images/g/EpoAAOSwtfhYnDTx/s-l1600.jpg">
            <a:extLst>
              <a:ext uri="{FF2B5EF4-FFF2-40B4-BE49-F238E27FC236}">
                <a16:creationId xmlns:a16="http://schemas.microsoft.com/office/drawing/2014/main" id="{04FD6F62-F4AC-40D7-9D7F-16B0E407BBC2}"/>
              </a:ext>
            </a:extLst>
          </p:cNvPr>
          <p:cNvPicPr/>
          <p:nvPr/>
        </p:nvPicPr>
        <p:blipFill rotWithShape="1">
          <a:blip r:embed="rId2" cstate="print">
            <a:extLst>
              <a:ext uri="{28A0092B-C50C-407E-A947-70E740481C1C}">
                <a14:useLocalDpi xmlns:a14="http://schemas.microsoft.com/office/drawing/2010/main" val="0"/>
              </a:ext>
            </a:extLst>
          </a:blip>
          <a:srcRect l="5817" t="10003" b="11278"/>
          <a:stretch/>
        </p:blipFill>
        <p:spPr bwMode="auto">
          <a:xfrm>
            <a:off x="10088807" y="5062809"/>
            <a:ext cx="1922145" cy="1606550"/>
          </a:xfrm>
          <a:prstGeom prst="rect">
            <a:avLst/>
          </a:prstGeom>
          <a:noFill/>
          <a:ln>
            <a:noFill/>
          </a:ln>
          <a:extLst>
            <a:ext uri="{53640926-AAD7-44D8-BBD7-CCE9431645EC}">
              <a14:shadowObscured xmlns:a14="http://schemas.microsoft.com/office/drawing/2010/main"/>
            </a:ext>
          </a:extLst>
        </p:spPr>
      </p:pic>
      <p:graphicFrame>
        <p:nvGraphicFramePr>
          <p:cNvPr id="5" name="Tabela 4">
            <a:extLst>
              <a:ext uri="{FF2B5EF4-FFF2-40B4-BE49-F238E27FC236}">
                <a16:creationId xmlns:a16="http://schemas.microsoft.com/office/drawing/2014/main" id="{28146C81-07B0-47CD-94DC-BD492453EE1A}"/>
              </a:ext>
            </a:extLst>
          </p:cNvPr>
          <p:cNvGraphicFramePr>
            <a:graphicFrameLocks noGrp="1"/>
          </p:cNvGraphicFramePr>
          <p:nvPr>
            <p:extLst>
              <p:ext uri="{D42A27DB-BD31-4B8C-83A1-F6EECF244321}">
                <p14:modId xmlns:p14="http://schemas.microsoft.com/office/powerpoint/2010/main" val="2216461416"/>
              </p:ext>
            </p:extLst>
          </p:nvPr>
        </p:nvGraphicFramePr>
        <p:xfrm>
          <a:off x="1726837" y="3142560"/>
          <a:ext cx="3707130" cy="1186064"/>
        </p:xfrm>
        <a:graphic>
          <a:graphicData uri="http://schemas.openxmlformats.org/drawingml/2006/table">
            <a:tbl>
              <a:tblPr firstRow="1" firstCol="1" bandRow="1">
                <a:tableStyleId>{5C22544A-7EE6-4342-B048-85BDC9FD1C3A}</a:tableStyleId>
              </a:tblPr>
              <a:tblGrid>
                <a:gridCol w="1902460">
                  <a:extLst>
                    <a:ext uri="{9D8B030D-6E8A-4147-A177-3AD203B41FA5}">
                      <a16:colId xmlns:a16="http://schemas.microsoft.com/office/drawing/2014/main" val="296612672"/>
                    </a:ext>
                  </a:extLst>
                </a:gridCol>
                <a:gridCol w="1804670">
                  <a:extLst>
                    <a:ext uri="{9D8B030D-6E8A-4147-A177-3AD203B41FA5}">
                      <a16:colId xmlns:a16="http://schemas.microsoft.com/office/drawing/2014/main" val="2532282522"/>
                    </a:ext>
                  </a:extLst>
                </a:gridCol>
              </a:tblGrid>
              <a:tr h="177800">
                <a:tc>
                  <a:txBody>
                    <a:bodyPr/>
                    <a:lstStyle/>
                    <a:p>
                      <a:pPr algn="just">
                        <a:lnSpc>
                          <a:spcPct val="107000"/>
                        </a:lnSpc>
                        <a:spcAft>
                          <a:spcPts val="0"/>
                        </a:spcAft>
                      </a:pPr>
                      <a:r>
                        <a:rPr lang="en-GB" sz="1400">
                          <a:effectLst/>
                        </a:rPr>
                        <a:t>Resolution</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320x480</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4575121"/>
                  </a:ext>
                </a:extLst>
              </a:tr>
              <a:tr h="95250">
                <a:tc>
                  <a:txBody>
                    <a:bodyPr/>
                    <a:lstStyle/>
                    <a:p>
                      <a:pPr algn="just">
                        <a:lnSpc>
                          <a:spcPct val="107000"/>
                        </a:lnSpc>
                        <a:spcAft>
                          <a:spcPts val="0"/>
                        </a:spcAft>
                      </a:pPr>
                      <a:r>
                        <a:rPr lang="en-GB" sz="1400">
                          <a:effectLst/>
                        </a:rPr>
                        <a:t>Frame Memory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345 kbytes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446775"/>
                  </a:ext>
                </a:extLst>
              </a:tr>
              <a:tr h="299985">
                <a:tc>
                  <a:txBody>
                    <a:bodyPr/>
                    <a:lstStyle/>
                    <a:p>
                      <a:pPr algn="just">
                        <a:lnSpc>
                          <a:spcPct val="107000"/>
                        </a:lnSpc>
                        <a:spcAft>
                          <a:spcPts val="0"/>
                        </a:spcAft>
                      </a:pPr>
                      <a:r>
                        <a:rPr lang="en-GB" sz="1400">
                          <a:effectLst/>
                        </a:rPr>
                        <a:t>Input Image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24 bits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85995"/>
                  </a:ext>
                </a:extLst>
              </a:tr>
              <a:tr h="177165">
                <a:tc>
                  <a:txBody>
                    <a:bodyPr/>
                    <a:lstStyle/>
                    <a:p>
                      <a:pPr algn="just">
                        <a:lnSpc>
                          <a:spcPct val="107000"/>
                        </a:lnSpc>
                        <a:spcAft>
                          <a:spcPts val="0"/>
                        </a:spcAft>
                      </a:pPr>
                      <a:r>
                        <a:rPr lang="en-GB" sz="1400">
                          <a:effectLst/>
                        </a:rPr>
                        <a:t>IO VCC</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1.65 – 3.3 V</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3277498"/>
                  </a:ext>
                </a:extLst>
              </a:tr>
              <a:tr h="234950">
                <a:tc>
                  <a:txBody>
                    <a:bodyPr/>
                    <a:lstStyle/>
                    <a:p>
                      <a:pPr algn="just">
                        <a:lnSpc>
                          <a:spcPct val="107000"/>
                        </a:lnSpc>
                        <a:spcAft>
                          <a:spcPts val="0"/>
                        </a:spcAft>
                      </a:pPr>
                      <a:r>
                        <a:rPr lang="en-GB" sz="1400">
                          <a:effectLst/>
                        </a:rPr>
                        <a:t>Temperature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-40 ~ +85 °C</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715051"/>
                  </a:ext>
                </a:extLst>
              </a:tr>
            </a:tbl>
          </a:graphicData>
        </a:graphic>
      </p:graphicFrame>
      <p:graphicFrame>
        <p:nvGraphicFramePr>
          <p:cNvPr id="8" name="Tabela 7">
            <a:extLst>
              <a:ext uri="{FF2B5EF4-FFF2-40B4-BE49-F238E27FC236}">
                <a16:creationId xmlns:a16="http://schemas.microsoft.com/office/drawing/2014/main" id="{B91B6749-52C4-4248-A45A-576F919E69DC}"/>
              </a:ext>
            </a:extLst>
          </p:cNvPr>
          <p:cNvGraphicFramePr>
            <a:graphicFrameLocks noGrp="1"/>
          </p:cNvGraphicFramePr>
          <p:nvPr>
            <p:extLst>
              <p:ext uri="{D42A27DB-BD31-4B8C-83A1-F6EECF244321}">
                <p14:modId xmlns:p14="http://schemas.microsoft.com/office/powerpoint/2010/main" val="2923268934"/>
              </p:ext>
            </p:extLst>
          </p:nvPr>
        </p:nvGraphicFramePr>
        <p:xfrm>
          <a:off x="6251620" y="3074978"/>
          <a:ext cx="5389919" cy="1253648"/>
        </p:xfrm>
        <a:graphic>
          <a:graphicData uri="http://schemas.openxmlformats.org/drawingml/2006/table">
            <a:tbl>
              <a:tblPr firstRow="1" firstCol="1" bandRow="1">
                <a:tableStyleId>{5C22544A-7EE6-4342-B048-85BDC9FD1C3A}</a:tableStyleId>
              </a:tblPr>
              <a:tblGrid>
                <a:gridCol w="1796428">
                  <a:extLst>
                    <a:ext uri="{9D8B030D-6E8A-4147-A177-3AD203B41FA5}">
                      <a16:colId xmlns:a16="http://schemas.microsoft.com/office/drawing/2014/main" val="2139986890"/>
                    </a:ext>
                  </a:extLst>
                </a:gridCol>
                <a:gridCol w="1796428">
                  <a:extLst>
                    <a:ext uri="{9D8B030D-6E8A-4147-A177-3AD203B41FA5}">
                      <a16:colId xmlns:a16="http://schemas.microsoft.com/office/drawing/2014/main" val="2340073552"/>
                    </a:ext>
                  </a:extLst>
                </a:gridCol>
                <a:gridCol w="1797063">
                  <a:extLst>
                    <a:ext uri="{9D8B030D-6E8A-4147-A177-3AD203B41FA5}">
                      <a16:colId xmlns:a16="http://schemas.microsoft.com/office/drawing/2014/main" val="2489590135"/>
                    </a:ext>
                  </a:extLst>
                </a:gridCol>
              </a:tblGrid>
              <a:tr h="313412">
                <a:tc>
                  <a:txBody>
                    <a:bodyPr/>
                    <a:lstStyle/>
                    <a:p>
                      <a:pPr indent="180340"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Pin Name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Pin Function</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2572095"/>
                  </a:ext>
                </a:extLst>
              </a:tr>
              <a:tr h="313412">
                <a:tc>
                  <a:txBody>
                    <a:bodyPr/>
                    <a:lstStyle/>
                    <a:p>
                      <a:pPr indent="180340" algn="just">
                        <a:lnSpc>
                          <a:spcPct val="107000"/>
                        </a:lnSpc>
                        <a:spcAft>
                          <a:spcPts val="0"/>
                        </a:spcAft>
                      </a:pPr>
                      <a:r>
                        <a:rPr lang="en-GB" sz="1400">
                          <a:effectLst/>
                        </a:rPr>
                        <a:t>SCK</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PA5</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SPI1_SCK</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249055"/>
                  </a:ext>
                </a:extLst>
              </a:tr>
              <a:tr h="313412">
                <a:tc>
                  <a:txBody>
                    <a:bodyPr/>
                    <a:lstStyle/>
                    <a:p>
                      <a:pPr indent="180340" algn="just">
                        <a:lnSpc>
                          <a:spcPct val="107000"/>
                        </a:lnSpc>
                        <a:spcAft>
                          <a:spcPts val="0"/>
                        </a:spcAft>
                      </a:pPr>
                      <a:r>
                        <a:rPr lang="en-GB" sz="1400">
                          <a:effectLst/>
                        </a:rPr>
                        <a:t>MISO</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PA6</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SPI1_MISO</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74731"/>
                  </a:ext>
                </a:extLst>
              </a:tr>
              <a:tr h="313412">
                <a:tc>
                  <a:txBody>
                    <a:bodyPr/>
                    <a:lstStyle/>
                    <a:p>
                      <a:pPr indent="180340" algn="just">
                        <a:lnSpc>
                          <a:spcPct val="107000"/>
                        </a:lnSpc>
                        <a:spcAft>
                          <a:spcPts val="0"/>
                        </a:spcAft>
                      </a:pPr>
                      <a:r>
                        <a:rPr lang="en-GB" sz="1400">
                          <a:effectLst/>
                        </a:rPr>
                        <a:t>MOSI</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PA7</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dirty="0">
                          <a:effectLst/>
                        </a:rPr>
                        <a:t>SPI1_MOSI</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6032775"/>
                  </a:ext>
                </a:extLst>
              </a:tr>
            </a:tbl>
          </a:graphicData>
        </a:graphic>
      </p:graphicFrame>
      <p:sp>
        <p:nvSpPr>
          <p:cNvPr id="9" name="Rectangle 4">
            <a:extLst>
              <a:ext uri="{FF2B5EF4-FFF2-40B4-BE49-F238E27FC236}">
                <a16:creationId xmlns:a16="http://schemas.microsoft.com/office/drawing/2014/main" id="{F040C569-F90A-48DC-B309-2081C73C650D}"/>
              </a:ext>
            </a:extLst>
          </p:cNvPr>
          <p:cNvSpPr>
            <a:spLocks noChangeArrowheads="1"/>
          </p:cNvSpPr>
          <p:nvPr/>
        </p:nvSpPr>
        <p:spPr bwMode="auto">
          <a:xfrm>
            <a:off x="4095750" y="3476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pPr>
            <a:r>
              <a:rPr kumimoji="0" lang="en-GB" altLang="pt-PT"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Interface:</a:t>
            </a:r>
            <a:endParaRPr kumimoji="0" lang="pt-PT" altLang="pt-PT" sz="1100" b="0" i="0" u="none" strike="noStrike" cap="none" normalizeH="0" baseline="0">
              <a:ln>
                <a:noFill/>
              </a:ln>
              <a:solidFill>
                <a:schemeClr val="tx1"/>
              </a:solidFill>
              <a:effectLst/>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9EC654BB-AF92-452F-8C5E-29177D1DC6D8}"/>
              </a:ext>
            </a:extLst>
          </p:cNvPr>
          <p:cNvSpPr txBox="1"/>
          <p:nvPr/>
        </p:nvSpPr>
        <p:spPr>
          <a:xfrm>
            <a:off x="2717955" y="2721804"/>
            <a:ext cx="3318564" cy="369332"/>
          </a:xfrm>
          <a:prstGeom prst="rect">
            <a:avLst/>
          </a:prstGeom>
          <a:noFill/>
        </p:spPr>
        <p:txBody>
          <a:bodyPr wrap="square" rtlCol="0">
            <a:spAutoFit/>
          </a:bodyPr>
          <a:lstStyle/>
          <a:p>
            <a:r>
              <a:rPr lang="pt-PT" dirty="0"/>
              <a:t>Specifications</a:t>
            </a:r>
          </a:p>
        </p:txBody>
      </p:sp>
      <p:sp>
        <p:nvSpPr>
          <p:cNvPr id="11" name="CaixaDeTexto 10">
            <a:extLst>
              <a:ext uri="{FF2B5EF4-FFF2-40B4-BE49-F238E27FC236}">
                <a16:creationId xmlns:a16="http://schemas.microsoft.com/office/drawing/2014/main" id="{713F10C9-57F4-4584-8566-6DF9C55D7BE6}"/>
              </a:ext>
            </a:extLst>
          </p:cNvPr>
          <p:cNvSpPr txBox="1"/>
          <p:nvPr/>
        </p:nvSpPr>
        <p:spPr>
          <a:xfrm>
            <a:off x="8520426" y="2573664"/>
            <a:ext cx="2496694" cy="369332"/>
          </a:xfrm>
          <a:prstGeom prst="rect">
            <a:avLst/>
          </a:prstGeom>
          <a:noFill/>
        </p:spPr>
        <p:txBody>
          <a:bodyPr wrap="square" rtlCol="0">
            <a:spAutoFit/>
          </a:bodyPr>
          <a:lstStyle/>
          <a:p>
            <a:r>
              <a:rPr lang="pt-PT" dirty="0"/>
              <a:t>Interface</a:t>
            </a:r>
          </a:p>
        </p:txBody>
      </p:sp>
    </p:spTree>
    <p:extLst>
      <p:ext uri="{BB962C8B-B14F-4D97-AF65-F5344CB8AC3E}">
        <p14:creationId xmlns:p14="http://schemas.microsoft.com/office/powerpoint/2010/main" val="403933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CB325-AADD-4B34-B158-9554DC7116A9}"/>
              </a:ext>
            </a:extLst>
          </p:cNvPr>
          <p:cNvSpPr>
            <a:spLocks noGrp="1"/>
          </p:cNvSpPr>
          <p:nvPr>
            <p:ph type="title"/>
          </p:nvPr>
        </p:nvSpPr>
        <p:spPr/>
        <p:txBody>
          <a:bodyPr/>
          <a:lstStyle/>
          <a:p>
            <a:pPr algn="ctr"/>
            <a:r>
              <a:rPr lang="en-GB" b="1" dirty="0"/>
              <a:t>Resistive Touchscreen</a:t>
            </a:r>
            <a:endParaRPr lang="pt-PT" dirty="0"/>
          </a:p>
        </p:txBody>
      </p:sp>
      <p:pic>
        <p:nvPicPr>
          <p:cNvPr id="4" name="Imagem 3" descr="C:\Users\ruipf\Desktop\A04S01\Projeto\PinOut\touch.png">
            <a:extLst>
              <a:ext uri="{FF2B5EF4-FFF2-40B4-BE49-F238E27FC236}">
                <a16:creationId xmlns:a16="http://schemas.microsoft.com/office/drawing/2014/main" id="{596984E5-FFD6-43A6-A37A-B3B2D557EBC0}"/>
              </a:ext>
            </a:extLst>
          </p:cNvPr>
          <p:cNvPicPr/>
          <p:nvPr/>
        </p:nvPicPr>
        <p:blipFill rotWithShape="1">
          <a:blip r:embed="rId2">
            <a:extLst>
              <a:ext uri="{28A0092B-C50C-407E-A947-70E740481C1C}">
                <a14:useLocalDpi xmlns:a14="http://schemas.microsoft.com/office/drawing/2010/main" val="0"/>
              </a:ext>
            </a:extLst>
          </a:blip>
          <a:srcRect l="4504" t="11698" r="5863" b="3399"/>
          <a:stretch/>
        </p:blipFill>
        <p:spPr bwMode="auto">
          <a:xfrm>
            <a:off x="1650350" y="1321051"/>
            <a:ext cx="2060259" cy="2107949"/>
          </a:xfrm>
          <a:prstGeom prst="rect">
            <a:avLst/>
          </a:prstGeom>
          <a:noFill/>
          <a:ln>
            <a:noFill/>
          </a:ln>
          <a:extLst>
            <a:ext uri="{53640926-AAD7-44D8-BBD7-CCE9431645EC}">
              <a14:shadowObscured xmlns:a14="http://schemas.microsoft.com/office/drawing/2010/main"/>
            </a:ext>
          </a:extLst>
        </p:spPr>
      </p:pic>
      <p:pic>
        <p:nvPicPr>
          <p:cNvPr id="5" name="Imagem 4">
            <a:extLst>
              <a:ext uri="{FF2B5EF4-FFF2-40B4-BE49-F238E27FC236}">
                <a16:creationId xmlns:a16="http://schemas.microsoft.com/office/drawing/2014/main" id="{8AE85781-65E9-4375-A736-A9D0477743D1}"/>
              </a:ext>
            </a:extLst>
          </p:cNvPr>
          <p:cNvPicPr/>
          <p:nvPr/>
        </p:nvPicPr>
        <p:blipFill rotWithShape="1">
          <a:blip r:embed="rId3" cstate="print">
            <a:extLst>
              <a:ext uri="{28A0092B-C50C-407E-A947-70E740481C1C}">
                <a14:useLocalDpi xmlns:a14="http://schemas.microsoft.com/office/drawing/2010/main" val="0"/>
              </a:ext>
            </a:extLst>
          </a:blip>
          <a:srcRect t="-1" r="7027" b="-13205"/>
          <a:stretch/>
        </p:blipFill>
        <p:spPr bwMode="auto">
          <a:xfrm>
            <a:off x="9673534" y="5341854"/>
            <a:ext cx="2458377" cy="1608670"/>
          </a:xfrm>
          <a:prstGeom prst="rect">
            <a:avLst/>
          </a:prstGeom>
          <a:noFill/>
          <a:ln>
            <a:noFill/>
          </a:ln>
          <a:extLst>
            <a:ext uri="{53640926-AAD7-44D8-BBD7-CCE9431645EC}">
              <a14:shadowObscured xmlns:a14="http://schemas.microsoft.com/office/drawing/2010/main"/>
            </a:ext>
          </a:extLst>
        </p:spPr>
      </p:pic>
      <p:graphicFrame>
        <p:nvGraphicFramePr>
          <p:cNvPr id="6" name="Tabela 5">
            <a:extLst>
              <a:ext uri="{FF2B5EF4-FFF2-40B4-BE49-F238E27FC236}">
                <a16:creationId xmlns:a16="http://schemas.microsoft.com/office/drawing/2014/main" id="{0B499FF1-C6A7-4192-B2FC-13EC652E7308}"/>
              </a:ext>
            </a:extLst>
          </p:cNvPr>
          <p:cNvGraphicFramePr>
            <a:graphicFrameLocks noGrp="1"/>
          </p:cNvGraphicFramePr>
          <p:nvPr>
            <p:extLst>
              <p:ext uri="{D42A27DB-BD31-4B8C-83A1-F6EECF244321}">
                <p14:modId xmlns:p14="http://schemas.microsoft.com/office/powerpoint/2010/main" val="2377686757"/>
              </p:ext>
            </p:extLst>
          </p:nvPr>
        </p:nvGraphicFramePr>
        <p:xfrm>
          <a:off x="7282690" y="3429000"/>
          <a:ext cx="4781687" cy="1361080"/>
        </p:xfrm>
        <a:graphic>
          <a:graphicData uri="http://schemas.openxmlformats.org/drawingml/2006/table">
            <a:tbl>
              <a:tblPr firstRow="1" firstCol="1" bandRow="1">
                <a:tableStyleId>{5C22544A-7EE6-4342-B048-85BDC9FD1C3A}</a:tableStyleId>
              </a:tblPr>
              <a:tblGrid>
                <a:gridCol w="1273953">
                  <a:extLst>
                    <a:ext uri="{9D8B030D-6E8A-4147-A177-3AD203B41FA5}">
                      <a16:colId xmlns:a16="http://schemas.microsoft.com/office/drawing/2014/main" val="3174871321"/>
                    </a:ext>
                  </a:extLst>
                </a:gridCol>
                <a:gridCol w="1117453">
                  <a:extLst>
                    <a:ext uri="{9D8B030D-6E8A-4147-A177-3AD203B41FA5}">
                      <a16:colId xmlns:a16="http://schemas.microsoft.com/office/drawing/2014/main" val="2777686431"/>
                    </a:ext>
                  </a:extLst>
                </a:gridCol>
                <a:gridCol w="2390281">
                  <a:extLst>
                    <a:ext uri="{9D8B030D-6E8A-4147-A177-3AD203B41FA5}">
                      <a16:colId xmlns:a16="http://schemas.microsoft.com/office/drawing/2014/main" val="1359002270"/>
                    </a:ext>
                  </a:extLst>
                </a:gridCol>
              </a:tblGrid>
              <a:tr h="272216">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Pin Name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Pin Function</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76776"/>
                  </a:ext>
                </a:extLst>
              </a:tr>
              <a:tr h="272216">
                <a:tc>
                  <a:txBody>
                    <a:bodyPr/>
                    <a:lstStyle/>
                    <a:p>
                      <a:pPr algn="just">
                        <a:lnSpc>
                          <a:spcPct val="107000"/>
                        </a:lnSpc>
                        <a:spcAft>
                          <a:spcPts val="0"/>
                        </a:spcAft>
                      </a:pPr>
                      <a:r>
                        <a:rPr lang="en-GB" sz="1400">
                          <a:effectLst/>
                        </a:rPr>
                        <a:t>Yup</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PB0</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ADC12_IN8, GPIO IN/OUT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2149834"/>
                  </a:ext>
                </a:extLst>
              </a:tr>
              <a:tr h="272216">
                <a:tc>
                  <a:txBody>
                    <a:bodyPr/>
                    <a:lstStyle/>
                    <a:p>
                      <a:pPr algn="just">
                        <a:lnSpc>
                          <a:spcPct val="107000"/>
                        </a:lnSpc>
                        <a:spcAft>
                          <a:spcPts val="0"/>
                        </a:spcAft>
                      </a:pPr>
                      <a:r>
                        <a:rPr lang="en-GB" sz="1400">
                          <a:effectLst/>
                        </a:rPr>
                        <a:t>Ylow</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PB1</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ADC12_IN9, GPIO IN/OUT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7937656"/>
                  </a:ext>
                </a:extLst>
              </a:tr>
              <a:tr h="272216">
                <a:tc>
                  <a:txBody>
                    <a:bodyPr/>
                    <a:lstStyle/>
                    <a:p>
                      <a:pPr algn="just">
                        <a:lnSpc>
                          <a:spcPct val="107000"/>
                        </a:lnSpc>
                        <a:spcAft>
                          <a:spcPts val="0"/>
                        </a:spcAft>
                      </a:pPr>
                      <a:r>
                        <a:rPr lang="en-GB" sz="1400">
                          <a:effectLst/>
                        </a:rPr>
                        <a:t>Xleft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PE7</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865175"/>
                  </a:ext>
                </a:extLst>
              </a:tr>
              <a:tr h="272216">
                <a:tc>
                  <a:txBody>
                    <a:bodyPr/>
                    <a:lstStyle/>
                    <a:p>
                      <a:pPr algn="just">
                        <a:lnSpc>
                          <a:spcPct val="107000"/>
                        </a:lnSpc>
                        <a:spcAft>
                          <a:spcPts val="0"/>
                        </a:spcAft>
                      </a:pPr>
                      <a:r>
                        <a:rPr lang="en-GB" sz="1400" dirty="0" err="1">
                          <a:effectLst/>
                        </a:rPr>
                        <a:t>Xright</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PE8</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 </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3858819"/>
                  </a:ext>
                </a:extLst>
              </a:tr>
            </a:tbl>
          </a:graphicData>
        </a:graphic>
      </p:graphicFrame>
      <p:graphicFrame>
        <p:nvGraphicFramePr>
          <p:cNvPr id="7" name="Tabela 6">
            <a:extLst>
              <a:ext uri="{FF2B5EF4-FFF2-40B4-BE49-F238E27FC236}">
                <a16:creationId xmlns:a16="http://schemas.microsoft.com/office/drawing/2014/main" id="{38BBEFFA-AF28-4B09-A06C-E0B285728E7D}"/>
              </a:ext>
            </a:extLst>
          </p:cNvPr>
          <p:cNvGraphicFramePr>
            <a:graphicFrameLocks noGrp="1"/>
          </p:cNvGraphicFramePr>
          <p:nvPr>
            <p:extLst>
              <p:ext uri="{D42A27DB-BD31-4B8C-83A1-F6EECF244321}">
                <p14:modId xmlns:p14="http://schemas.microsoft.com/office/powerpoint/2010/main" val="1432732179"/>
              </p:ext>
            </p:extLst>
          </p:nvPr>
        </p:nvGraphicFramePr>
        <p:xfrm>
          <a:off x="1650349" y="3440966"/>
          <a:ext cx="5413059" cy="1361080"/>
        </p:xfrm>
        <a:graphic>
          <a:graphicData uri="http://schemas.openxmlformats.org/drawingml/2006/table">
            <a:tbl>
              <a:tblPr firstRow="1" firstCol="1" bandRow="1">
                <a:tableStyleId>{5C22544A-7EE6-4342-B048-85BDC9FD1C3A}</a:tableStyleId>
              </a:tblPr>
              <a:tblGrid>
                <a:gridCol w="1804140">
                  <a:extLst>
                    <a:ext uri="{9D8B030D-6E8A-4147-A177-3AD203B41FA5}">
                      <a16:colId xmlns:a16="http://schemas.microsoft.com/office/drawing/2014/main" val="4180050542"/>
                    </a:ext>
                  </a:extLst>
                </a:gridCol>
                <a:gridCol w="1896547">
                  <a:extLst>
                    <a:ext uri="{9D8B030D-6E8A-4147-A177-3AD203B41FA5}">
                      <a16:colId xmlns:a16="http://schemas.microsoft.com/office/drawing/2014/main" val="1425521083"/>
                    </a:ext>
                  </a:extLst>
                </a:gridCol>
                <a:gridCol w="1712372">
                  <a:extLst>
                    <a:ext uri="{9D8B030D-6E8A-4147-A177-3AD203B41FA5}">
                      <a16:colId xmlns:a16="http://schemas.microsoft.com/office/drawing/2014/main" val="293209291"/>
                    </a:ext>
                  </a:extLst>
                </a:gridCol>
              </a:tblGrid>
              <a:tr h="275865">
                <a:tc>
                  <a:txBody>
                    <a:bodyPr/>
                    <a:lstStyle/>
                    <a:p>
                      <a:pPr algn="just">
                        <a:lnSpc>
                          <a:spcPct val="107000"/>
                        </a:lnSpc>
                        <a:spcAft>
                          <a:spcPts val="0"/>
                        </a:spcAft>
                      </a:pPr>
                      <a:r>
                        <a:rPr lang="en-GB" sz="1400">
                          <a:effectLst/>
                        </a:rPr>
                        <a:t>Touch</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Expected Output (X,Y)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Real output (X,Y)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800464"/>
                  </a:ext>
                </a:extLst>
              </a:tr>
              <a:tr h="184177">
                <a:tc>
                  <a:txBody>
                    <a:bodyPr/>
                    <a:lstStyle/>
                    <a:p>
                      <a:pPr algn="just">
                        <a:lnSpc>
                          <a:spcPct val="107000"/>
                        </a:lnSpc>
                        <a:spcAft>
                          <a:spcPts val="0"/>
                        </a:spcAft>
                      </a:pPr>
                      <a:r>
                        <a:rPr lang="en-GB" sz="1400">
                          <a:effectLst/>
                        </a:rPr>
                        <a:t>Right Top Corner</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 </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3104560"/>
                  </a:ext>
                </a:extLst>
              </a:tr>
              <a:tr h="184177">
                <a:tc>
                  <a:txBody>
                    <a:bodyPr/>
                    <a:lstStyle/>
                    <a:p>
                      <a:pPr algn="just">
                        <a:lnSpc>
                          <a:spcPct val="107000"/>
                        </a:lnSpc>
                        <a:spcAft>
                          <a:spcPts val="0"/>
                        </a:spcAft>
                      </a:pPr>
                      <a:r>
                        <a:rPr lang="en-GB" sz="1400">
                          <a:effectLst/>
                        </a:rPr>
                        <a:t>Right Bottom Corner</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9210182"/>
                  </a:ext>
                </a:extLst>
              </a:tr>
              <a:tr h="184177">
                <a:tc>
                  <a:txBody>
                    <a:bodyPr/>
                    <a:lstStyle/>
                    <a:p>
                      <a:pPr algn="just">
                        <a:lnSpc>
                          <a:spcPct val="107000"/>
                        </a:lnSpc>
                        <a:spcAft>
                          <a:spcPts val="0"/>
                        </a:spcAft>
                      </a:pPr>
                      <a:r>
                        <a:rPr lang="en-GB" sz="1400">
                          <a:effectLst/>
                        </a:rPr>
                        <a:t>Left Top Corner</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431557"/>
                  </a:ext>
                </a:extLst>
              </a:tr>
              <a:tr h="184177">
                <a:tc>
                  <a:txBody>
                    <a:bodyPr/>
                    <a:lstStyle/>
                    <a:p>
                      <a:pPr algn="just">
                        <a:lnSpc>
                          <a:spcPct val="107000"/>
                        </a:lnSpc>
                        <a:spcAft>
                          <a:spcPts val="0"/>
                        </a:spcAft>
                      </a:pPr>
                      <a:r>
                        <a:rPr lang="en-GB" sz="1400">
                          <a:effectLst/>
                        </a:rPr>
                        <a:t>Left Bottom Corner</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718355"/>
                  </a:ext>
                </a:extLst>
              </a:tr>
              <a:tr h="184177">
                <a:tc>
                  <a:txBody>
                    <a:bodyPr/>
                    <a:lstStyle/>
                    <a:p>
                      <a:pPr algn="just">
                        <a:lnSpc>
                          <a:spcPct val="107000"/>
                        </a:lnSpc>
                        <a:spcAft>
                          <a:spcPts val="0"/>
                        </a:spcAft>
                      </a:pPr>
                      <a:r>
                        <a:rPr lang="en-GB" sz="1400">
                          <a:effectLst/>
                        </a:rPr>
                        <a:t>No Touch</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0,0</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 </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947421"/>
                  </a:ext>
                </a:extLst>
              </a:tr>
            </a:tbl>
          </a:graphicData>
        </a:graphic>
      </p:graphicFrame>
    </p:spTree>
    <p:extLst>
      <p:ext uri="{BB962C8B-B14F-4D97-AF65-F5344CB8AC3E}">
        <p14:creationId xmlns:p14="http://schemas.microsoft.com/office/powerpoint/2010/main" val="303400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B3503-9D9C-4659-A257-FBF206060435}"/>
              </a:ext>
            </a:extLst>
          </p:cNvPr>
          <p:cNvSpPr>
            <a:spLocks noGrp="1"/>
          </p:cNvSpPr>
          <p:nvPr>
            <p:ph type="title"/>
          </p:nvPr>
        </p:nvSpPr>
        <p:spPr/>
        <p:txBody>
          <a:bodyPr/>
          <a:lstStyle/>
          <a:p>
            <a:pPr algn="ctr"/>
            <a:r>
              <a:rPr lang="en-GB" dirty="0"/>
              <a:t>Bluetooth ELM327 OBD2 Scan Tool</a:t>
            </a:r>
            <a:endParaRPr lang="pt-PT" dirty="0"/>
          </a:p>
        </p:txBody>
      </p:sp>
      <p:sp>
        <p:nvSpPr>
          <p:cNvPr id="3" name="Marcador de Posição de Conteúdo 2">
            <a:extLst>
              <a:ext uri="{FF2B5EF4-FFF2-40B4-BE49-F238E27FC236}">
                <a16:creationId xmlns:a16="http://schemas.microsoft.com/office/drawing/2014/main" id="{7299B7C1-1F5C-4E8C-A266-1240616F6290}"/>
              </a:ext>
            </a:extLst>
          </p:cNvPr>
          <p:cNvSpPr>
            <a:spLocks noGrp="1"/>
          </p:cNvSpPr>
          <p:nvPr>
            <p:ph idx="1"/>
          </p:nvPr>
        </p:nvSpPr>
        <p:spPr/>
        <p:txBody>
          <a:bodyPr>
            <a:normAutofit/>
          </a:bodyPr>
          <a:lstStyle/>
          <a:p>
            <a:pPr marL="0" indent="0">
              <a:buNone/>
            </a:pPr>
            <a:r>
              <a:rPr lang="en-GB" sz="1800" dirty="0"/>
              <a:t>Read diagnostic trouble codes, both generic and manufacturer-specific, and display their meaning. Class 2 Bluetooth transmission with Adaptive Power Control.</a:t>
            </a:r>
            <a:endParaRPr lang="pt-PT" sz="1800" dirty="0"/>
          </a:p>
        </p:txBody>
      </p:sp>
      <p:graphicFrame>
        <p:nvGraphicFramePr>
          <p:cNvPr id="4" name="Tabela 3">
            <a:extLst>
              <a:ext uri="{FF2B5EF4-FFF2-40B4-BE49-F238E27FC236}">
                <a16:creationId xmlns:a16="http://schemas.microsoft.com/office/drawing/2014/main" id="{3DBA3E4C-21E7-4530-8EDC-0CFBBA96188D}"/>
              </a:ext>
            </a:extLst>
          </p:cNvPr>
          <p:cNvGraphicFramePr>
            <a:graphicFrameLocks noGrp="1"/>
          </p:cNvGraphicFramePr>
          <p:nvPr>
            <p:extLst>
              <p:ext uri="{D42A27DB-BD31-4B8C-83A1-F6EECF244321}">
                <p14:modId xmlns:p14="http://schemas.microsoft.com/office/powerpoint/2010/main" val="1278272756"/>
              </p:ext>
            </p:extLst>
          </p:nvPr>
        </p:nvGraphicFramePr>
        <p:xfrm>
          <a:off x="1726837" y="2292582"/>
          <a:ext cx="7659404" cy="2956637"/>
        </p:xfrm>
        <a:graphic>
          <a:graphicData uri="http://schemas.openxmlformats.org/drawingml/2006/table">
            <a:tbl>
              <a:tblPr firstRow="1" firstCol="1" bandRow="1">
                <a:tableStyleId>{5C22544A-7EE6-4342-B048-85BDC9FD1C3A}</a:tableStyleId>
              </a:tblPr>
              <a:tblGrid>
                <a:gridCol w="3829702">
                  <a:extLst>
                    <a:ext uri="{9D8B030D-6E8A-4147-A177-3AD203B41FA5}">
                      <a16:colId xmlns:a16="http://schemas.microsoft.com/office/drawing/2014/main" val="61410575"/>
                    </a:ext>
                  </a:extLst>
                </a:gridCol>
                <a:gridCol w="3829702">
                  <a:extLst>
                    <a:ext uri="{9D8B030D-6E8A-4147-A177-3AD203B41FA5}">
                      <a16:colId xmlns:a16="http://schemas.microsoft.com/office/drawing/2014/main" val="2491645934"/>
                    </a:ext>
                  </a:extLst>
                </a:gridCol>
              </a:tblGrid>
              <a:tr h="1358656">
                <a:tc>
                  <a:txBody>
                    <a:bodyPr/>
                    <a:lstStyle/>
                    <a:p>
                      <a:pPr algn="just">
                        <a:lnSpc>
                          <a:spcPct val="107000"/>
                        </a:lnSpc>
                        <a:spcAft>
                          <a:spcPts val="0"/>
                        </a:spcAft>
                      </a:pPr>
                      <a:r>
                        <a:rPr lang="en-GB" sz="1400" dirty="0">
                          <a:effectLst/>
                        </a:rPr>
                        <a:t> </a:t>
                      </a:r>
                      <a:endParaRPr lang="pt-PT" sz="1400" dirty="0">
                        <a:effectLst/>
                      </a:endParaRPr>
                    </a:p>
                    <a:p>
                      <a:pPr algn="just">
                        <a:lnSpc>
                          <a:spcPct val="107000"/>
                        </a:lnSpc>
                        <a:spcAft>
                          <a:spcPts val="0"/>
                        </a:spcAft>
                      </a:pPr>
                      <a:r>
                        <a:rPr lang="en-GB" sz="1400" dirty="0">
                          <a:effectLst/>
                        </a:rPr>
                        <a:t> </a:t>
                      </a:r>
                      <a:endParaRPr lang="pt-PT" sz="1400" dirty="0">
                        <a:effectLst/>
                      </a:endParaRPr>
                    </a:p>
                    <a:p>
                      <a:pPr algn="just">
                        <a:lnSpc>
                          <a:spcPct val="107000"/>
                        </a:lnSpc>
                        <a:spcAft>
                          <a:spcPts val="0"/>
                        </a:spcAft>
                      </a:pPr>
                      <a:r>
                        <a:rPr lang="en-GB" sz="1400" dirty="0" err="1">
                          <a:effectLst/>
                        </a:rPr>
                        <a:t>Suported</a:t>
                      </a:r>
                      <a:r>
                        <a:rPr lang="en-GB" sz="1400" dirty="0">
                          <a:effectLst/>
                        </a:rPr>
                        <a:t> Protocols</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J1850 PWM (Ford),</a:t>
                      </a:r>
                      <a:endParaRPr lang="pt-PT" sz="1400">
                        <a:effectLst/>
                      </a:endParaRPr>
                    </a:p>
                    <a:p>
                      <a:pPr algn="just">
                        <a:lnSpc>
                          <a:spcPct val="107000"/>
                        </a:lnSpc>
                        <a:spcAft>
                          <a:spcPts val="0"/>
                        </a:spcAft>
                      </a:pPr>
                      <a:r>
                        <a:rPr lang="en-GB" sz="1400">
                          <a:effectLst/>
                        </a:rPr>
                        <a:t>J1850 VPW (GM)</a:t>
                      </a:r>
                      <a:endParaRPr lang="pt-PT" sz="1400">
                        <a:effectLst/>
                      </a:endParaRPr>
                    </a:p>
                    <a:p>
                      <a:pPr algn="just">
                        <a:lnSpc>
                          <a:spcPct val="107000"/>
                        </a:lnSpc>
                        <a:spcAft>
                          <a:spcPts val="0"/>
                        </a:spcAft>
                      </a:pPr>
                      <a:r>
                        <a:rPr lang="en-GB" sz="1400">
                          <a:effectLst/>
                        </a:rPr>
                        <a:t>ISO9141-2 (Asia, Europe, Chrysler)</a:t>
                      </a:r>
                      <a:endParaRPr lang="pt-PT" sz="1400">
                        <a:effectLst/>
                      </a:endParaRPr>
                    </a:p>
                    <a:p>
                      <a:pPr algn="just">
                        <a:lnSpc>
                          <a:spcPct val="107000"/>
                        </a:lnSpc>
                        <a:spcAft>
                          <a:spcPts val="0"/>
                        </a:spcAft>
                      </a:pPr>
                      <a:r>
                        <a:rPr lang="en-GB" sz="1400">
                          <a:effectLst/>
                        </a:rPr>
                        <a:t>ISO14230-4 (Keyword Protocol)</a:t>
                      </a:r>
                      <a:endParaRPr lang="pt-PT" sz="1400">
                        <a:effectLst/>
                      </a:endParaRPr>
                    </a:p>
                    <a:p>
                      <a:pPr algn="just">
                        <a:lnSpc>
                          <a:spcPct val="107000"/>
                        </a:lnSpc>
                        <a:spcAft>
                          <a:spcPts val="0"/>
                        </a:spcAft>
                      </a:pPr>
                      <a:r>
                        <a:rPr lang="en-GB" sz="1400">
                          <a:effectLst/>
                        </a:rPr>
                        <a:t>ISO15765-4 (CAN)</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012877"/>
                  </a:ext>
                </a:extLst>
              </a:tr>
              <a:tr h="217075">
                <a:tc>
                  <a:txBody>
                    <a:bodyPr/>
                    <a:lstStyle/>
                    <a:p>
                      <a:pPr algn="just">
                        <a:lnSpc>
                          <a:spcPct val="107000"/>
                        </a:lnSpc>
                        <a:spcAft>
                          <a:spcPts val="0"/>
                        </a:spcAft>
                      </a:pPr>
                      <a:r>
                        <a:rPr lang="en-GB" sz="1400">
                          <a:effectLst/>
                        </a:rPr>
                        <a:t>Output Protocol:</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RS232 to Bluetooth</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065407"/>
                  </a:ext>
                </a:extLst>
              </a:tr>
              <a:tr h="217075">
                <a:tc>
                  <a:txBody>
                    <a:bodyPr/>
                    <a:lstStyle/>
                    <a:p>
                      <a:pPr algn="just">
                        <a:lnSpc>
                          <a:spcPct val="107000"/>
                        </a:lnSpc>
                        <a:spcAft>
                          <a:spcPts val="0"/>
                        </a:spcAft>
                      </a:pPr>
                      <a:r>
                        <a:rPr lang="en-GB" sz="1400">
                          <a:effectLst/>
                        </a:rPr>
                        <a:t>Bluetooth Range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5 ~ 15 m</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44719"/>
                  </a:ext>
                </a:extLst>
              </a:tr>
              <a:tr h="217075">
                <a:tc>
                  <a:txBody>
                    <a:bodyPr/>
                    <a:lstStyle/>
                    <a:p>
                      <a:pPr algn="just">
                        <a:lnSpc>
                          <a:spcPct val="107000"/>
                        </a:lnSpc>
                        <a:spcAft>
                          <a:spcPts val="0"/>
                        </a:spcAft>
                      </a:pPr>
                      <a:r>
                        <a:rPr lang="en-GB" sz="1400">
                          <a:effectLst/>
                        </a:rPr>
                        <a:t>Baud Rate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9600 / 38400</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7498983"/>
                  </a:ext>
                </a:extLst>
              </a:tr>
              <a:tr h="217075">
                <a:tc>
                  <a:txBody>
                    <a:bodyPr/>
                    <a:lstStyle/>
                    <a:p>
                      <a:pPr algn="just">
                        <a:lnSpc>
                          <a:spcPct val="107000"/>
                        </a:lnSpc>
                        <a:spcAft>
                          <a:spcPts val="0"/>
                        </a:spcAft>
                      </a:pPr>
                      <a:r>
                        <a:rPr lang="en-GB" sz="1400">
                          <a:effectLst/>
                        </a:rPr>
                        <a:t>Operating Voltage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12 / 24 V</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5404538"/>
                  </a:ext>
                </a:extLst>
              </a:tr>
              <a:tr h="217075">
                <a:tc>
                  <a:txBody>
                    <a:bodyPr/>
                    <a:lstStyle/>
                    <a:p>
                      <a:pPr algn="just">
                        <a:lnSpc>
                          <a:spcPct val="107000"/>
                        </a:lnSpc>
                        <a:spcAft>
                          <a:spcPts val="0"/>
                        </a:spcAft>
                      </a:pPr>
                      <a:r>
                        <a:rPr lang="en-GB" sz="1400">
                          <a:effectLst/>
                        </a:rPr>
                        <a:t>Idle Current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45 mA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932722"/>
                  </a:ext>
                </a:extLst>
              </a:tr>
              <a:tr h="217075">
                <a:tc>
                  <a:txBody>
                    <a:bodyPr/>
                    <a:lstStyle/>
                    <a:p>
                      <a:pPr algn="just">
                        <a:lnSpc>
                          <a:spcPct val="107000"/>
                        </a:lnSpc>
                        <a:spcAft>
                          <a:spcPts val="0"/>
                        </a:spcAft>
                      </a:pPr>
                      <a:r>
                        <a:rPr lang="en-GB" sz="1400">
                          <a:effectLst/>
                        </a:rPr>
                        <a:t>Operating Temperature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-20º ~ 55º C</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6763029"/>
                  </a:ext>
                </a:extLst>
              </a:tr>
              <a:tr h="217075">
                <a:tc>
                  <a:txBody>
                    <a:bodyPr/>
                    <a:lstStyle/>
                    <a:p>
                      <a:pPr algn="just">
                        <a:lnSpc>
                          <a:spcPct val="107000"/>
                        </a:lnSpc>
                        <a:spcAft>
                          <a:spcPts val="0"/>
                        </a:spcAft>
                      </a:pPr>
                      <a:r>
                        <a:rPr lang="en-GB" sz="1400">
                          <a:effectLst/>
                        </a:rPr>
                        <a:t>Operating Humidity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10 ~ 85%</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779083"/>
                  </a:ext>
                </a:extLst>
              </a:tr>
            </a:tbl>
          </a:graphicData>
        </a:graphic>
      </p:graphicFrame>
      <p:pic>
        <p:nvPicPr>
          <p:cNvPr id="5" name="Imagem 4">
            <a:extLst>
              <a:ext uri="{FF2B5EF4-FFF2-40B4-BE49-F238E27FC236}">
                <a16:creationId xmlns:a16="http://schemas.microsoft.com/office/drawing/2014/main" id="{4DDA3843-9DBF-4316-898E-6132ACC3109B}"/>
              </a:ext>
            </a:extLst>
          </p:cNvPr>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7697" t="5718" r="14894" b="50300"/>
          <a:stretch/>
        </p:blipFill>
        <p:spPr bwMode="auto">
          <a:xfrm>
            <a:off x="9793356" y="2441211"/>
            <a:ext cx="2341245" cy="1329690"/>
          </a:xfrm>
          <a:prstGeom prst="rect">
            <a:avLst/>
          </a:prstGeom>
          <a:ln>
            <a:noFill/>
          </a:ln>
          <a:extLst>
            <a:ext uri="{53640926-AAD7-44D8-BBD7-CCE9431645EC}">
              <a14:shadowObscured xmlns:a14="http://schemas.microsoft.com/office/drawing/2010/main"/>
            </a:ext>
          </a:extLst>
        </p:spPr>
      </p:pic>
      <p:graphicFrame>
        <p:nvGraphicFramePr>
          <p:cNvPr id="6" name="Tabela 5">
            <a:extLst>
              <a:ext uri="{FF2B5EF4-FFF2-40B4-BE49-F238E27FC236}">
                <a16:creationId xmlns:a16="http://schemas.microsoft.com/office/drawing/2014/main" id="{44B9F4CC-6D4F-4CF9-A91A-2BC7BB55B30D}"/>
              </a:ext>
            </a:extLst>
          </p:cNvPr>
          <p:cNvGraphicFramePr>
            <a:graphicFrameLocks noGrp="1"/>
          </p:cNvGraphicFramePr>
          <p:nvPr>
            <p:extLst>
              <p:ext uri="{D42A27DB-BD31-4B8C-83A1-F6EECF244321}">
                <p14:modId xmlns:p14="http://schemas.microsoft.com/office/powerpoint/2010/main" val="3790841194"/>
              </p:ext>
            </p:extLst>
          </p:nvPr>
        </p:nvGraphicFramePr>
        <p:xfrm>
          <a:off x="1875181" y="5652805"/>
          <a:ext cx="5391785" cy="1096455"/>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185279513"/>
                    </a:ext>
                  </a:extLst>
                </a:gridCol>
                <a:gridCol w="1438275">
                  <a:extLst>
                    <a:ext uri="{9D8B030D-6E8A-4147-A177-3AD203B41FA5}">
                      <a16:colId xmlns:a16="http://schemas.microsoft.com/office/drawing/2014/main" val="2421520252"/>
                    </a:ext>
                  </a:extLst>
                </a:gridCol>
                <a:gridCol w="1259840">
                  <a:extLst>
                    <a:ext uri="{9D8B030D-6E8A-4147-A177-3AD203B41FA5}">
                      <a16:colId xmlns:a16="http://schemas.microsoft.com/office/drawing/2014/main" val="3164185587"/>
                    </a:ext>
                  </a:extLst>
                </a:gridCol>
                <a:gridCol w="1346200">
                  <a:extLst>
                    <a:ext uri="{9D8B030D-6E8A-4147-A177-3AD203B41FA5}">
                      <a16:colId xmlns:a16="http://schemas.microsoft.com/office/drawing/2014/main" val="4103791378"/>
                    </a:ext>
                  </a:extLst>
                </a:gridCol>
              </a:tblGrid>
              <a:tr h="0">
                <a:tc>
                  <a:txBody>
                    <a:bodyPr/>
                    <a:lstStyle/>
                    <a:p>
                      <a:pPr algn="just">
                        <a:lnSpc>
                          <a:spcPct val="107000"/>
                        </a:lnSpc>
                        <a:spcAft>
                          <a:spcPts val="0"/>
                        </a:spcAft>
                      </a:pPr>
                      <a:r>
                        <a:rPr lang="en-GB" sz="1400">
                          <a:effectLst/>
                        </a:rPr>
                        <a:t>Send Command</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Expected Output</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Real output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Comment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420378"/>
                  </a:ext>
                </a:extLst>
              </a:tr>
              <a:tr h="0">
                <a:tc>
                  <a:txBody>
                    <a:bodyPr/>
                    <a:lstStyle/>
                    <a:p>
                      <a:pPr algn="just">
                        <a:lnSpc>
                          <a:spcPct val="107000"/>
                        </a:lnSpc>
                        <a:spcAft>
                          <a:spcPts val="0"/>
                        </a:spcAft>
                      </a:pPr>
                      <a:r>
                        <a:rPr lang="en-GB" sz="1400">
                          <a:effectLst/>
                        </a:rPr>
                        <a:t>AT Z</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“ELM327 v1.x”</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Reset Module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2790942"/>
                  </a:ext>
                </a:extLst>
              </a:tr>
              <a:tr h="0">
                <a:tc>
                  <a:txBody>
                    <a:bodyPr/>
                    <a:lstStyle/>
                    <a:p>
                      <a:pPr algn="just">
                        <a:lnSpc>
                          <a:spcPct val="107000"/>
                        </a:lnSpc>
                        <a:spcAft>
                          <a:spcPts val="0"/>
                        </a:spcAft>
                      </a:pPr>
                      <a:r>
                        <a:rPr lang="en-GB" sz="1400">
                          <a:effectLst/>
                        </a:rPr>
                        <a:t>AT RV</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“12.5V”</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System Voltage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2038168"/>
                  </a:ext>
                </a:extLst>
              </a:tr>
              <a:tr h="0">
                <a:tc>
                  <a:txBody>
                    <a:bodyPr/>
                    <a:lstStyle/>
                    <a:p>
                      <a:pPr algn="just">
                        <a:lnSpc>
                          <a:spcPct val="107000"/>
                        </a:lnSpc>
                        <a:spcAft>
                          <a:spcPts val="0"/>
                        </a:spcAft>
                      </a:pPr>
                      <a:r>
                        <a:rPr lang="en-GB" sz="1400">
                          <a:effectLst/>
                        </a:rPr>
                        <a:t>AT SP0</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“OK”</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Find Protocol</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3540448"/>
                  </a:ext>
                </a:extLst>
              </a:tr>
            </a:tbl>
          </a:graphicData>
        </a:graphic>
      </p:graphicFrame>
    </p:spTree>
    <p:extLst>
      <p:ext uri="{BB962C8B-B14F-4D97-AF65-F5344CB8AC3E}">
        <p14:creationId xmlns:p14="http://schemas.microsoft.com/office/powerpoint/2010/main" val="285998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A6801-88BF-472C-BCB1-F90DDA4BCA28}"/>
              </a:ext>
            </a:extLst>
          </p:cNvPr>
          <p:cNvSpPr>
            <a:spLocks noGrp="1"/>
          </p:cNvSpPr>
          <p:nvPr>
            <p:ph type="title"/>
          </p:nvPr>
        </p:nvSpPr>
        <p:spPr/>
        <p:txBody>
          <a:bodyPr/>
          <a:lstStyle/>
          <a:p>
            <a:pPr algn="ctr"/>
            <a:r>
              <a:rPr lang="en-GB" dirty="0"/>
              <a:t>MPU-6050</a:t>
            </a:r>
            <a:endParaRPr lang="pt-PT" dirty="0"/>
          </a:p>
        </p:txBody>
      </p:sp>
      <p:sp>
        <p:nvSpPr>
          <p:cNvPr id="3" name="Marcador de Posição de Conteúdo 2">
            <a:extLst>
              <a:ext uri="{FF2B5EF4-FFF2-40B4-BE49-F238E27FC236}">
                <a16:creationId xmlns:a16="http://schemas.microsoft.com/office/drawing/2014/main" id="{7CCBC8A2-CE2A-4E0E-ACC6-E24EC1D3013A}"/>
              </a:ext>
            </a:extLst>
          </p:cNvPr>
          <p:cNvSpPr>
            <a:spLocks noGrp="1"/>
          </p:cNvSpPr>
          <p:nvPr>
            <p:ph idx="1"/>
          </p:nvPr>
        </p:nvSpPr>
        <p:spPr/>
        <p:txBody>
          <a:bodyPr/>
          <a:lstStyle/>
          <a:p>
            <a:pPr marL="0" indent="0">
              <a:buNone/>
            </a:pPr>
            <a:r>
              <a:rPr lang="en-GB" sz="1800" dirty="0"/>
              <a:t>Contains a MEMS accelerometer and a MEMS gyro in a single chip. It is very accurate, as it contains 16-bits </a:t>
            </a:r>
            <a:r>
              <a:rPr lang="en-GB" sz="1800" dirty="0" err="1"/>
              <a:t>analog</a:t>
            </a:r>
            <a:r>
              <a:rPr lang="en-GB" sz="1800" dirty="0"/>
              <a:t> to digital conversion hardware for each channel. Therefore it captures the x, y, and z channel at the same time. The sensor uses the I2C-bus to interface with a microcontroller. </a:t>
            </a:r>
            <a:endParaRPr lang="pt-PT" sz="1800" dirty="0"/>
          </a:p>
          <a:p>
            <a:pPr marL="0" indent="0">
              <a:buNone/>
            </a:pPr>
            <a:endParaRPr lang="pt-PT" dirty="0"/>
          </a:p>
        </p:txBody>
      </p:sp>
      <p:pic>
        <p:nvPicPr>
          <p:cNvPr id="4" name="Imagem 3" descr="https://nexiot.com/wp-content/uploads/2017/08/sku_154602_2.jpg">
            <a:extLst>
              <a:ext uri="{FF2B5EF4-FFF2-40B4-BE49-F238E27FC236}">
                <a16:creationId xmlns:a16="http://schemas.microsoft.com/office/drawing/2014/main" id="{2D458594-5715-4CC0-84A7-4F1BE49A45A9}"/>
              </a:ext>
            </a:extLst>
          </p:cNvPr>
          <p:cNvPicPr/>
          <p:nvPr/>
        </p:nvPicPr>
        <p:blipFill rotWithShape="1">
          <a:blip r:embed="rId2" cstate="print">
            <a:extLst>
              <a:ext uri="{28A0092B-C50C-407E-A947-70E740481C1C}">
                <a14:useLocalDpi xmlns:a14="http://schemas.microsoft.com/office/drawing/2010/main" val="0"/>
              </a:ext>
            </a:extLst>
          </a:blip>
          <a:srcRect l="14289" t="5978" r="15971" b="6002"/>
          <a:stretch/>
        </p:blipFill>
        <p:spPr bwMode="auto">
          <a:xfrm>
            <a:off x="10248582" y="2514600"/>
            <a:ext cx="1448435" cy="1828800"/>
          </a:xfrm>
          <a:prstGeom prst="rect">
            <a:avLst/>
          </a:prstGeom>
          <a:noFill/>
          <a:ln>
            <a:noFill/>
          </a:ln>
          <a:extLst>
            <a:ext uri="{53640926-AAD7-44D8-BBD7-CCE9431645EC}">
              <a14:shadowObscured xmlns:a14="http://schemas.microsoft.com/office/drawing/2010/main"/>
            </a:ext>
          </a:extLst>
        </p:spPr>
      </p:pic>
      <p:graphicFrame>
        <p:nvGraphicFramePr>
          <p:cNvPr id="5" name="Tabela 4">
            <a:extLst>
              <a:ext uri="{FF2B5EF4-FFF2-40B4-BE49-F238E27FC236}">
                <a16:creationId xmlns:a16="http://schemas.microsoft.com/office/drawing/2014/main" id="{660865DB-DB8E-4914-95A3-F134612A2B02}"/>
              </a:ext>
            </a:extLst>
          </p:cNvPr>
          <p:cNvGraphicFramePr>
            <a:graphicFrameLocks noGrp="1"/>
          </p:cNvGraphicFramePr>
          <p:nvPr/>
        </p:nvGraphicFramePr>
        <p:xfrm>
          <a:off x="4095274" y="3019899"/>
          <a:ext cx="5393690" cy="1736344"/>
        </p:xfrm>
        <a:graphic>
          <a:graphicData uri="http://schemas.openxmlformats.org/drawingml/2006/table">
            <a:tbl>
              <a:tblPr firstRow="1" firstCol="1" bandRow="1">
                <a:tableStyleId>{5C22544A-7EE6-4342-B048-85BDC9FD1C3A}</a:tableStyleId>
              </a:tblPr>
              <a:tblGrid>
                <a:gridCol w="2696845">
                  <a:extLst>
                    <a:ext uri="{9D8B030D-6E8A-4147-A177-3AD203B41FA5}">
                      <a16:colId xmlns:a16="http://schemas.microsoft.com/office/drawing/2014/main" val="2342892883"/>
                    </a:ext>
                  </a:extLst>
                </a:gridCol>
                <a:gridCol w="2696845">
                  <a:extLst>
                    <a:ext uri="{9D8B030D-6E8A-4147-A177-3AD203B41FA5}">
                      <a16:colId xmlns:a16="http://schemas.microsoft.com/office/drawing/2014/main" val="1473743586"/>
                    </a:ext>
                  </a:extLst>
                </a:gridCol>
              </a:tblGrid>
              <a:tr h="0">
                <a:tc>
                  <a:txBody>
                    <a:bodyPr/>
                    <a:lstStyle/>
                    <a:p>
                      <a:pPr algn="just">
                        <a:lnSpc>
                          <a:spcPct val="107000"/>
                        </a:lnSpc>
                        <a:spcAft>
                          <a:spcPts val="0"/>
                        </a:spcAft>
                      </a:pPr>
                      <a:r>
                        <a:rPr lang="en-GB" sz="1400">
                          <a:effectLst/>
                        </a:rPr>
                        <a:t>VDD</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2.375 ~ 3.46V</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5159943"/>
                  </a:ext>
                </a:extLst>
              </a:tr>
              <a:tr h="0">
                <a:tc>
                  <a:txBody>
                    <a:bodyPr/>
                    <a:lstStyle/>
                    <a:p>
                      <a:pPr algn="just">
                        <a:lnSpc>
                          <a:spcPct val="107000"/>
                        </a:lnSpc>
                        <a:spcAft>
                          <a:spcPts val="0"/>
                        </a:spcAft>
                      </a:pPr>
                      <a:r>
                        <a:rPr lang="en-GB" sz="1400" dirty="0">
                          <a:effectLst/>
                        </a:rPr>
                        <a:t>VLOGIC</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1.71V ~ VDD</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867678"/>
                  </a:ext>
                </a:extLst>
              </a:tr>
              <a:tr h="0">
                <a:tc>
                  <a:txBody>
                    <a:bodyPr/>
                    <a:lstStyle/>
                    <a:p>
                      <a:pPr algn="just">
                        <a:lnSpc>
                          <a:spcPct val="107000"/>
                        </a:lnSpc>
                        <a:spcAft>
                          <a:spcPts val="0"/>
                        </a:spcAft>
                      </a:pPr>
                      <a:r>
                        <a:rPr lang="en-GB" sz="1400">
                          <a:effectLst/>
                        </a:rPr>
                        <a:t>Serial Interface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I2C</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6442586"/>
                  </a:ext>
                </a:extLst>
              </a:tr>
              <a:tr h="0">
                <a:tc>
                  <a:txBody>
                    <a:bodyPr/>
                    <a:lstStyle/>
                    <a:p>
                      <a:pPr algn="just">
                        <a:lnSpc>
                          <a:spcPct val="107000"/>
                        </a:lnSpc>
                        <a:spcAft>
                          <a:spcPts val="0"/>
                        </a:spcAft>
                      </a:pPr>
                      <a:r>
                        <a:rPr lang="en-GB" sz="1400">
                          <a:effectLst/>
                        </a:rPr>
                        <a:t>Gyroscope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X,Y, and Z axis</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367869"/>
                  </a:ext>
                </a:extLst>
              </a:tr>
              <a:tr h="0">
                <a:tc>
                  <a:txBody>
                    <a:bodyPr/>
                    <a:lstStyle/>
                    <a:p>
                      <a:pPr algn="just">
                        <a:lnSpc>
                          <a:spcPct val="107000"/>
                        </a:lnSpc>
                        <a:spcAft>
                          <a:spcPts val="0"/>
                        </a:spcAft>
                      </a:pPr>
                      <a:r>
                        <a:rPr lang="en-GB" sz="1400">
                          <a:effectLst/>
                        </a:rPr>
                        <a:t>    Range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±250, ±500, ±1000, ±2000 °/sec</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700145"/>
                  </a:ext>
                </a:extLst>
              </a:tr>
              <a:tr h="0">
                <a:tc>
                  <a:txBody>
                    <a:bodyPr/>
                    <a:lstStyle/>
                    <a:p>
                      <a:pPr algn="just">
                        <a:lnSpc>
                          <a:spcPct val="107000"/>
                        </a:lnSpc>
                        <a:spcAft>
                          <a:spcPts val="0"/>
                        </a:spcAft>
                      </a:pPr>
                      <a:r>
                        <a:rPr lang="en-GB" sz="1400">
                          <a:effectLst/>
                        </a:rPr>
                        <a:t>    Operating Current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3.6 mA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340235"/>
                  </a:ext>
                </a:extLst>
              </a:tr>
              <a:tr h="0">
                <a:tc>
                  <a:txBody>
                    <a:bodyPr/>
                    <a:lstStyle/>
                    <a:p>
                      <a:pPr algn="just">
                        <a:lnSpc>
                          <a:spcPct val="107000"/>
                        </a:lnSpc>
                        <a:spcAft>
                          <a:spcPts val="0"/>
                        </a:spcAft>
                      </a:pPr>
                      <a:r>
                        <a:rPr lang="en-GB" sz="1400">
                          <a:effectLst/>
                        </a:rPr>
                        <a:t>    Standby Current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5µA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8633117"/>
                  </a:ext>
                </a:extLst>
              </a:tr>
              <a:tr h="0">
                <a:tc>
                  <a:txBody>
                    <a:bodyPr/>
                    <a:lstStyle/>
                    <a:p>
                      <a:pPr algn="just">
                        <a:lnSpc>
                          <a:spcPct val="107000"/>
                        </a:lnSpc>
                        <a:spcAft>
                          <a:spcPts val="0"/>
                        </a:spcAft>
                      </a:pPr>
                      <a:r>
                        <a:rPr lang="en-GB" sz="1400">
                          <a:effectLst/>
                        </a:rPr>
                        <a:t>I2C Operating Frequency</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100 ~ 400 kHz</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8315157"/>
                  </a:ext>
                </a:extLst>
              </a:tr>
            </a:tbl>
          </a:graphicData>
        </a:graphic>
      </p:graphicFrame>
      <p:graphicFrame>
        <p:nvGraphicFramePr>
          <p:cNvPr id="6" name="Tabela 5">
            <a:extLst>
              <a:ext uri="{FF2B5EF4-FFF2-40B4-BE49-F238E27FC236}">
                <a16:creationId xmlns:a16="http://schemas.microsoft.com/office/drawing/2014/main" id="{D67636FD-194D-4635-8B3D-681390C00073}"/>
              </a:ext>
            </a:extLst>
          </p:cNvPr>
          <p:cNvGraphicFramePr>
            <a:graphicFrameLocks noGrp="1"/>
          </p:cNvGraphicFramePr>
          <p:nvPr/>
        </p:nvGraphicFramePr>
        <p:xfrm>
          <a:off x="4095274" y="3590607"/>
          <a:ext cx="5393690" cy="651129"/>
        </p:xfrm>
        <a:graphic>
          <a:graphicData uri="http://schemas.openxmlformats.org/drawingml/2006/table">
            <a:tbl>
              <a:tblPr firstRow="1" firstCol="1" bandRow="1">
                <a:tableStyleId>{5C22544A-7EE6-4342-B048-85BDC9FD1C3A}</a:tableStyleId>
              </a:tblPr>
              <a:tblGrid>
                <a:gridCol w="1437005">
                  <a:extLst>
                    <a:ext uri="{9D8B030D-6E8A-4147-A177-3AD203B41FA5}">
                      <a16:colId xmlns:a16="http://schemas.microsoft.com/office/drawing/2014/main" val="4245821332"/>
                    </a:ext>
                  </a:extLst>
                </a:gridCol>
                <a:gridCol w="1260475">
                  <a:extLst>
                    <a:ext uri="{9D8B030D-6E8A-4147-A177-3AD203B41FA5}">
                      <a16:colId xmlns:a16="http://schemas.microsoft.com/office/drawing/2014/main" val="506245475"/>
                    </a:ext>
                  </a:extLst>
                </a:gridCol>
                <a:gridCol w="2696210">
                  <a:extLst>
                    <a:ext uri="{9D8B030D-6E8A-4147-A177-3AD203B41FA5}">
                      <a16:colId xmlns:a16="http://schemas.microsoft.com/office/drawing/2014/main" val="1550873414"/>
                    </a:ext>
                  </a:extLst>
                </a:gridCol>
              </a:tblGrid>
              <a:tr h="0">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Pin Name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Pin Function</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284431"/>
                  </a:ext>
                </a:extLst>
              </a:tr>
              <a:tr h="0">
                <a:tc>
                  <a:txBody>
                    <a:bodyPr/>
                    <a:lstStyle/>
                    <a:p>
                      <a:pPr algn="just">
                        <a:lnSpc>
                          <a:spcPct val="107000"/>
                        </a:lnSpc>
                        <a:spcAft>
                          <a:spcPts val="0"/>
                        </a:spcAft>
                      </a:pPr>
                      <a:r>
                        <a:rPr lang="en-GB" sz="1400">
                          <a:effectLst/>
                        </a:rPr>
                        <a:t>SCL</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GPIO02</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SCL</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6903484"/>
                  </a:ext>
                </a:extLst>
              </a:tr>
              <a:tr h="0">
                <a:tc>
                  <a:txBody>
                    <a:bodyPr/>
                    <a:lstStyle/>
                    <a:p>
                      <a:pPr algn="just">
                        <a:lnSpc>
                          <a:spcPct val="107000"/>
                        </a:lnSpc>
                        <a:spcAft>
                          <a:spcPts val="0"/>
                        </a:spcAft>
                      </a:pPr>
                      <a:r>
                        <a:rPr lang="en-GB" sz="1400">
                          <a:effectLst/>
                        </a:rPr>
                        <a:t>SDA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GPIO03</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SDA</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09249"/>
                  </a:ext>
                </a:extLst>
              </a:tr>
            </a:tbl>
          </a:graphicData>
        </a:graphic>
      </p:graphicFrame>
      <p:graphicFrame>
        <p:nvGraphicFramePr>
          <p:cNvPr id="7" name="Tabela 6">
            <a:extLst>
              <a:ext uri="{FF2B5EF4-FFF2-40B4-BE49-F238E27FC236}">
                <a16:creationId xmlns:a16="http://schemas.microsoft.com/office/drawing/2014/main" id="{506AA128-1585-4240-9280-777E962EE9BC}"/>
              </a:ext>
            </a:extLst>
          </p:cNvPr>
          <p:cNvGraphicFramePr>
            <a:graphicFrameLocks noGrp="1"/>
          </p:cNvGraphicFramePr>
          <p:nvPr>
            <p:extLst>
              <p:ext uri="{D42A27DB-BD31-4B8C-83A1-F6EECF244321}">
                <p14:modId xmlns:p14="http://schemas.microsoft.com/office/powerpoint/2010/main" val="2126157008"/>
              </p:ext>
            </p:extLst>
          </p:nvPr>
        </p:nvGraphicFramePr>
        <p:xfrm>
          <a:off x="4097179" y="4995766"/>
          <a:ext cx="5391785" cy="662369"/>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878072817"/>
                    </a:ext>
                  </a:extLst>
                </a:gridCol>
                <a:gridCol w="1438275">
                  <a:extLst>
                    <a:ext uri="{9D8B030D-6E8A-4147-A177-3AD203B41FA5}">
                      <a16:colId xmlns:a16="http://schemas.microsoft.com/office/drawing/2014/main" val="3863474101"/>
                    </a:ext>
                  </a:extLst>
                </a:gridCol>
                <a:gridCol w="1259840">
                  <a:extLst>
                    <a:ext uri="{9D8B030D-6E8A-4147-A177-3AD203B41FA5}">
                      <a16:colId xmlns:a16="http://schemas.microsoft.com/office/drawing/2014/main" val="2586250091"/>
                    </a:ext>
                  </a:extLst>
                </a:gridCol>
                <a:gridCol w="1346200">
                  <a:extLst>
                    <a:ext uri="{9D8B030D-6E8A-4147-A177-3AD203B41FA5}">
                      <a16:colId xmlns:a16="http://schemas.microsoft.com/office/drawing/2014/main" val="3601819996"/>
                    </a:ext>
                  </a:extLst>
                </a:gridCol>
              </a:tblGrid>
              <a:tr h="0">
                <a:tc>
                  <a:txBody>
                    <a:bodyPr/>
                    <a:lstStyle/>
                    <a:p>
                      <a:pPr algn="just">
                        <a:lnSpc>
                          <a:spcPct val="107000"/>
                        </a:lnSpc>
                        <a:spcAft>
                          <a:spcPts val="0"/>
                        </a:spcAft>
                      </a:pPr>
                      <a:r>
                        <a:rPr lang="en-GB" sz="1400" dirty="0">
                          <a:effectLst/>
                        </a:rPr>
                        <a:t>Send Command</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Expected Output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Real output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Comment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129978"/>
                  </a:ext>
                </a:extLst>
              </a:tr>
              <a:tr h="0">
                <a:tc>
                  <a:txBody>
                    <a:bodyPr/>
                    <a:lstStyle/>
                    <a:p>
                      <a:pPr algn="just">
                        <a:lnSpc>
                          <a:spcPct val="107000"/>
                        </a:lnSpc>
                        <a:spcAft>
                          <a:spcPts val="0"/>
                        </a:spcAft>
                      </a:pPr>
                      <a:r>
                        <a:rPr lang="en-GB" sz="1400">
                          <a:effectLst/>
                        </a:rPr>
                        <a:t>0x75</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0x34</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Device </a:t>
                      </a:r>
                      <a:r>
                        <a:rPr lang="en-GB" sz="1400" dirty="0" err="1">
                          <a:effectLst/>
                        </a:rPr>
                        <a:t>Adress</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2927787"/>
                  </a:ext>
                </a:extLst>
              </a:tr>
            </a:tbl>
          </a:graphicData>
        </a:graphic>
      </p:graphicFrame>
    </p:spTree>
    <p:extLst>
      <p:ext uri="{BB962C8B-B14F-4D97-AF65-F5344CB8AC3E}">
        <p14:creationId xmlns:p14="http://schemas.microsoft.com/office/powerpoint/2010/main" val="120893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D7C4E-2493-4906-8F2D-4500BC9916D5}"/>
              </a:ext>
            </a:extLst>
          </p:cNvPr>
          <p:cNvSpPr>
            <a:spLocks noGrp="1"/>
          </p:cNvSpPr>
          <p:nvPr>
            <p:ph type="title"/>
          </p:nvPr>
        </p:nvSpPr>
        <p:spPr/>
        <p:txBody>
          <a:bodyPr/>
          <a:lstStyle/>
          <a:p>
            <a:pPr algn="ctr"/>
            <a:r>
              <a:rPr lang="en-GB" b="1" dirty="0"/>
              <a:t>Tactile Buttons</a:t>
            </a:r>
            <a:endParaRPr lang="pt-PT" dirty="0"/>
          </a:p>
        </p:txBody>
      </p:sp>
      <p:graphicFrame>
        <p:nvGraphicFramePr>
          <p:cNvPr id="4" name="Tabela 3">
            <a:extLst>
              <a:ext uri="{FF2B5EF4-FFF2-40B4-BE49-F238E27FC236}">
                <a16:creationId xmlns:a16="http://schemas.microsoft.com/office/drawing/2014/main" id="{8A958966-D19E-49DF-A14E-07A42D7DD392}"/>
              </a:ext>
            </a:extLst>
          </p:cNvPr>
          <p:cNvGraphicFramePr>
            <a:graphicFrameLocks noGrp="1"/>
          </p:cNvGraphicFramePr>
          <p:nvPr>
            <p:extLst>
              <p:ext uri="{D42A27DB-BD31-4B8C-83A1-F6EECF244321}">
                <p14:modId xmlns:p14="http://schemas.microsoft.com/office/powerpoint/2010/main" val="1183598141"/>
              </p:ext>
            </p:extLst>
          </p:nvPr>
        </p:nvGraphicFramePr>
        <p:xfrm>
          <a:off x="1670126" y="3429000"/>
          <a:ext cx="5393690" cy="1085215"/>
        </p:xfrm>
        <a:graphic>
          <a:graphicData uri="http://schemas.openxmlformats.org/drawingml/2006/table">
            <a:tbl>
              <a:tblPr firstRow="1" firstCol="1" bandRow="1">
                <a:tableStyleId>{5C22544A-7EE6-4342-B048-85BDC9FD1C3A}</a:tableStyleId>
              </a:tblPr>
              <a:tblGrid>
                <a:gridCol w="2696845">
                  <a:extLst>
                    <a:ext uri="{9D8B030D-6E8A-4147-A177-3AD203B41FA5}">
                      <a16:colId xmlns:a16="http://schemas.microsoft.com/office/drawing/2014/main" val="1265047228"/>
                    </a:ext>
                  </a:extLst>
                </a:gridCol>
                <a:gridCol w="2696845">
                  <a:extLst>
                    <a:ext uri="{9D8B030D-6E8A-4147-A177-3AD203B41FA5}">
                      <a16:colId xmlns:a16="http://schemas.microsoft.com/office/drawing/2014/main" val="933750451"/>
                    </a:ext>
                  </a:extLst>
                </a:gridCol>
              </a:tblGrid>
              <a:tr h="0">
                <a:tc>
                  <a:txBody>
                    <a:bodyPr/>
                    <a:lstStyle/>
                    <a:p>
                      <a:pPr indent="180340" algn="just">
                        <a:lnSpc>
                          <a:spcPct val="107000"/>
                        </a:lnSpc>
                        <a:spcAft>
                          <a:spcPts val="0"/>
                        </a:spcAft>
                      </a:pPr>
                      <a:r>
                        <a:rPr lang="en-GB" sz="1400">
                          <a:effectLst/>
                        </a:rPr>
                        <a:t>Size (L*W*H)</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6*6*5 mm</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8083694"/>
                  </a:ext>
                </a:extLst>
              </a:tr>
              <a:tr h="0">
                <a:tc>
                  <a:txBody>
                    <a:bodyPr/>
                    <a:lstStyle/>
                    <a:p>
                      <a:pPr indent="180340" algn="just">
                        <a:lnSpc>
                          <a:spcPct val="107000"/>
                        </a:lnSpc>
                        <a:spcAft>
                          <a:spcPts val="0"/>
                        </a:spcAft>
                      </a:pPr>
                      <a:r>
                        <a:rPr lang="en-GB" sz="1400">
                          <a:effectLst/>
                        </a:rPr>
                        <a:t>Rated Voltage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12 V</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1220995"/>
                  </a:ext>
                </a:extLst>
              </a:tr>
              <a:tr h="0">
                <a:tc>
                  <a:txBody>
                    <a:bodyPr/>
                    <a:lstStyle/>
                    <a:p>
                      <a:pPr indent="180340" algn="just">
                        <a:lnSpc>
                          <a:spcPct val="107000"/>
                        </a:lnSpc>
                        <a:spcAft>
                          <a:spcPts val="0"/>
                        </a:spcAft>
                      </a:pPr>
                      <a:r>
                        <a:rPr lang="en-GB" sz="1400">
                          <a:effectLst/>
                        </a:rPr>
                        <a:t>Rated Current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50 mA</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954112"/>
                  </a:ext>
                </a:extLst>
              </a:tr>
              <a:tr h="0">
                <a:tc>
                  <a:txBody>
                    <a:bodyPr/>
                    <a:lstStyle/>
                    <a:p>
                      <a:pPr indent="180340" algn="just">
                        <a:lnSpc>
                          <a:spcPct val="107000"/>
                        </a:lnSpc>
                        <a:spcAft>
                          <a:spcPts val="0"/>
                        </a:spcAft>
                      </a:pPr>
                      <a:r>
                        <a:rPr lang="en-GB" sz="1400">
                          <a:effectLst/>
                        </a:rPr>
                        <a:t>Contact Resistance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a:effectLst/>
                        </a:rPr>
                        <a:t>≤ 0.03 Ω</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1433689"/>
                  </a:ext>
                </a:extLst>
              </a:tr>
              <a:tr h="0">
                <a:tc>
                  <a:txBody>
                    <a:bodyPr/>
                    <a:lstStyle/>
                    <a:p>
                      <a:pPr indent="180340" algn="just">
                        <a:lnSpc>
                          <a:spcPct val="107000"/>
                        </a:lnSpc>
                        <a:spcAft>
                          <a:spcPts val="0"/>
                        </a:spcAft>
                      </a:pPr>
                      <a:r>
                        <a:rPr lang="en-GB" sz="1400">
                          <a:effectLst/>
                        </a:rPr>
                        <a:t>Insulation Resistance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gn="just">
                        <a:lnSpc>
                          <a:spcPct val="107000"/>
                        </a:lnSpc>
                        <a:spcAft>
                          <a:spcPts val="0"/>
                        </a:spcAft>
                      </a:pPr>
                      <a:r>
                        <a:rPr lang="en-GB" sz="1400" dirty="0">
                          <a:effectLst/>
                        </a:rPr>
                        <a:t>≥ 100 MΩ</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401543"/>
                  </a:ext>
                </a:extLst>
              </a:tr>
            </a:tbl>
          </a:graphicData>
        </a:graphic>
      </p:graphicFrame>
      <p:graphicFrame>
        <p:nvGraphicFramePr>
          <p:cNvPr id="5" name="Tabela 4">
            <a:extLst>
              <a:ext uri="{FF2B5EF4-FFF2-40B4-BE49-F238E27FC236}">
                <a16:creationId xmlns:a16="http://schemas.microsoft.com/office/drawing/2014/main" id="{1BF56476-2786-4C9C-A9E3-287EE46FF323}"/>
              </a:ext>
            </a:extLst>
          </p:cNvPr>
          <p:cNvGraphicFramePr>
            <a:graphicFrameLocks noGrp="1"/>
          </p:cNvGraphicFramePr>
          <p:nvPr>
            <p:extLst>
              <p:ext uri="{D42A27DB-BD31-4B8C-83A1-F6EECF244321}">
                <p14:modId xmlns:p14="http://schemas.microsoft.com/office/powerpoint/2010/main" val="1792968820"/>
              </p:ext>
            </p:extLst>
          </p:nvPr>
        </p:nvGraphicFramePr>
        <p:xfrm>
          <a:off x="7395065" y="3429000"/>
          <a:ext cx="4492136" cy="957472"/>
        </p:xfrm>
        <a:graphic>
          <a:graphicData uri="http://schemas.openxmlformats.org/drawingml/2006/table">
            <a:tbl>
              <a:tblPr firstRow="1" firstCol="1" bandRow="1">
                <a:tableStyleId>{5C22544A-7EE6-4342-B048-85BDC9FD1C3A}</a:tableStyleId>
              </a:tblPr>
              <a:tblGrid>
                <a:gridCol w="1196810">
                  <a:extLst>
                    <a:ext uri="{9D8B030D-6E8A-4147-A177-3AD203B41FA5}">
                      <a16:colId xmlns:a16="http://schemas.microsoft.com/office/drawing/2014/main" val="395292178"/>
                    </a:ext>
                  </a:extLst>
                </a:gridCol>
                <a:gridCol w="1049787">
                  <a:extLst>
                    <a:ext uri="{9D8B030D-6E8A-4147-A177-3AD203B41FA5}">
                      <a16:colId xmlns:a16="http://schemas.microsoft.com/office/drawing/2014/main" val="680425702"/>
                    </a:ext>
                  </a:extLst>
                </a:gridCol>
                <a:gridCol w="2245539">
                  <a:extLst>
                    <a:ext uri="{9D8B030D-6E8A-4147-A177-3AD203B41FA5}">
                      <a16:colId xmlns:a16="http://schemas.microsoft.com/office/drawing/2014/main" val="4285301770"/>
                    </a:ext>
                  </a:extLst>
                </a:gridCol>
              </a:tblGrid>
              <a:tr h="239368">
                <a:tc>
                  <a:txBody>
                    <a:bodyPr/>
                    <a:lstStyle/>
                    <a:p>
                      <a:pPr algn="just">
                        <a:lnSpc>
                          <a:spcPct val="107000"/>
                        </a:lnSpc>
                        <a:spcAft>
                          <a:spcPts val="0"/>
                        </a:spcAft>
                      </a:pPr>
                      <a:r>
                        <a:rPr lang="en-GB" sz="1400">
                          <a:effectLst/>
                        </a:rPr>
                        <a:t> </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Pin Name</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Pin Function</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33622"/>
                  </a:ext>
                </a:extLst>
              </a:tr>
              <a:tr h="239368">
                <a:tc>
                  <a:txBody>
                    <a:bodyPr/>
                    <a:lstStyle/>
                    <a:p>
                      <a:pPr algn="just">
                        <a:lnSpc>
                          <a:spcPct val="107000"/>
                        </a:lnSpc>
                        <a:spcAft>
                          <a:spcPts val="0"/>
                        </a:spcAft>
                      </a:pPr>
                      <a:r>
                        <a:rPr lang="en-GB" sz="1400">
                          <a:effectLst/>
                        </a:rPr>
                        <a:t>UP_BT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GPIO16</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Input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715649"/>
                  </a:ext>
                </a:extLst>
              </a:tr>
              <a:tr h="239368">
                <a:tc>
                  <a:txBody>
                    <a:bodyPr/>
                    <a:lstStyle/>
                    <a:p>
                      <a:pPr algn="just">
                        <a:lnSpc>
                          <a:spcPct val="107000"/>
                        </a:lnSpc>
                        <a:spcAft>
                          <a:spcPts val="0"/>
                        </a:spcAft>
                      </a:pPr>
                      <a:r>
                        <a:rPr lang="en-GB" sz="1400">
                          <a:effectLst/>
                        </a:rPr>
                        <a:t>DOWN_BT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GPIO20</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Input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199273"/>
                  </a:ext>
                </a:extLst>
              </a:tr>
              <a:tr h="239368">
                <a:tc>
                  <a:txBody>
                    <a:bodyPr/>
                    <a:lstStyle/>
                    <a:p>
                      <a:pPr algn="just">
                        <a:lnSpc>
                          <a:spcPct val="107000"/>
                        </a:lnSpc>
                        <a:spcAft>
                          <a:spcPts val="0"/>
                        </a:spcAft>
                      </a:pPr>
                      <a:r>
                        <a:rPr lang="en-GB" sz="1400">
                          <a:effectLst/>
                        </a:rPr>
                        <a:t>OK_BT</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a:effectLst/>
                        </a:rPr>
                        <a:t>GPIO21</a:t>
                      </a:r>
                      <a:endParaRPr lang="pt-PT"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1400" dirty="0">
                          <a:effectLst/>
                        </a:rPr>
                        <a:t>Input</a:t>
                      </a:r>
                      <a:endParaRPr lang="pt-PT"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9587030"/>
                  </a:ext>
                </a:extLst>
              </a:tr>
            </a:tbl>
          </a:graphicData>
        </a:graphic>
      </p:graphicFrame>
      <p:grpSp>
        <p:nvGrpSpPr>
          <p:cNvPr id="6" name="Grupo 5">
            <a:extLst>
              <a:ext uri="{FF2B5EF4-FFF2-40B4-BE49-F238E27FC236}">
                <a16:creationId xmlns:a16="http://schemas.microsoft.com/office/drawing/2014/main" id="{85B81CDB-4C21-486B-8489-30324BD81ED2}"/>
              </a:ext>
            </a:extLst>
          </p:cNvPr>
          <p:cNvGrpSpPr/>
          <p:nvPr/>
        </p:nvGrpSpPr>
        <p:grpSpPr>
          <a:xfrm>
            <a:off x="6624900" y="5102025"/>
            <a:ext cx="5462270" cy="1697990"/>
            <a:chOff x="0" y="0"/>
            <a:chExt cx="5462691" cy="1697990"/>
          </a:xfrm>
        </p:grpSpPr>
        <p:pic>
          <p:nvPicPr>
            <p:cNvPr id="7" name="Imagem 6" descr="https://www.digibay.in/image/cache/data/se/158-c-tactile-dip-push-button-switch-600x600.jpg">
              <a:extLst>
                <a:ext uri="{FF2B5EF4-FFF2-40B4-BE49-F238E27FC236}">
                  <a16:creationId xmlns:a16="http://schemas.microsoft.com/office/drawing/2014/main" id="{45BE517B-804A-4460-AF49-8C04E82651B1}"/>
                </a:ext>
              </a:extLst>
            </p:cNvPr>
            <p:cNvPicPr>
              <a:picLocks noChangeAspect="1"/>
            </p:cNvPicPr>
            <p:nvPr/>
          </p:nvPicPr>
          <p:blipFill rotWithShape="1">
            <a:blip r:embed="rId2">
              <a:extLst>
                <a:ext uri="{28A0092B-C50C-407E-A947-70E740481C1C}">
                  <a14:useLocalDpi xmlns:a14="http://schemas.microsoft.com/office/drawing/2010/main" val="0"/>
                </a:ext>
              </a:extLst>
            </a:blip>
            <a:srcRect t="22431" b="22147"/>
            <a:stretch/>
          </p:blipFill>
          <p:spPr bwMode="auto">
            <a:xfrm>
              <a:off x="2398816" y="0"/>
              <a:ext cx="3063875" cy="1697990"/>
            </a:xfrm>
            <a:prstGeom prst="rect">
              <a:avLst/>
            </a:prstGeom>
            <a:noFill/>
            <a:ln>
              <a:noFill/>
            </a:ln>
            <a:extLst>
              <a:ext uri="{53640926-AAD7-44D8-BBD7-CCE9431645EC}">
                <a14:shadowObscured xmlns:a14="http://schemas.microsoft.com/office/drawing/2010/main"/>
              </a:ext>
            </a:extLst>
          </p:spPr>
        </p:pic>
        <p:pic>
          <p:nvPicPr>
            <p:cNvPr id="8" name="Imagem 7" descr="Resultado de imagem para feamos 10pcs tactile push button switch tact switch for arduino 4p dip 6x6x5mm">
              <a:extLst>
                <a:ext uri="{FF2B5EF4-FFF2-40B4-BE49-F238E27FC236}">
                  <a16:creationId xmlns:a16="http://schemas.microsoft.com/office/drawing/2014/main" id="{8A0264F7-E4C7-4634-A201-B4499D355A3A}"/>
                </a:ext>
              </a:extLst>
            </p:cNvPr>
            <p:cNvPicPr>
              <a:picLocks noChangeAspect="1"/>
            </p:cNvPicPr>
            <p:nvPr/>
          </p:nvPicPr>
          <p:blipFill rotWithShape="1">
            <a:blip r:embed="rId3">
              <a:extLst>
                <a:ext uri="{28A0092B-C50C-407E-A947-70E740481C1C}">
                  <a14:useLocalDpi xmlns:a14="http://schemas.microsoft.com/office/drawing/2010/main" val="0"/>
                </a:ext>
              </a:extLst>
            </a:blip>
            <a:srcRect l="7209" t="12001" r="8093" b="14203"/>
            <a:stretch/>
          </p:blipFill>
          <p:spPr bwMode="auto">
            <a:xfrm>
              <a:off x="0" y="71252"/>
              <a:ext cx="2232025" cy="1459865"/>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073551820"/>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Tema1" id="{E4507C6D-35AE-4F1A-B7CB-25DC4E2F2D6E}" vid="{4C355627-B7F1-4639-BEA9-E1E068CD585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178</TotalTime>
  <Words>888</Words>
  <Application>Microsoft Office PowerPoint</Application>
  <PresentationFormat>Ecrã Panorâmico</PresentationFormat>
  <Paragraphs>269</Paragraphs>
  <Slides>33</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33</vt:i4>
      </vt:variant>
    </vt:vector>
  </HeadingPairs>
  <TitlesOfParts>
    <vt:vector size="38" baseType="lpstr">
      <vt:lpstr>Arial</vt:lpstr>
      <vt:lpstr>Calibri</vt:lpstr>
      <vt:lpstr>Corbel</vt:lpstr>
      <vt:lpstr>Times New Roman</vt:lpstr>
      <vt:lpstr>Tema1</vt:lpstr>
      <vt:lpstr>AutOS</vt:lpstr>
      <vt:lpstr>Agenda</vt:lpstr>
      <vt:lpstr>Problem Statement</vt:lpstr>
      <vt:lpstr>Apresentação do PowerPoint</vt:lpstr>
      <vt:lpstr>Display</vt:lpstr>
      <vt:lpstr>Resistive Touchscreen</vt:lpstr>
      <vt:lpstr>Bluetooth ELM327 OBD2 Scan Tool</vt:lpstr>
      <vt:lpstr>MPU-6050</vt:lpstr>
      <vt:lpstr>Tactile Buttons</vt:lpstr>
      <vt:lpstr>System Overview</vt:lpstr>
      <vt:lpstr>EVENTS</vt:lpstr>
      <vt:lpstr>Use Cases</vt:lpstr>
      <vt:lpstr>State Chart</vt:lpstr>
      <vt:lpstr>State Chart</vt:lpstr>
      <vt:lpstr>Sequence Diagram</vt:lpstr>
      <vt:lpstr>Apresentação do PowerPoint</vt:lpstr>
      <vt:lpstr>Apresentação do PowerPoint</vt:lpstr>
      <vt:lpstr>Software System Overview</vt:lpstr>
      <vt:lpstr>Software System Overview</vt:lpstr>
      <vt:lpstr>Data acquisition Subsystem</vt:lpstr>
      <vt:lpstr>sampleSignal</vt:lpstr>
      <vt:lpstr>tOBD</vt:lpstr>
      <vt:lpstr>tGYRO</vt:lpstr>
      <vt:lpstr>setSysParam</vt:lpstr>
      <vt:lpstr>User interface subsystem</vt:lpstr>
      <vt:lpstr>tButtons</vt:lpstr>
      <vt:lpstr>tDisplay</vt:lpstr>
      <vt:lpstr>Advising subsystem</vt:lpstr>
      <vt:lpstr>getAdvise</vt:lpstr>
      <vt:lpstr>Error handling subsystem</vt:lpstr>
      <vt:lpstr>Task Priority</vt:lpstr>
      <vt:lpstr>Class Diagram</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fabio magalhaes</dc:creator>
  <cp:lastModifiedBy>fabio magalhaes</cp:lastModifiedBy>
  <cp:revision>27</cp:revision>
  <dcterms:created xsi:type="dcterms:W3CDTF">2017-10-10T20:48:49Z</dcterms:created>
  <dcterms:modified xsi:type="dcterms:W3CDTF">2017-11-07T10:58:08Z</dcterms:modified>
</cp:coreProperties>
</file>