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2"/>
  </p:notesMasterIdLst>
  <p:sldIdLst>
    <p:sldId id="264" r:id="rId2"/>
    <p:sldId id="257" r:id="rId3"/>
    <p:sldId id="258" r:id="rId4"/>
    <p:sldId id="267" r:id="rId5"/>
    <p:sldId id="265" r:id="rId6"/>
    <p:sldId id="266" r:id="rId7"/>
    <p:sldId id="259" r:id="rId8"/>
    <p:sldId id="260" r:id="rId9"/>
    <p:sldId id="261" r:id="rId10"/>
    <p:sldId id="268" r:id="rId11"/>
    <p:sldId id="263" r:id="rId12"/>
    <p:sldId id="269" r:id="rId13"/>
    <p:sldId id="270" r:id="rId14"/>
    <p:sldId id="271" r:id="rId15"/>
    <p:sldId id="272" r:id="rId16"/>
    <p:sldId id="273" r:id="rId17"/>
    <p:sldId id="275" r:id="rId18"/>
    <p:sldId id="274" r:id="rId19"/>
    <p:sldId id="276"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BED67-059E-4846-9EC2-E54DFF448155}" type="datetimeFigureOut">
              <a:rPr lang="pt-PT" smtClean="0"/>
              <a:t>25/10/2017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A41EB-2876-4126-9BB1-50BB6300815D}" type="slidenum">
              <a:rPr lang="pt-PT" smtClean="0"/>
              <a:t>‹nº›</a:t>
            </a:fld>
            <a:endParaRPr lang="pt-PT"/>
          </a:p>
        </p:txBody>
      </p:sp>
    </p:spTree>
    <p:extLst>
      <p:ext uri="{BB962C8B-B14F-4D97-AF65-F5344CB8AC3E}">
        <p14:creationId xmlns:p14="http://schemas.microsoft.com/office/powerpoint/2010/main" val="271722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10"/>
          </p:nvPr>
        </p:nvSpPr>
        <p:spPr/>
        <p:txBody>
          <a:bodyPr/>
          <a:lstStyle/>
          <a:p>
            <a:fld id="{CA077768-21C8-4125-A345-258E48D2EED0}" type="slidenum">
              <a:rPr lang="pt-PT" smtClean="0"/>
              <a:pPr/>
              <a:t>1</a:t>
            </a:fld>
            <a:endParaRPr lang="pt-PT"/>
          </a:p>
        </p:txBody>
      </p:sp>
    </p:spTree>
    <p:extLst>
      <p:ext uri="{BB962C8B-B14F-4D97-AF65-F5344CB8AC3E}">
        <p14:creationId xmlns:p14="http://schemas.microsoft.com/office/powerpoint/2010/main" val="405574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o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87488" y="2708920"/>
            <a:ext cx="10107928" cy="3456384"/>
          </a:xfrm>
          <a:prstGeom prst="rect">
            <a:avLst/>
          </a:prstGeom>
          <a:noFill/>
          <a:ln w="9525">
            <a:noFill/>
            <a:miter lim="800000"/>
            <a:headEnd/>
            <a:tailEnd/>
          </a:ln>
        </p:spPr>
      </p:pic>
      <p:sp>
        <p:nvSpPr>
          <p:cNvPr id="31" name="Rectangle 31"/>
          <p:cNvSpPr>
            <a:spLocks noGrp="1"/>
          </p:cNvSpPr>
          <p:nvPr>
            <p:ph type="subTitle" idx="1" hasCustomPrompt="1"/>
          </p:nvPr>
        </p:nvSpPr>
        <p:spPr>
          <a:xfrm>
            <a:off x="3407701" y="2780929"/>
            <a:ext cx="8160907" cy="504056"/>
          </a:xfrm>
        </p:spPr>
        <p:txBody>
          <a:bodyPr>
            <a:noAutofit/>
          </a:bodyPr>
          <a:lstStyle>
            <a:lvl1pPr marL="0" indent="0" algn="r" latinLnBrk="0">
              <a:buNone/>
              <a:defRPr lang="pt-PT" sz="3200"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PT" dirty="0"/>
              <a:t>Subtítulo, Conferência</a:t>
            </a:r>
          </a:p>
        </p:txBody>
      </p:sp>
      <p:sp>
        <p:nvSpPr>
          <p:cNvPr id="5" name="Rectangle 5"/>
          <p:cNvSpPr>
            <a:spLocks noGrp="1"/>
          </p:cNvSpPr>
          <p:nvPr>
            <p:ph type="ctrTitle" hasCustomPrompt="1"/>
          </p:nvPr>
        </p:nvSpPr>
        <p:spPr>
          <a:xfrm>
            <a:off x="1487488" y="1196753"/>
            <a:ext cx="10103752" cy="1470025"/>
          </a:xfrm>
        </p:spPr>
        <p:txBody>
          <a:bodyPr anchor="b" anchorCtr="0">
            <a:normAutofit/>
          </a:bodyPr>
          <a:lstStyle>
            <a:lvl1pPr algn="r" latinLnBrk="0">
              <a:defRPr lang="pt-PT" sz="5400" b="0" baseline="0">
                <a:solidFill>
                  <a:srgbClr val="373E48"/>
                </a:solidFill>
              </a:defRPr>
            </a:lvl1pPr>
          </a:lstStyle>
          <a:p>
            <a:r>
              <a:rPr lang="pt-PT" dirty="0"/>
              <a:t>Título da Apresentação</a:t>
            </a:r>
          </a:p>
        </p:txBody>
      </p:sp>
      <p:sp>
        <p:nvSpPr>
          <p:cNvPr id="10" name="Marcador de Posição do Texto 9"/>
          <p:cNvSpPr>
            <a:spLocks noGrp="1"/>
          </p:cNvSpPr>
          <p:nvPr>
            <p:ph type="body" sz="quarter" idx="10" hasCustomPrompt="1"/>
          </p:nvPr>
        </p:nvSpPr>
        <p:spPr>
          <a:xfrm>
            <a:off x="6192011" y="5301209"/>
            <a:ext cx="5376333" cy="865187"/>
          </a:xfrm>
        </p:spPr>
        <p:txBody>
          <a:bodyPr/>
          <a:lstStyle>
            <a:lvl1pPr marL="0" marR="0" indent="0" algn="r" defTabSz="914400" eaLnBrk="1" fontAlgn="auto" latinLnBrk="0" hangingPunct="1">
              <a:lnSpc>
                <a:spcPct val="100000"/>
              </a:lnSpc>
              <a:spcBef>
                <a:spcPts val="0"/>
              </a:spcBef>
              <a:spcAft>
                <a:spcPts val="0"/>
              </a:spcAft>
              <a:buClrTx/>
              <a:buSzTx/>
              <a:buFontTx/>
              <a:buNone/>
              <a:tabLst/>
              <a:defRPr sz="2800"/>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Autor1, Autor2, Autor 3</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Mail1, mail2, mail3</a:t>
            </a:r>
            <a:endParaRPr lang="en-US" dirty="0"/>
          </a:p>
        </p:txBody>
      </p:sp>
      <p:sp>
        <p:nvSpPr>
          <p:cNvPr id="11" name="Marcador de Posição do Número do Diapositivo 10"/>
          <p:cNvSpPr>
            <a:spLocks noGrp="1"/>
          </p:cNvSpPr>
          <p:nvPr>
            <p:ph type="sldNum" sz="quarter" idx="11"/>
          </p:nvPr>
        </p:nvSpPr>
        <p:spPr/>
        <p:txBody>
          <a:bodyPr/>
          <a:lstStyle/>
          <a:p>
            <a:fld id="{4FB861CC-32AA-45B1-A28B-79AD7303C392}" type="slidenum">
              <a:rPr lang="pt-PT" smtClean="0"/>
              <a:t>‹nº›</a:t>
            </a:fld>
            <a:endParaRPr lang="pt-PT"/>
          </a:p>
        </p:txBody>
      </p:sp>
      <p:pic>
        <p:nvPicPr>
          <p:cNvPr id="7" name="Picture 3"/>
          <p:cNvPicPr>
            <a:picLocks noChangeAspect="1" noChangeArrowheads="1"/>
          </p:cNvPicPr>
          <p:nvPr/>
        </p:nvPicPr>
        <p:blipFill>
          <a:blip r:embed="rId3" cstate="print"/>
          <a:srcRect/>
          <a:stretch>
            <a:fillRect/>
          </a:stretch>
        </p:blipFill>
        <p:spPr bwMode="auto">
          <a:xfrm>
            <a:off x="-1" y="6182245"/>
            <a:ext cx="8688289" cy="675756"/>
          </a:xfrm>
          <a:prstGeom prst="rect">
            <a:avLst/>
          </a:prstGeom>
          <a:noFill/>
          <a:ln w="9525">
            <a:noFill/>
            <a:miter lim="800000"/>
            <a:headEnd/>
            <a:tailEnd/>
          </a:ln>
        </p:spPr>
      </p:pic>
    </p:spTree>
    <p:extLst>
      <p:ext uri="{BB962C8B-B14F-4D97-AF65-F5344CB8AC3E}">
        <p14:creationId xmlns:p14="http://schemas.microsoft.com/office/powerpoint/2010/main" val="358167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Texto">
    <p:spTree>
      <p:nvGrpSpPr>
        <p:cNvPr id="1" name=""/>
        <p:cNvGrpSpPr/>
        <p:nvPr/>
      </p:nvGrpSpPr>
      <p:grpSpPr>
        <a:xfrm>
          <a:off x="0" y="0"/>
          <a:ext cx="0" cy="0"/>
          <a:chOff x="0" y="0"/>
          <a:chExt cx="0" cy="0"/>
        </a:xfrm>
      </p:grpSpPr>
      <p:sp>
        <p:nvSpPr>
          <p:cNvPr id="7" name="Rectangle 7"/>
          <p:cNvSpPr>
            <a:spLocks noGrp="1"/>
          </p:cNvSpPr>
          <p:nvPr>
            <p:ph type="body" idx="1"/>
          </p:nvPr>
        </p:nvSpPr>
        <p:spPr>
          <a:xfrm>
            <a:off x="1726837" y="1340768"/>
            <a:ext cx="10129803" cy="5184576"/>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dirty="0"/>
          </a:p>
        </p:txBody>
      </p:sp>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363384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272521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42333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84DECE9-7197-439F-876F-311CAFAD5F0F}" type="datetimeFigureOut">
              <a:rPr lang="pt-PT" smtClean="0"/>
              <a:t>25/10/2017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8249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7" cstate="print"/>
          <a:srcRect l="16573" b="80589"/>
          <a:stretch>
            <a:fillRect/>
          </a:stretch>
        </p:blipFill>
        <p:spPr bwMode="auto">
          <a:xfrm>
            <a:off x="-1" y="0"/>
            <a:ext cx="12192001" cy="119675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l="16573" t="19411"/>
          <a:stretch>
            <a:fillRect/>
          </a:stretch>
        </p:blipFill>
        <p:spPr bwMode="auto">
          <a:xfrm>
            <a:off x="1" y="1196752"/>
            <a:ext cx="12192001" cy="5661248"/>
          </a:xfrm>
          <a:prstGeom prst="rect">
            <a:avLst/>
          </a:prstGeom>
          <a:noFill/>
          <a:ln w="9525">
            <a:noFill/>
            <a:miter lim="800000"/>
            <a:headEnd/>
            <a:tailEnd/>
          </a:ln>
        </p:spPr>
      </p:pic>
      <p:sp>
        <p:nvSpPr>
          <p:cNvPr id="13" name="Rectângulo 12"/>
          <p:cNvSpPr/>
          <p:nvPr/>
        </p:nvSpPr>
        <p:spPr>
          <a:xfrm>
            <a:off x="0" y="1196752"/>
            <a:ext cx="12192000" cy="566124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dirty="0"/>
              <a:t>Título</a:t>
            </a:r>
          </a:p>
        </p:txBody>
      </p:sp>
      <p:sp>
        <p:nvSpPr>
          <p:cNvPr id="12" name="Rectangle 12"/>
          <p:cNvSpPr>
            <a:spLocks noGrp="1"/>
          </p:cNvSpPr>
          <p:nvPr>
            <p:ph type="body" idx="1"/>
          </p:nvPr>
        </p:nvSpPr>
        <p:spPr>
          <a:xfrm>
            <a:off x="1726837" y="1340768"/>
            <a:ext cx="10129803" cy="5184576"/>
          </a:xfrm>
          <a:prstGeom prst="rect">
            <a:avLst/>
          </a:prstGeom>
        </p:spPr>
        <p:txBody>
          <a:bodyPr>
            <a:normAutofit/>
          </a:bodyPr>
          <a:lstStyle/>
          <a:p>
            <a:pPr lvl="0"/>
            <a:r>
              <a:rPr lang="pt-PT" dirty="0"/>
              <a:t>Clique para 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15" name="CaixaDeTexto 14"/>
          <p:cNvSpPr txBox="1"/>
          <p:nvPr/>
        </p:nvSpPr>
        <p:spPr>
          <a:xfrm>
            <a:off x="0" y="116633"/>
            <a:ext cx="3407701" cy="1061829"/>
          </a:xfrm>
          <a:prstGeom prst="rect">
            <a:avLst/>
          </a:prstGeom>
          <a:noFill/>
        </p:spPr>
        <p:txBody>
          <a:bodyPr wrap="square" rtlCol="0">
            <a:spAutoFit/>
          </a:bodyPr>
          <a:lstStyle/>
          <a:p>
            <a:r>
              <a:rPr lang="en-US" sz="2100" b="1" dirty="0">
                <a:solidFill>
                  <a:srgbClr val="373E48"/>
                </a:solidFill>
              </a:rPr>
              <a:t>ESRG</a:t>
            </a:r>
          </a:p>
          <a:p>
            <a:r>
              <a:rPr lang="en-US" sz="2100" b="1" dirty="0">
                <a:solidFill>
                  <a:srgbClr val="00A2D3"/>
                </a:solidFill>
              </a:rPr>
              <a:t>Embedded Systems</a:t>
            </a:r>
          </a:p>
          <a:p>
            <a:r>
              <a:rPr lang="en-US" sz="2100" b="1" dirty="0">
                <a:solidFill>
                  <a:srgbClr val="00A2D3"/>
                </a:solidFill>
              </a:rPr>
              <a:t>Research Group</a:t>
            </a:r>
          </a:p>
        </p:txBody>
      </p:sp>
      <p:pic>
        <p:nvPicPr>
          <p:cNvPr id="1028" name="Picture 4"/>
          <p:cNvPicPr>
            <a:picLocks noChangeAspect="1" noChangeArrowheads="1"/>
          </p:cNvPicPr>
          <p:nvPr/>
        </p:nvPicPr>
        <p:blipFill>
          <a:blip r:embed="rId8" cstate="print"/>
          <a:srcRect l="3813" r="37962" b="1449"/>
          <a:stretch>
            <a:fillRect/>
          </a:stretch>
        </p:blipFill>
        <p:spPr bwMode="auto">
          <a:xfrm>
            <a:off x="0" y="1196752"/>
            <a:ext cx="1487488" cy="5661248"/>
          </a:xfrm>
          <a:prstGeom prst="rect">
            <a:avLst/>
          </a:prstGeom>
          <a:noFill/>
          <a:ln w="9525">
            <a:noFill/>
            <a:miter lim="800000"/>
            <a:headEnd/>
            <a:tailEnd/>
          </a:ln>
        </p:spPr>
      </p:pic>
      <p:sp>
        <p:nvSpPr>
          <p:cNvPr id="16" name="Slide Number Placeholder 9"/>
          <p:cNvSpPr>
            <a:spLocks noGrp="1"/>
          </p:cNvSpPr>
          <p:nvPr>
            <p:ph type="sldNum" sz="quarter" idx="4"/>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28061403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2" r:id="rId5"/>
  </p:sldLayoutIdLst>
  <p:txStyles>
    <p:title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p:titleStyle>
    <p:bodyStyle>
      <a:defPPr>
        <a:defRPr lang="pt-PT">
          <a:solidFill>
            <a:schemeClr val="tx1"/>
          </a:solidFill>
          <a:latin typeface="+mn-lt"/>
          <a:ea typeface="+mn-ea"/>
          <a:cs typeface="+mn-cs"/>
        </a:defRPr>
      </a:defPPr>
      <a:lvl1pPr marL="342900" indent="-342900" eaLnBrk="1" latinLnBrk="0" hangingPunct="1">
        <a:buChar char="•"/>
        <a:defRPr lang="pt-PT" sz="2800">
          <a:solidFill>
            <a:srgbClr val="373E48"/>
          </a:solidFill>
          <a:latin typeface="+mn-lt"/>
        </a:defRPr>
      </a:lvl1pPr>
      <a:lvl2pPr marL="742950" indent="-285750" eaLnBrk="1" hangingPunct="1">
        <a:buChar char="–"/>
        <a:defRPr lang="pt-PT" sz="2400">
          <a:solidFill>
            <a:srgbClr val="00A2D3"/>
          </a:solidFill>
          <a:latin typeface="+mn-lt"/>
        </a:defRPr>
      </a:lvl2pPr>
      <a:lvl3pPr marL="1143000" indent="-228600" eaLnBrk="1" hangingPunct="1">
        <a:buChar char="•"/>
        <a:defRPr lang="pt-PT" sz="2400">
          <a:solidFill>
            <a:srgbClr val="373E48"/>
          </a:solidFill>
          <a:latin typeface="+mn-lt"/>
        </a:defRPr>
      </a:lvl3pPr>
      <a:lvl4pPr marL="1600200" indent="-228600" eaLnBrk="1" hangingPunct="1">
        <a:buChar char="–"/>
        <a:defRPr lang="pt-PT" sz="2000">
          <a:latin typeface="+mn-lt"/>
        </a:defRPr>
      </a:lvl4pPr>
      <a:lvl5pPr marL="2057400" indent="-228600" eaLnBrk="1" hangingPunct="1">
        <a:buChar char="»"/>
        <a:defRPr lang="pt-PT" sz="2000">
          <a:latin typeface="+mn-lt"/>
        </a:defRPr>
      </a:lvl5pPr>
      <a:lvl6pPr marL="2514600" indent="-228600" eaLnBrk="1" hangingPunct="1">
        <a:buChar char="•"/>
        <a:defRPr lang="pt-PT" sz="2000"/>
      </a:lvl6pPr>
      <a:lvl7pPr marL="2971800" indent="-228600" eaLnBrk="1" hangingPunct="1">
        <a:buChar char="•"/>
        <a:defRPr lang="pt-PT" sz="2000"/>
      </a:lvl7pPr>
      <a:lvl8pPr marL="3429000" indent="-228600" eaLnBrk="1" hangingPunct="1">
        <a:buChar char="•"/>
        <a:defRPr lang="pt-PT" sz="2000"/>
      </a:lvl8pPr>
      <a:lvl9pPr marL="3886200" indent="-228600" eaLnBrk="1" hangingPunct="1">
        <a:buChar char="•"/>
        <a:defRPr lang="pt-PT" sz="2000"/>
      </a:lvl9pPr>
    </p:bodyStyle>
    <p:otherStyle>
      <a:defPPr>
        <a:defRPr lang="pt-PT">
          <a:solidFill>
            <a:schemeClr val="tx1"/>
          </a:solidFill>
          <a:latin typeface="+mn-lt"/>
          <a:ea typeface="+mn-ea"/>
          <a:cs typeface="+mn-cs"/>
        </a:defRPr>
      </a:defPPr>
      <a:lvl1pPr marL="0" eaLnBrk="1" latinLnBrk="0"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r>
              <a:rPr lang="en-US" b="1" i="1" dirty="0" err="1"/>
              <a:t>AutOS</a:t>
            </a:r>
            <a:endParaRPr lang="en-US" b="1" i="1" dirty="0"/>
          </a:p>
        </p:txBody>
      </p:sp>
      <p:sp>
        <p:nvSpPr>
          <p:cNvPr id="6" name="Marcador de Posição do Texto 5"/>
          <p:cNvSpPr>
            <a:spLocks noGrp="1"/>
          </p:cNvSpPr>
          <p:nvPr>
            <p:ph type="body" sz="quarter" idx="10"/>
          </p:nvPr>
        </p:nvSpPr>
        <p:spPr>
          <a:xfrm>
            <a:off x="3983503" y="5301210"/>
            <a:ext cx="7632848" cy="865187"/>
          </a:xfrm>
          <a:solidFill>
            <a:srgbClr val="FFFFFF">
              <a:alpha val="65000"/>
            </a:srgbClr>
          </a:solidFill>
        </p:spPr>
        <p:txBody>
          <a:bodyPr anchor="ctr">
            <a:normAutofit/>
          </a:bodyPr>
          <a:lstStyle/>
          <a:p>
            <a:r>
              <a:rPr lang="en-US" sz="2000" b="1" dirty="0" err="1">
                <a:latin typeface="Calibri" panose="020F0502020204030204" pitchFamily="34" charset="0"/>
                <a:cs typeface="Calibri" panose="020F0502020204030204" pitchFamily="34" charset="0"/>
              </a:rPr>
              <a:t>Fábio</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Magalhães</a:t>
            </a:r>
            <a:r>
              <a:rPr lang="en-US" sz="2000" b="1" dirty="0">
                <a:latin typeface="Calibri" panose="020F0502020204030204" pitchFamily="34" charset="0"/>
                <a:cs typeface="Calibri" panose="020F0502020204030204" pitchFamily="34" charset="0"/>
              </a:rPr>
              <a:t> – A75030</a:t>
            </a:r>
          </a:p>
          <a:p>
            <a:r>
              <a:rPr lang="en-US" sz="2000" b="1" dirty="0">
                <a:latin typeface="Calibri" panose="020F0502020204030204" pitchFamily="34" charset="0"/>
                <a:cs typeface="Calibri" panose="020F0502020204030204" pitchFamily="34" charset="0"/>
              </a:rPr>
              <a:t>Rui Carvalho – A76279</a:t>
            </a:r>
          </a:p>
        </p:txBody>
      </p:sp>
      <p:sp>
        <p:nvSpPr>
          <p:cNvPr id="3" name="Subtitle 2"/>
          <p:cNvSpPr>
            <a:spLocks noGrp="1"/>
          </p:cNvSpPr>
          <p:nvPr>
            <p:ph type="subTitle" idx="1"/>
          </p:nvPr>
        </p:nvSpPr>
        <p:spPr/>
        <p:txBody>
          <a:bodyPr/>
          <a:lstStyle/>
          <a:p>
            <a:r>
              <a:rPr lang="en-US" sz="3600" dirty="0"/>
              <a:t>Analysis Presentation</a:t>
            </a:r>
          </a:p>
        </p:txBody>
      </p:sp>
    </p:spTree>
    <p:extLst>
      <p:ext uri="{BB962C8B-B14F-4D97-AF65-F5344CB8AC3E}">
        <p14:creationId xmlns:p14="http://schemas.microsoft.com/office/powerpoint/2010/main" val="4028815543"/>
      </p:ext>
    </p:extLst>
  </p:cSld>
  <p:clrMapOvr>
    <a:masterClrMapping/>
  </p:clrMapOvr>
  <mc:AlternateContent xmlns:mc="http://schemas.openxmlformats.org/markup-compatibility/2006" xmlns:p14="http://schemas.microsoft.com/office/powerpoint/2010/main">
    <mc:Choice Requires="p14">
      <p:transition spd="slow" p14:dur="2000" advTm="4604"/>
    </mc:Choice>
    <mc:Fallback xmlns="">
      <p:transition spd="slow" advTm="46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CB9AC-1132-4F60-B903-51A1FE1D9971}"/>
              </a:ext>
            </a:extLst>
          </p:cNvPr>
          <p:cNvSpPr>
            <a:spLocks noGrp="1"/>
          </p:cNvSpPr>
          <p:nvPr>
            <p:ph type="title"/>
          </p:nvPr>
        </p:nvSpPr>
        <p:spPr/>
        <p:txBody>
          <a:bodyPr/>
          <a:lstStyle/>
          <a:p>
            <a:r>
              <a:rPr lang="pt-PT" dirty="0" err="1"/>
              <a:t>Specifications</a:t>
            </a:r>
            <a:endParaRPr lang="pt-PT" dirty="0"/>
          </a:p>
        </p:txBody>
      </p:sp>
      <p:sp>
        <p:nvSpPr>
          <p:cNvPr id="3" name="Marcador de Posição de Conteúdo 2">
            <a:extLst>
              <a:ext uri="{FF2B5EF4-FFF2-40B4-BE49-F238E27FC236}">
                <a16:creationId xmlns:a16="http://schemas.microsoft.com/office/drawing/2014/main" id="{11D4E4F8-83EA-4312-A873-1907FEF28181}"/>
              </a:ext>
            </a:extLst>
          </p:cNvPr>
          <p:cNvSpPr>
            <a:spLocks noGrp="1"/>
          </p:cNvSpPr>
          <p:nvPr>
            <p:ph idx="1"/>
          </p:nvPr>
        </p:nvSpPr>
        <p:spPr/>
        <p:txBody>
          <a:bodyPr/>
          <a:lstStyle/>
          <a:p>
            <a:pPr marL="0" indent="0">
              <a:buNone/>
            </a:pPr>
            <a:r>
              <a:rPr lang="en-GB" sz="4600" b="1" dirty="0">
                <a:solidFill>
                  <a:schemeClr val="accent1">
                    <a:lumMod val="50000"/>
                  </a:schemeClr>
                </a:solidFill>
              </a:rPr>
              <a:t>Software Specification</a:t>
            </a:r>
            <a:endParaRPr lang="pt-PT" sz="4600" b="1" dirty="0">
              <a:solidFill>
                <a:schemeClr val="accent1">
                  <a:lumMod val="50000"/>
                </a:schemeClr>
              </a:solidFill>
            </a:endParaRPr>
          </a:p>
          <a:p>
            <a:pPr lvl="0"/>
            <a:r>
              <a:rPr lang="en-GB" dirty="0">
                <a:solidFill>
                  <a:schemeClr val="accent1">
                    <a:lumMod val="50000"/>
                  </a:schemeClr>
                </a:solidFill>
              </a:rPr>
              <a:t>Embedded Linux</a:t>
            </a:r>
            <a:endParaRPr lang="pt-PT" dirty="0">
              <a:solidFill>
                <a:schemeClr val="accent1">
                  <a:lumMod val="50000"/>
                </a:schemeClr>
              </a:solidFill>
            </a:endParaRPr>
          </a:p>
          <a:p>
            <a:pPr lvl="0"/>
            <a:r>
              <a:rPr lang="en-GB" dirty="0">
                <a:solidFill>
                  <a:schemeClr val="accent1">
                    <a:lumMod val="50000"/>
                  </a:schemeClr>
                </a:solidFill>
              </a:rPr>
              <a:t>C/C++ Language</a:t>
            </a:r>
            <a:endParaRPr lang="pt-PT" dirty="0">
              <a:solidFill>
                <a:schemeClr val="accent1">
                  <a:lumMod val="50000"/>
                </a:schemeClr>
              </a:solidFill>
            </a:endParaRPr>
          </a:p>
          <a:p>
            <a:pPr lvl="0"/>
            <a:r>
              <a:rPr lang="en-GB" dirty="0" err="1">
                <a:solidFill>
                  <a:schemeClr val="accent1">
                    <a:lumMod val="50000"/>
                  </a:schemeClr>
                </a:solidFill>
              </a:rPr>
              <a:t>Buildroot</a:t>
            </a:r>
            <a:endParaRPr lang="en-GB" dirty="0">
              <a:solidFill>
                <a:schemeClr val="accent1">
                  <a:lumMod val="50000"/>
                </a:schemeClr>
              </a:solidFill>
            </a:endParaRPr>
          </a:p>
          <a:p>
            <a:pPr lvl="0"/>
            <a:r>
              <a:rPr lang="en-GB" dirty="0" err="1">
                <a:solidFill>
                  <a:schemeClr val="accent1">
                    <a:lumMod val="50000"/>
                  </a:schemeClr>
                </a:solidFill>
              </a:rPr>
              <a:t>Pthreads</a:t>
            </a:r>
            <a:r>
              <a:rPr lang="en-GB" dirty="0">
                <a:solidFill>
                  <a:schemeClr val="accent1">
                    <a:lumMod val="50000"/>
                  </a:schemeClr>
                </a:solidFill>
              </a:rPr>
              <a:t> Library</a:t>
            </a:r>
          </a:p>
          <a:p>
            <a:pPr lvl="0"/>
            <a:r>
              <a:rPr lang="en-GB" dirty="0">
                <a:solidFill>
                  <a:schemeClr val="accent1">
                    <a:lumMod val="50000"/>
                  </a:schemeClr>
                </a:solidFill>
              </a:rPr>
              <a:t>Implement Device Drivers</a:t>
            </a:r>
            <a:endParaRPr lang="pt-PT" dirty="0"/>
          </a:p>
          <a:p>
            <a:endParaRPr lang="pt-PT" dirty="0"/>
          </a:p>
        </p:txBody>
      </p:sp>
    </p:spTree>
    <p:extLst>
      <p:ext uri="{BB962C8B-B14F-4D97-AF65-F5344CB8AC3E}">
        <p14:creationId xmlns:p14="http://schemas.microsoft.com/office/powerpoint/2010/main" val="84994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AE07E978-F970-4566-BB0C-343CE3D5E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5612" y="1341438"/>
            <a:ext cx="6773013" cy="5183187"/>
          </a:xfrm>
        </p:spPr>
      </p:pic>
      <p:pic>
        <p:nvPicPr>
          <p:cNvPr id="1026" name="Picture 2" descr="https://d30y9cdsu7xlg0.cloudfront.net/png/112443-200.png">
            <a:extLst>
              <a:ext uri="{FF2B5EF4-FFF2-40B4-BE49-F238E27FC236}">
                <a16:creationId xmlns:a16="http://schemas.microsoft.com/office/drawing/2014/main" id="{C9912A13-88C6-41C9-8564-85FABDD1B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176" y="5623923"/>
            <a:ext cx="659533" cy="659533"/>
          </a:xfrm>
          <a:prstGeom prst="rect">
            <a:avLst/>
          </a:prstGeom>
          <a:noFill/>
          <a:extLst>
            <a:ext uri="{909E8E84-426E-40DD-AFC4-6F175D3DCCD1}">
              <a14:hiddenFill xmlns:a14="http://schemas.microsoft.com/office/drawing/2010/main">
                <a:solidFill>
                  <a:srgbClr val="FFFFFF"/>
                </a:solidFill>
              </a14:hiddenFill>
            </a:ext>
          </a:extLst>
        </p:spPr>
      </p:pic>
      <p:sp>
        <p:nvSpPr>
          <p:cNvPr id="3" name="Seta: Para Cima e Para Baixo 2">
            <a:extLst>
              <a:ext uri="{FF2B5EF4-FFF2-40B4-BE49-F238E27FC236}">
                <a16:creationId xmlns:a16="http://schemas.microsoft.com/office/drawing/2014/main" id="{E2533653-78CC-458C-B294-A5351E35A100}"/>
              </a:ext>
            </a:extLst>
          </p:cNvPr>
          <p:cNvSpPr/>
          <p:nvPr/>
        </p:nvSpPr>
        <p:spPr>
          <a:xfrm rot="16200000">
            <a:off x="8286387" y="5769292"/>
            <a:ext cx="237574" cy="368797"/>
          </a:xfrm>
          <a:prstGeom prst="upDownArrow">
            <a:avLst/>
          </a:prstGeom>
          <a:solidFill>
            <a:srgbClr val="4472C4"/>
          </a:solidFill>
          <a:ln w="3175">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6" name="Título 5">
            <a:extLst>
              <a:ext uri="{FF2B5EF4-FFF2-40B4-BE49-F238E27FC236}">
                <a16:creationId xmlns:a16="http://schemas.microsoft.com/office/drawing/2014/main" id="{CDDF9B14-D210-4E3E-8484-BFC7CDF54D6B}"/>
              </a:ext>
            </a:extLst>
          </p:cNvPr>
          <p:cNvSpPr>
            <a:spLocks noGrp="1"/>
          </p:cNvSpPr>
          <p:nvPr>
            <p:ph type="title"/>
          </p:nvPr>
        </p:nvSpPr>
        <p:spPr/>
        <p:txBody>
          <a:bodyPr/>
          <a:lstStyle/>
          <a:p>
            <a:r>
              <a:rPr lang="pt-PT" dirty="0" err="1"/>
              <a:t>System</a:t>
            </a:r>
            <a:r>
              <a:rPr lang="pt-PT" dirty="0"/>
              <a:t> </a:t>
            </a:r>
            <a:r>
              <a:rPr lang="pt-PT" dirty="0" err="1"/>
              <a:t>Overview</a:t>
            </a:r>
            <a:endParaRPr lang="pt-PT" dirty="0"/>
          </a:p>
        </p:txBody>
      </p:sp>
    </p:spTree>
    <p:extLst>
      <p:ext uri="{BB962C8B-B14F-4D97-AF65-F5344CB8AC3E}">
        <p14:creationId xmlns:p14="http://schemas.microsoft.com/office/powerpoint/2010/main" val="218092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93D2E-9485-4E51-86C7-2D9A014BA734}"/>
              </a:ext>
            </a:extLst>
          </p:cNvPr>
          <p:cNvSpPr>
            <a:spLocks noGrp="1"/>
          </p:cNvSpPr>
          <p:nvPr>
            <p:ph type="title"/>
          </p:nvPr>
        </p:nvSpPr>
        <p:spPr/>
        <p:txBody>
          <a:bodyPr/>
          <a:lstStyle/>
          <a:p>
            <a:r>
              <a:rPr lang="pt-PT" dirty="0" err="1"/>
              <a:t>Events</a:t>
            </a:r>
            <a:endParaRPr lang="pt-PT" dirty="0"/>
          </a:p>
        </p:txBody>
      </p:sp>
      <p:graphicFrame>
        <p:nvGraphicFramePr>
          <p:cNvPr id="4" name="Tabela 3">
            <a:extLst>
              <a:ext uri="{FF2B5EF4-FFF2-40B4-BE49-F238E27FC236}">
                <a16:creationId xmlns:a16="http://schemas.microsoft.com/office/drawing/2014/main" id="{9FB2A1C9-15F3-4A41-8F2F-87A06998A6AD}"/>
              </a:ext>
            </a:extLst>
          </p:cNvPr>
          <p:cNvGraphicFramePr>
            <a:graphicFrameLocks noGrp="1"/>
          </p:cNvGraphicFramePr>
          <p:nvPr>
            <p:extLst>
              <p:ext uri="{D42A27DB-BD31-4B8C-83A1-F6EECF244321}">
                <p14:modId xmlns:p14="http://schemas.microsoft.com/office/powerpoint/2010/main" val="2937809631"/>
              </p:ext>
            </p:extLst>
          </p:nvPr>
        </p:nvGraphicFramePr>
        <p:xfrm>
          <a:off x="2604655" y="2618510"/>
          <a:ext cx="8382000" cy="2700356"/>
        </p:xfrm>
        <a:graphic>
          <a:graphicData uri="http://schemas.openxmlformats.org/drawingml/2006/table">
            <a:tbl>
              <a:tblPr firstRow="1" firstCol="1" bandRow="1">
                <a:tableStyleId>{5C22544A-7EE6-4342-B048-85BDC9FD1C3A}</a:tableStyleId>
              </a:tblPr>
              <a:tblGrid>
                <a:gridCol w="2415633">
                  <a:extLst>
                    <a:ext uri="{9D8B030D-6E8A-4147-A177-3AD203B41FA5}">
                      <a16:colId xmlns:a16="http://schemas.microsoft.com/office/drawing/2014/main" val="335322028"/>
                    </a:ext>
                  </a:extLst>
                </a:gridCol>
                <a:gridCol w="4248403">
                  <a:extLst>
                    <a:ext uri="{9D8B030D-6E8A-4147-A177-3AD203B41FA5}">
                      <a16:colId xmlns:a16="http://schemas.microsoft.com/office/drawing/2014/main" val="1967900993"/>
                    </a:ext>
                  </a:extLst>
                </a:gridCol>
                <a:gridCol w="1717964">
                  <a:extLst>
                    <a:ext uri="{9D8B030D-6E8A-4147-A177-3AD203B41FA5}">
                      <a16:colId xmlns:a16="http://schemas.microsoft.com/office/drawing/2014/main" val="2964485902"/>
                    </a:ext>
                  </a:extLst>
                </a:gridCol>
              </a:tblGrid>
              <a:tr h="449633">
                <a:tc>
                  <a:txBody>
                    <a:bodyPr/>
                    <a:lstStyle/>
                    <a:p>
                      <a:pPr indent="180340" algn="ctr">
                        <a:lnSpc>
                          <a:spcPct val="107000"/>
                        </a:lnSpc>
                        <a:spcAft>
                          <a:spcPts val="0"/>
                        </a:spcAft>
                      </a:pPr>
                      <a:r>
                        <a:rPr lang="en-GB" sz="1800" dirty="0">
                          <a:effectLst/>
                        </a:rPr>
                        <a:t>Event</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System Response</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Source</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074497"/>
                  </a:ext>
                </a:extLst>
              </a:tr>
              <a:tr h="454082">
                <a:tc>
                  <a:txBody>
                    <a:bodyPr/>
                    <a:lstStyle/>
                    <a:p>
                      <a:pPr indent="180340" algn="ctr">
                        <a:lnSpc>
                          <a:spcPct val="107000"/>
                        </a:lnSpc>
                        <a:spcAft>
                          <a:spcPts val="0"/>
                        </a:spcAft>
                      </a:pPr>
                      <a:r>
                        <a:rPr lang="en-GB" sz="1800">
                          <a:effectLst/>
                        </a:rPr>
                        <a:t>On/Off</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Turn System On/Off</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User</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541185"/>
                  </a:ext>
                </a:extLst>
              </a:tr>
              <a:tr h="449633">
                <a:tc>
                  <a:txBody>
                    <a:bodyPr/>
                    <a:lstStyle/>
                    <a:p>
                      <a:pPr indent="180340" algn="ctr">
                        <a:lnSpc>
                          <a:spcPct val="107000"/>
                        </a:lnSpc>
                        <a:spcAft>
                          <a:spcPts val="0"/>
                        </a:spcAft>
                      </a:pPr>
                      <a:r>
                        <a:rPr lang="en-GB" sz="1800">
                          <a:effectLst/>
                        </a:rPr>
                        <a:t>Read OBD</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Reads OBD data</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Local Sys</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9738926"/>
                  </a:ext>
                </a:extLst>
              </a:tr>
              <a:tr h="447742">
                <a:tc>
                  <a:txBody>
                    <a:bodyPr/>
                    <a:lstStyle/>
                    <a:p>
                      <a:pPr indent="180340" algn="ctr">
                        <a:lnSpc>
                          <a:spcPct val="107000"/>
                        </a:lnSpc>
                        <a:spcAft>
                          <a:spcPts val="0"/>
                        </a:spcAft>
                      </a:pPr>
                      <a:r>
                        <a:rPr lang="en-GB" sz="1800">
                          <a:effectLst/>
                        </a:rPr>
                        <a:t>Read Accelerometer</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Reads accelerometer data</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Local Sys</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498644"/>
                  </a:ext>
                </a:extLst>
              </a:tr>
              <a:tr h="449633">
                <a:tc>
                  <a:txBody>
                    <a:bodyPr/>
                    <a:lstStyle/>
                    <a:p>
                      <a:pPr indent="180340" algn="ctr">
                        <a:lnSpc>
                          <a:spcPct val="107000"/>
                        </a:lnSpc>
                        <a:spcAft>
                          <a:spcPts val="0"/>
                        </a:spcAft>
                      </a:pPr>
                      <a:r>
                        <a:rPr lang="en-GB" sz="1800">
                          <a:effectLst/>
                        </a:rPr>
                        <a:t>Display</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Changes display</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Local Sys</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681499"/>
                  </a:ext>
                </a:extLst>
              </a:tr>
              <a:tr h="449633">
                <a:tc>
                  <a:txBody>
                    <a:bodyPr/>
                    <a:lstStyle/>
                    <a:p>
                      <a:pPr indent="180340" algn="ctr">
                        <a:lnSpc>
                          <a:spcPct val="107000"/>
                        </a:lnSpc>
                        <a:spcAft>
                          <a:spcPts val="0"/>
                        </a:spcAft>
                      </a:pPr>
                      <a:r>
                        <a:rPr lang="en-GB" sz="1800">
                          <a:effectLst/>
                        </a:rPr>
                        <a:t>Button Click</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a:effectLst/>
                        </a:rPr>
                        <a:t>Reads buttons states</a:t>
                      </a:r>
                      <a:endParaRPr lang="pt-P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80340" algn="ctr">
                        <a:lnSpc>
                          <a:spcPct val="107000"/>
                        </a:lnSpc>
                        <a:spcAft>
                          <a:spcPts val="0"/>
                        </a:spcAft>
                      </a:pPr>
                      <a:r>
                        <a:rPr lang="en-GB" sz="1800" dirty="0">
                          <a:effectLst/>
                        </a:rPr>
                        <a:t>User</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743024"/>
                  </a:ext>
                </a:extLst>
              </a:tr>
            </a:tbl>
          </a:graphicData>
        </a:graphic>
      </p:graphicFrame>
    </p:spTree>
    <p:extLst>
      <p:ext uri="{BB962C8B-B14F-4D97-AF65-F5344CB8AC3E}">
        <p14:creationId xmlns:p14="http://schemas.microsoft.com/office/powerpoint/2010/main" val="391718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8E5EA-735F-43CA-A82B-9E191787043E}"/>
              </a:ext>
            </a:extLst>
          </p:cNvPr>
          <p:cNvSpPr>
            <a:spLocks noGrp="1"/>
          </p:cNvSpPr>
          <p:nvPr>
            <p:ph type="title"/>
          </p:nvPr>
        </p:nvSpPr>
        <p:spPr/>
        <p:txBody>
          <a:bodyPr/>
          <a:lstStyle/>
          <a:p>
            <a:r>
              <a:rPr lang="pt-PT" dirty="0"/>
              <a:t>Use Cases</a:t>
            </a:r>
          </a:p>
        </p:txBody>
      </p:sp>
      <p:pic>
        <p:nvPicPr>
          <p:cNvPr id="4" name="Imagem 3">
            <a:extLst>
              <a:ext uri="{FF2B5EF4-FFF2-40B4-BE49-F238E27FC236}">
                <a16:creationId xmlns:a16="http://schemas.microsoft.com/office/drawing/2014/main" id="{4692EFA5-AD77-40EE-8CE3-975EBA87BFE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959448" y="1699778"/>
            <a:ext cx="6945177" cy="4659457"/>
          </a:xfrm>
          <a:prstGeom prst="rect">
            <a:avLst/>
          </a:prstGeom>
          <a:noFill/>
          <a:ln>
            <a:noFill/>
          </a:ln>
        </p:spPr>
      </p:pic>
    </p:spTree>
    <p:extLst>
      <p:ext uri="{BB962C8B-B14F-4D97-AF65-F5344CB8AC3E}">
        <p14:creationId xmlns:p14="http://schemas.microsoft.com/office/powerpoint/2010/main" val="9885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27A47-2CE4-4CE3-90DA-88698AC70F37}"/>
              </a:ext>
            </a:extLst>
          </p:cNvPr>
          <p:cNvSpPr>
            <a:spLocks noGrp="1"/>
          </p:cNvSpPr>
          <p:nvPr>
            <p:ph type="title"/>
          </p:nvPr>
        </p:nvSpPr>
        <p:spPr/>
        <p:txBody>
          <a:bodyPr/>
          <a:lstStyle/>
          <a:p>
            <a:r>
              <a:rPr lang="pt-PT" dirty="0" err="1"/>
              <a:t>State</a:t>
            </a:r>
            <a:r>
              <a:rPr lang="pt-PT" dirty="0"/>
              <a:t> </a:t>
            </a:r>
            <a:r>
              <a:rPr lang="pt-PT" dirty="0" err="1"/>
              <a:t>Chart</a:t>
            </a:r>
            <a:endParaRPr lang="pt-PT" dirty="0"/>
          </a:p>
        </p:txBody>
      </p:sp>
      <p:pic>
        <p:nvPicPr>
          <p:cNvPr id="4" name="Imagem 3" descr="C:\Users\ruipf\Downloads\22563933_1444142215635505_689582238_o.png">
            <a:extLst>
              <a:ext uri="{FF2B5EF4-FFF2-40B4-BE49-F238E27FC236}">
                <a16:creationId xmlns:a16="http://schemas.microsoft.com/office/drawing/2014/main" id="{0372ACFB-7CA6-4720-9679-C58D5B78C91B}"/>
              </a:ext>
            </a:extLst>
          </p:cNvPr>
          <p:cNvPicPr/>
          <p:nvPr/>
        </p:nvPicPr>
        <p:blipFill rotWithShape="1">
          <a:blip r:embed="rId2">
            <a:extLst>
              <a:ext uri="{28A0092B-C50C-407E-A947-70E740481C1C}">
                <a14:useLocalDpi xmlns:a14="http://schemas.microsoft.com/office/drawing/2010/main" val="0"/>
              </a:ext>
            </a:extLst>
          </a:blip>
          <a:srcRect b="14401"/>
          <a:stretch/>
        </p:blipFill>
        <p:spPr bwMode="auto">
          <a:xfrm>
            <a:off x="1993549" y="1879888"/>
            <a:ext cx="8876976" cy="42299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115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27A47-2CE4-4CE3-90DA-88698AC70F37}"/>
              </a:ext>
            </a:extLst>
          </p:cNvPr>
          <p:cNvSpPr>
            <a:spLocks noGrp="1"/>
          </p:cNvSpPr>
          <p:nvPr>
            <p:ph type="title"/>
          </p:nvPr>
        </p:nvSpPr>
        <p:spPr/>
        <p:txBody>
          <a:bodyPr/>
          <a:lstStyle/>
          <a:p>
            <a:r>
              <a:rPr lang="pt-PT" dirty="0" err="1"/>
              <a:t>State</a:t>
            </a:r>
            <a:r>
              <a:rPr lang="pt-PT" dirty="0"/>
              <a:t> </a:t>
            </a:r>
            <a:r>
              <a:rPr lang="pt-PT" dirty="0" err="1"/>
              <a:t>Chart</a:t>
            </a:r>
            <a:endParaRPr lang="pt-PT" dirty="0"/>
          </a:p>
        </p:txBody>
      </p:sp>
      <p:pic>
        <p:nvPicPr>
          <p:cNvPr id="5" name="Imagem 4" descr="C:\Users\ruipf\Downloads\22635064_1444142218968838_1255786159_n.png">
            <a:extLst>
              <a:ext uri="{FF2B5EF4-FFF2-40B4-BE49-F238E27FC236}">
                <a16:creationId xmlns:a16="http://schemas.microsoft.com/office/drawing/2014/main" id="{8B806526-46BC-4876-96CF-98DF904CF515}"/>
              </a:ext>
            </a:extLst>
          </p:cNvPr>
          <p:cNvPicPr/>
          <p:nvPr/>
        </p:nvPicPr>
        <p:blipFill rotWithShape="1">
          <a:blip r:embed="rId2">
            <a:extLst>
              <a:ext uri="{28A0092B-C50C-407E-A947-70E740481C1C}">
                <a14:useLocalDpi xmlns:a14="http://schemas.microsoft.com/office/drawing/2010/main" val="0"/>
              </a:ext>
            </a:extLst>
          </a:blip>
          <a:srcRect l="10867" t="18362" b="8815"/>
          <a:stretch/>
        </p:blipFill>
        <p:spPr bwMode="auto">
          <a:xfrm>
            <a:off x="2810653" y="1904134"/>
            <a:ext cx="7538692" cy="40533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46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52DB4-3D4F-474C-B833-52CBB188C0D0}"/>
              </a:ext>
            </a:extLst>
          </p:cNvPr>
          <p:cNvSpPr>
            <a:spLocks noGrp="1"/>
          </p:cNvSpPr>
          <p:nvPr>
            <p:ph type="title"/>
          </p:nvPr>
        </p:nvSpPr>
        <p:spPr/>
        <p:txBody>
          <a:bodyPr/>
          <a:lstStyle/>
          <a:p>
            <a:r>
              <a:rPr lang="pt-PT" dirty="0" err="1"/>
              <a:t>Sequence</a:t>
            </a:r>
            <a:r>
              <a:rPr lang="pt-PT" dirty="0"/>
              <a:t> </a:t>
            </a:r>
            <a:r>
              <a:rPr lang="pt-PT" dirty="0" err="1"/>
              <a:t>Diagram</a:t>
            </a:r>
            <a:endParaRPr lang="pt-PT" dirty="0"/>
          </a:p>
        </p:txBody>
      </p:sp>
      <p:pic>
        <p:nvPicPr>
          <p:cNvPr id="4" name="Imagem 3" descr="C:\Users\ruipf\Downloads\no title.png">
            <a:extLst>
              <a:ext uri="{FF2B5EF4-FFF2-40B4-BE49-F238E27FC236}">
                <a16:creationId xmlns:a16="http://schemas.microsoft.com/office/drawing/2014/main" id="{02C869C4-4BAA-4834-94FE-1E7160BC39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28021" y="1768301"/>
            <a:ext cx="5208032" cy="4341553"/>
          </a:xfrm>
          <a:prstGeom prst="rect">
            <a:avLst/>
          </a:prstGeom>
          <a:noFill/>
          <a:ln>
            <a:noFill/>
          </a:ln>
        </p:spPr>
      </p:pic>
    </p:spTree>
    <p:extLst>
      <p:ext uri="{BB962C8B-B14F-4D97-AF65-F5344CB8AC3E}">
        <p14:creationId xmlns:p14="http://schemas.microsoft.com/office/powerpoint/2010/main" val="19930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52DB4-3D4F-474C-B833-52CBB188C0D0}"/>
              </a:ext>
            </a:extLst>
          </p:cNvPr>
          <p:cNvSpPr>
            <a:spLocks noGrp="1"/>
          </p:cNvSpPr>
          <p:nvPr>
            <p:ph type="title"/>
          </p:nvPr>
        </p:nvSpPr>
        <p:spPr/>
        <p:txBody>
          <a:bodyPr/>
          <a:lstStyle/>
          <a:p>
            <a:r>
              <a:rPr lang="pt-PT" dirty="0" err="1"/>
              <a:t>Sequence</a:t>
            </a:r>
            <a:r>
              <a:rPr lang="pt-PT" dirty="0"/>
              <a:t> </a:t>
            </a:r>
            <a:r>
              <a:rPr lang="pt-PT" dirty="0" err="1"/>
              <a:t>Diagram</a:t>
            </a:r>
            <a:endParaRPr lang="pt-PT" dirty="0"/>
          </a:p>
        </p:txBody>
      </p:sp>
      <p:pic>
        <p:nvPicPr>
          <p:cNvPr id="3" name="Imagem 2" descr="C:\Users\ruipf\Downloads\no title (1).png">
            <a:extLst>
              <a:ext uri="{FF2B5EF4-FFF2-40B4-BE49-F238E27FC236}">
                <a16:creationId xmlns:a16="http://schemas.microsoft.com/office/drawing/2014/main" id="{5408F19D-F6A3-4C0A-9158-4A824F3DBB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21348" y="1754447"/>
            <a:ext cx="5631036" cy="4480098"/>
          </a:xfrm>
          <a:prstGeom prst="rect">
            <a:avLst/>
          </a:prstGeom>
          <a:noFill/>
          <a:ln>
            <a:noFill/>
          </a:ln>
        </p:spPr>
      </p:pic>
    </p:spTree>
    <p:extLst>
      <p:ext uri="{BB962C8B-B14F-4D97-AF65-F5344CB8AC3E}">
        <p14:creationId xmlns:p14="http://schemas.microsoft.com/office/powerpoint/2010/main" val="163425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52DB4-3D4F-474C-B833-52CBB188C0D0}"/>
              </a:ext>
            </a:extLst>
          </p:cNvPr>
          <p:cNvSpPr>
            <a:spLocks noGrp="1"/>
          </p:cNvSpPr>
          <p:nvPr>
            <p:ph type="title"/>
          </p:nvPr>
        </p:nvSpPr>
        <p:spPr/>
        <p:txBody>
          <a:bodyPr/>
          <a:lstStyle/>
          <a:p>
            <a:r>
              <a:rPr lang="pt-PT" dirty="0" err="1"/>
              <a:t>Sequence</a:t>
            </a:r>
            <a:r>
              <a:rPr lang="pt-PT" dirty="0"/>
              <a:t> </a:t>
            </a:r>
            <a:r>
              <a:rPr lang="pt-PT" dirty="0" err="1"/>
              <a:t>Diagram</a:t>
            </a:r>
            <a:endParaRPr lang="pt-PT" dirty="0"/>
          </a:p>
        </p:txBody>
      </p:sp>
      <p:pic>
        <p:nvPicPr>
          <p:cNvPr id="3" name="Imagem 2" descr="C:\Users\ruipf\Downloads\no title (2).png">
            <a:extLst>
              <a:ext uri="{FF2B5EF4-FFF2-40B4-BE49-F238E27FC236}">
                <a16:creationId xmlns:a16="http://schemas.microsoft.com/office/drawing/2014/main" id="{55C62BA5-FF63-4978-BE5F-D18ACEFC40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1691" y="2439236"/>
            <a:ext cx="6533284" cy="3158000"/>
          </a:xfrm>
          <a:prstGeom prst="rect">
            <a:avLst/>
          </a:prstGeom>
          <a:noFill/>
          <a:ln>
            <a:noFill/>
          </a:ln>
        </p:spPr>
      </p:pic>
    </p:spTree>
    <p:extLst>
      <p:ext uri="{BB962C8B-B14F-4D97-AF65-F5344CB8AC3E}">
        <p14:creationId xmlns:p14="http://schemas.microsoft.com/office/powerpoint/2010/main" val="305114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A709C-1C43-4907-89CA-C3439FC46A6E}"/>
              </a:ext>
            </a:extLst>
          </p:cNvPr>
          <p:cNvSpPr>
            <a:spLocks noGrp="1"/>
          </p:cNvSpPr>
          <p:nvPr>
            <p:ph type="title"/>
          </p:nvPr>
        </p:nvSpPr>
        <p:spPr/>
        <p:txBody>
          <a:bodyPr/>
          <a:lstStyle/>
          <a:p>
            <a:r>
              <a:rPr lang="pt-PT" dirty="0" err="1"/>
              <a:t>System</a:t>
            </a:r>
            <a:r>
              <a:rPr lang="pt-PT" dirty="0"/>
              <a:t> </a:t>
            </a:r>
            <a:r>
              <a:rPr lang="pt-PT" dirty="0" err="1"/>
              <a:t>Stack</a:t>
            </a:r>
            <a:endParaRPr lang="pt-PT" dirty="0"/>
          </a:p>
        </p:txBody>
      </p:sp>
      <p:pic>
        <p:nvPicPr>
          <p:cNvPr id="4" name="Imagem 3">
            <a:extLst>
              <a:ext uri="{FF2B5EF4-FFF2-40B4-BE49-F238E27FC236}">
                <a16:creationId xmlns:a16="http://schemas.microsoft.com/office/drawing/2014/main" id="{D2CB18D3-C67F-4124-86E6-D8576F9711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507672" y="1590795"/>
            <a:ext cx="8558549" cy="49762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75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ED57E6DD-0D4E-4C30-B0D3-7B69ECBE9B9C}"/>
              </a:ext>
            </a:extLst>
          </p:cNvPr>
          <p:cNvSpPr>
            <a:spLocks noGrp="1"/>
          </p:cNvSpPr>
          <p:nvPr>
            <p:ph idx="1"/>
          </p:nvPr>
        </p:nvSpPr>
        <p:spPr>
          <a:xfrm>
            <a:off x="1994376" y="1800086"/>
            <a:ext cx="8534400" cy="4337478"/>
          </a:xfrm>
        </p:spPr>
        <p:txBody>
          <a:bodyPr>
            <a:normAutofit lnSpcReduction="10000"/>
          </a:bodyPr>
          <a:lstStyle/>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Problem Statement</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Constrains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Technical Constrains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Functional Requirements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Non-Functional Requirements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Specifications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System Overview</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Use Cases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State Charts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System Stack</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Gantt Chart</a:t>
            </a:r>
          </a:p>
          <a:p>
            <a:pPr>
              <a:buClr>
                <a:schemeClr val="accent1"/>
              </a:buClr>
            </a:pPr>
            <a:endParaRPr lang="en-GB" sz="2000" dirty="0"/>
          </a:p>
        </p:txBody>
      </p:sp>
      <p:sp>
        <p:nvSpPr>
          <p:cNvPr id="5" name="Título 4">
            <a:extLst>
              <a:ext uri="{FF2B5EF4-FFF2-40B4-BE49-F238E27FC236}">
                <a16:creationId xmlns:a16="http://schemas.microsoft.com/office/drawing/2014/main" id="{FFF317EE-5519-4FD8-9388-C5B7E1594EEA}"/>
              </a:ext>
            </a:extLst>
          </p:cNvPr>
          <p:cNvSpPr>
            <a:spLocks noGrp="1"/>
          </p:cNvSpPr>
          <p:nvPr>
            <p:ph type="title"/>
          </p:nvPr>
        </p:nvSpPr>
        <p:spPr/>
        <p:txBody>
          <a:bodyPr/>
          <a:lstStyle/>
          <a:p>
            <a:r>
              <a:rPr lang="pt-PT" dirty="0"/>
              <a:t>Agenda</a:t>
            </a:r>
          </a:p>
        </p:txBody>
      </p:sp>
    </p:spTree>
    <p:extLst>
      <p:ext uri="{BB962C8B-B14F-4D97-AF65-F5344CB8AC3E}">
        <p14:creationId xmlns:p14="http://schemas.microsoft.com/office/powerpoint/2010/main" val="317424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ção de Conteúdo 3" descr="D:\Projet SE\gantt.png">
            <a:extLst>
              <a:ext uri="{FF2B5EF4-FFF2-40B4-BE49-F238E27FC236}">
                <a16:creationId xmlns:a16="http://schemas.microsoft.com/office/drawing/2014/main" id="{F1E26F40-E8C3-4086-9C7E-C0380C2DDB3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7981" y="1364974"/>
            <a:ext cx="8872393" cy="4123400"/>
          </a:xfrm>
          <a:prstGeom prst="rect">
            <a:avLst/>
          </a:prstGeom>
          <a:noFill/>
          <a:ln>
            <a:noFill/>
          </a:ln>
        </p:spPr>
      </p:pic>
      <p:graphicFrame>
        <p:nvGraphicFramePr>
          <p:cNvPr id="3" name="Tabela 2">
            <a:extLst>
              <a:ext uri="{FF2B5EF4-FFF2-40B4-BE49-F238E27FC236}">
                <a16:creationId xmlns:a16="http://schemas.microsoft.com/office/drawing/2014/main" id="{81546481-D493-4FC1-A5B0-D3CAEE58A2BB}"/>
              </a:ext>
            </a:extLst>
          </p:cNvPr>
          <p:cNvGraphicFramePr>
            <a:graphicFrameLocks noGrp="1"/>
          </p:cNvGraphicFramePr>
          <p:nvPr>
            <p:extLst>
              <p:ext uri="{D42A27DB-BD31-4B8C-83A1-F6EECF244321}">
                <p14:modId xmlns:p14="http://schemas.microsoft.com/office/powerpoint/2010/main" val="467963779"/>
              </p:ext>
            </p:extLst>
          </p:nvPr>
        </p:nvGraphicFramePr>
        <p:xfrm>
          <a:off x="4879542" y="5859702"/>
          <a:ext cx="2609273" cy="741680"/>
        </p:xfrm>
        <a:graphic>
          <a:graphicData uri="http://schemas.openxmlformats.org/drawingml/2006/table">
            <a:tbl>
              <a:tblPr firstRow="1" bandRow="1">
                <a:tableStyleId>{2D5ABB26-0587-4C30-8999-92F81FD0307C}</a:tableStyleId>
              </a:tblPr>
              <a:tblGrid>
                <a:gridCol w="434109">
                  <a:extLst>
                    <a:ext uri="{9D8B030D-6E8A-4147-A177-3AD203B41FA5}">
                      <a16:colId xmlns:a16="http://schemas.microsoft.com/office/drawing/2014/main" val="3164349143"/>
                    </a:ext>
                  </a:extLst>
                </a:gridCol>
                <a:gridCol w="2175164">
                  <a:extLst>
                    <a:ext uri="{9D8B030D-6E8A-4147-A177-3AD203B41FA5}">
                      <a16:colId xmlns:a16="http://schemas.microsoft.com/office/drawing/2014/main" val="2352360368"/>
                    </a:ext>
                  </a:extLst>
                </a:gridCol>
              </a:tblGrid>
              <a:tr h="370840">
                <a:tc>
                  <a:txBody>
                    <a:bodyPr/>
                    <a:lstStyle/>
                    <a:p>
                      <a:endParaRPr lang="pt-PT" dirty="0"/>
                    </a:p>
                  </a:txBody>
                  <a:tcPr>
                    <a:solidFill>
                      <a:srgbClr val="FF0000"/>
                    </a:solidFill>
                  </a:tcPr>
                </a:tc>
                <a:tc>
                  <a:txBody>
                    <a:bodyPr/>
                    <a:lstStyle/>
                    <a:p>
                      <a:r>
                        <a:rPr lang="pt-PT" dirty="0"/>
                        <a:t>Fábio Magalhães</a:t>
                      </a:r>
                    </a:p>
                  </a:txBody>
                  <a:tcPr/>
                </a:tc>
                <a:extLst>
                  <a:ext uri="{0D108BD9-81ED-4DB2-BD59-A6C34878D82A}">
                    <a16:rowId xmlns:a16="http://schemas.microsoft.com/office/drawing/2014/main" val="1235613037"/>
                  </a:ext>
                </a:extLst>
              </a:tr>
              <a:tr h="370840">
                <a:tc>
                  <a:txBody>
                    <a:bodyPr/>
                    <a:lstStyle/>
                    <a:p>
                      <a:endParaRPr lang="pt-PT" dirty="0"/>
                    </a:p>
                  </a:txBody>
                  <a:tcPr>
                    <a:solidFill>
                      <a:srgbClr val="00B050"/>
                    </a:solidFill>
                  </a:tcPr>
                </a:tc>
                <a:tc>
                  <a:txBody>
                    <a:bodyPr/>
                    <a:lstStyle/>
                    <a:p>
                      <a:r>
                        <a:rPr lang="pt-PT" dirty="0"/>
                        <a:t>Rui Carvalho</a:t>
                      </a:r>
                    </a:p>
                  </a:txBody>
                  <a:tcPr/>
                </a:tc>
                <a:extLst>
                  <a:ext uri="{0D108BD9-81ED-4DB2-BD59-A6C34878D82A}">
                    <a16:rowId xmlns:a16="http://schemas.microsoft.com/office/drawing/2014/main" val="2269860849"/>
                  </a:ext>
                </a:extLst>
              </a:tr>
            </a:tbl>
          </a:graphicData>
        </a:graphic>
      </p:graphicFrame>
      <p:sp>
        <p:nvSpPr>
          <p:cNvPr id="6" name="Título 5">
            <a:extLst>
              <a:ext uri="{FF2B5EF4-FFF2-40B4-BE49-F238E27FC236}">
                <a16:creationId xmlns:a16="http://schemas.microsoft.com/office/drawing/2014/main" id="{2ABEBB29-6FF0-4446-A66E-7390F7D72B1A}"/>
              </a:ext>
            </a:extLst>
          </p:cNvPr>
          <p:cNvSpPr>
            <a:spLocks noGrp="1"/>
          </p:cNvSpPr>
          <p:nvPr>
            <p:ph type="title"/>
          </p:nvPr>
        </p:nvSpPr>
        <p:spPr/>
        <p:txBody>
          <a:bodyPr/>
          <a:lstStyle/>
          <a:p>
            <a:r>
              <a:rPr lang="pt-PT" dirty="0" err="1"/>
              <a:t>Gantt</a:t>
            </a:r>
            <a:r>
              <a:rPr lang="pt-PT" dirty="0"/>
              <a:t> </a:t>
            </a:r>
            <a:r>
              <a:rPr lang="pt-PT" dirty="0" err="1"/>
              <a:t>Chart</a:t>
            </a:r>
            <a:endParaRPr lang="pt-PT" dirty="0"/>
          </a:p>
        </p:txBody>
      </p:sp>
    </p:spTree>
    <p:extLst>
      <p:ext uri="{BB962C8B-B14F-4D97-AF65-F5344CB8AC3E}">
        <p14:creationId xmlns:p14="http://schemas.microsoft.com/office/powerpoint/2010/main" val="409184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5DBD84F-6410-4B51-BEBE-291F69A1DAF7}"/>
              </a:ext>
            </a:extLst>
          </p:cNvPr>
          <p:cNvSpPr>
            <a:spLocks noGrp="1"/>
          </p:cNvSpPr>
          <p:nvPr>
            <p:ph idx="1"/>
          </p:nvPr>
        </p:nvSpPr>
        <p:spPr>
          <a:xfrm>
            <a:off x="1691377" y="2101471"/>
            <a:ext cx="9427800" cy="3821046"/>
          </a:xfrm>
        </p:spPr>
        <p:txBody>
          <a:bodyPr>
            <a:normAutofit fontScale="92500" lnSpcReduction="10000"/>
          </a:bodyPr>
          <a:lstStyle/>
          <a:p>
            <a:pPr marL="0" indent="0" algn="just">
              <a:buNone/>
            </a:pPr>
            <a:r>
              <a:rPr lang="en-GB" dirty="0"/>
              <a:t>	</a:t>
            </a:r>
            <a:r>
              <a:rPr lang="en-GB" dirty="0">
                <a:solidFill>
                  <a:schemeClr val="accent1">
                    <a:lumMod val="50000"/>
                  </a:schemeClr>
                </a:solidFill>
              </a:rPr>
              <a:t>All recent automobiles have an on-board computer, that assist the driving and the maintenance of the vehicle. It has become an accessory more and more indispensable, however it is still very expensive for the masses. Yet possible to install on older vehicles, it brings mechanical complications, and great monetary cost.</a:t>
            </a:r>
            <a:endParaRPr lang="pt-PT" dirty="0">
              <a:solidFill>
                <a:schemeClr val="accent1">
                  <a:lumMod val="50000"/>
                </a:schemeClr>
              </a:solidFill>
            </a:endParaRPr>
          </a:p>
          <a:p>
            <a:pPr marL="0" indent="0" algn="just">
              <a:buNone/>
            </a:pPr>
            <a:r>
              <a:rPr lang="en-GB" dirty="0">
                <a:solidFill>
                  <a:schemeClr val="accent1">
                    <a:lumMod val="50000"/>
                  </a:schemeClr>
                </a:solidFill>
              </a:rPr>
              <a:t>	The Project’s goal is to develop an efficient, plug-n-play, inexpensive, functionality full on-board computer. I will be perfect companion to every road trip.</a:t>
            </a:r>
            <a:endParaRPr lang="pt-PT" dirty="0">
              <a:solidFill>
                <a:schemeClr val="accent1">
                  <a:lumMod val="50000"/>
                </a:schemeClr>
              </a:solidFill>
            </a:endParaRPr>
          </a:p>
          <a:p>
            <a:pPr marL="0" indent="0" algn="just">
              <a:buNone/>
            </a:pPr>
            <a:r>
              <a:rPr lang="en-GB" dirty="0">
                <a:solidFill>
                  <a:schemeClr val="accent1">
                    <a:lumMod val="50000"/>
                  </a:schemeClr>
                </a:solidFill>
              </a:rPr>
              <a:t>	 Apart from giving every basic information, the system will be able to report to the user every malfunction in the car. </a:t>
            </a:r>
            <a:endParaRPr lang="pt-PT" dirty="0">
              <a:solidFill>
                <a:schemeClr val="accent1">
                  <a:lumMod val="50000"/>
                </a:schemeClr>
              </a:solidFill>
            </a:endParaRPr>
          </a:p>
          <a:p>
            <a:pPr marL="0" indent="0" algn="just">
              <a:buNone/>
            </a:pPr>
            <a:endParaRPr lang="pt-PT" dirty="0"/>
          </a:p>
        </p:txBody>
      </p:sp>
      <p:sp>
        <p:nvSpPr>
          <p:cNvPr id="5" name="Título 4">
            <a:extLst>
              <a:ext uri="{FF2B5EF4-FFF2-40B4-BE49-F238E27FC236}">
                <a16:creationId xmlns:a16="http://schemas.microsoft.com/office/drawing/2014/main" id="{AC250FE9-DA1A-4DFB-A285-840668A950E5}"/>
              </a:ext>
            </a:extLst>
          </p:cNvPr>
          <p:cNvSpPr>
            <a:spLocks noGrp="1"/>
          </p:cNvSpPr>
          <p:nvPr>
            <p:ph type="title"/>
          </p:nvPr>
        </p:nvSpPr>
        <p:spPr/>
        <p:txBody>
          <a:bodyPr/>
          <a:lstStyle/>
          <a:p>
            <a:r>
              <a:rPr lang="pt-PT" dirty="0" err="1"/>
              <a:t>Problem</a:t>
            </a:r>
            <a:r>
              <a:rPr lang="pt-PT" dirty="0"/>
              <a:t> </a:t>
            </a:r>
            <a:r>
              <a:rPr lang="pt-PT" dirty="0" err="1"/>
              <a:t>Statement</a:t>
            </a:r>
            <a:endParaRPr lang="pt-PT" dirty="0"/>
          </a:p>
        </p:txBody>
      </p:sp>
    </p:spTree>
    <p:extLst>
      <p:ext uri="{BB962C8B-B14F-4D97-AF65-F5344CB8AC3E}">
        <p14:creationId xmlns:p14="http://schemas.microsoft.com/office/powerpoint/2010/main" val="8767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00429-2022-4086-A651-047222676AD4}"/>
              </a:ext>
            </a:extLst>
          </p:cNvPr>
          <p:cNvSpPr>
            <a:spLocks noGrp="1"/>
          </p:cNvSpPr>
          <p:nvPr>
            <p:ph type="title"/>
          </p:nvPr>
        </p:nvSpPr>
        <p:spPr/>
        <p:txBody>
          <a:bodyPr/>
          <a:lstStyle/>
          <a:p>
            <a:r>
              <a:rPr lang="pt-PT" dirty="0" err="1"/>
              <a:t>Market</a:t>
            </a:r>
            <a:r>
              <a:rPr lang="pt-PT" dirty="0"/>
              <a:t> </a:t>
            </a:r>
            <a:r>
              <a:rPr lang="pt-PT" dirty="0" err="1"/>
              <a:t>Study</a:t>
            </a:r>
            <a:endParaRPr lang="pt-PT" dirty="0"/>
          </a:p>
        </p:txBody>
      </p:sp>
      <p:sp>
        <p:nvSpPr>
          <p:cNvPr id="3" name="Marcador de Posição de Conteúdo 2">
            <a:extLst>
              <a:ext uri="{FF2B5EF4-FFF2-40B4-BE49-F238E27FC236}">
                <a16:creationId xmlns:a16="http://schemas.microsoft.com/office/drawing/2014/main" id="{F8ADA75B-4792-4BE2-8D36-E9DD53F90F50}"/>
              </a:ext>
            </a:extLst>
          </p:cNvPr>
          <p:cNvSpPr>
            <a:spLocks noGrp="1"/>
          </p:cNvSpPr>
          <p:nvPr>
            <p:ph idx="1"/>
          </p:nvPr>
        </p:nvSpPr>
        <p:spPr>
          <a:xfrm>
            <a:off x="1726837" y="2881744"/>
            <a:ext cx="10129803" cy="3643599"/>
          </a:xfrm>
        </p:spPr>
        <p:txBody>
          <a:bodyPr/>
          <a:lstStyle/>
          <a:p>
            <a:r>
              <a:rPr lang="en-GB" dirty="0"/>
              <a:t>There are few similar products in the market, since most care more with audio and video display than to monitor the car and advise the driver. </a:t>
            </a:r>
            <a:endParaRPr lang="pt-PT" dirty="0"/>
          </a:p>
          <a:p>
            <a:endParaRPr lang="pt-PT" dirty="0"/>
          </a:p>
        </p:txBody>
      </p:sp>
    </p:spTree>
    <p:extLst>
      <p:ext uri="{BB962C8B-B14F-4D97-AF65-F5344CB8AC3E}">
        <p14:creationId xmlns:p14="http://schemas.microsoft.com/office/powerpoint/2010/main" val="34496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D207952B-8D56-46D8-A8D7-D1BEB7DB89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9500" y="4258310"/>
            <a:ext cx="2599690" cy="2599690"/>
          </a:xfrm>
          <a:prstGeom prst="rect">
            <a:avLst/>
          </a:prstGeom>
          <a:noFill/>
        </p:spPr>
      </p:pic>
      <p:sp>
        <p:nvSpPr>
          <p:cNvPr id="2" name="Título 1">
            <a:extLst>
              <a:ext uri="{FF2B5EF4-FFF2-40B4-BE49-F238E27FC236}">
                <a16:creationId xmlns:a16="http://schemas.microsoft.com/office/drawing/2014/main" id="{34FB844C-CF02-4AE5-924A-D477BFED7747}"/>
              </a:ext>
            </a:extLst>
          </p:cNvPr>
          <p:cNvSpPr>
            <a:spLocks noGrp="1"/>
          </p:cNvSpPr>
          <p:nvPr>
            <p:ph type="title"/>
          </p:nvPr>
        </p:nvSpPr>
        <p:spPr/>
        <p:txBody>
          <a:bodyPr/>
          <a:lstStyle/>
          <a:p>
            <a:r>
              <a:rPr lang="pt-PT" dirty="0" err="1"/>
              <a:t>Market</a:t>
            </a:r>
            <a:r>
              <a:rPr lang="pt-PT" dirty="0"/>
              <a:t> </a:t>
            </a:r>
            <a:r>
              <a:rPr lang="pt-PT" dirty="0" err="1"/>
              <a:t>Study</a:t>
            </a:r>
            <a:endParaRPr lang="pt-PT" dirty="0"/>
          </a:p>
        </p:txBody>
      </p:sp>
      <p:sp>
        <p:nvSpPr>
          <p:cNvPr id="3" name="Marcador de Posição de Conteúdo 2">
            <a:extLst>
              <a:ext uri="{FF2B5EF4-FFF2-40B4-BE49-F238E27FC236}">
                <a16:creationId xmlns:a16="http://schemas.microsoft.com/office/drawing/2014/main" id="{0517578A-027A-48A7-AA3F-1AFB98301B65}"/>
              </a:ext>
            </a:extLst>
          </p:cNvPr>
          <p:cNvSpPr>
            <a:spLocks noGrp="1"/>
          </p:cNvSpPr>
          <p:nvPr>
            <p:ph idx="1"/>
          </p:nvPr>
        </p:nvSpPr>
        <p:spPr>
          <a:xfrm>
            <a:off x="1726837" y="1662544"/>
            <a:ext cx="10129803" cy="4862799"/>
          </a:xfrm>
        </p:spPr>
        <p:txBody>
          <a:bodyPr/>
          <a:lstStyle/>
          <a:p>
            <a:r>
              <a:rPr lang="en-GB" sz="2400" dirty="0"/>
              <a:t>X50 Plus OBD mini car trip computer is a small car instrument with powerful functions, which is especially suitable for vehicles without a tachometer, an engine temperature gauge and fuel consumption display functions.  </a:t>
            </a:r>
          </a:p>
          <a:p>
            <a:endParaRPr lang="pt-PT" sz="2400" dirty="0"/>
          </a:p>
          <a:p>
            <a:r>
              <a:rPr lang="en-GB" sz="2400" dirty="0"/>
              <a:t>X50 Plus can also display and monitor vehicle battery voltage, generator charging voltage, offering vehicle over speed alarm, high engine temperature alarm and monitoring and other functions. It even can read vehicle data streams, scan engine fault codes and offer fault code clearing functions. Available at a reasonable price.</a:t>
            </a:r>
            <a:endParaRPr lang="pt-PT" sz="2400" dirty="0"/>
          </a:p>
          <a:p>
            <a:endParaRPr lang="pt-PT" dirty="0"/>
          </a:p>
        </p:txBody>
      </p:sp>
    </p:spTree>
    <p:extLst>
      <p:ext uri="{BB962C8B-B14F-4D97-AF65-F5344CB8AC3E}">
        <p14:creationId xmlns:p14="http://schemas.microsoft.com/office/powerpoint/2010/main" val="36238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38DFA-F801-46AE-B1A7-EBD3245D63E9}"/>
              </a:ext>
            </a:extLst>
          </p:cNvPr>
          <p:cNvSpPr>
            <a:spLocks noGrp="1"/>
          </p:cNvSpPr>
          <p:nvPr>
            <p:ph type="title"/>
          </p:nvPr>
        </p:nvSpPr>
        <p:spPr/>
        <p:txBody>
          <a:bodyPr/>
          <a:lstStyle/>
          <a:p>
            <a:r>
              <a:rPr lang="pt-PT" dirty="0" err="1"/>
              <a:t>Market</a:t>
            </a:r>
            <a:r>
              <a:rPr lang="pt-PT" dirty="0"/>
              <a:t> </a:t>
            </a:r>
            <a:r>
              <a:rPr lang="pt-PT" dirty="0" err="1"/>
              <a:t>Study</a:t>
            </a:r>
            <a:endParaRPr lang="pt-PT" dirty="0"/>
          </a:p>
        </p:txBody>
      </p:sp>
      <p:sp>
        <p:nvSpPr>
          <p:cNvPr id="3" name="Marcador de Posição de Conteúdo 2">
            <a:extLst>
              <a:ext uri="{FF2B5EF4-FFF2-40B4-BE49-F238E27FC236}">
                <a16:creationId xmlns:a16="http://schemas.microsoft.com/office/drawing/2014/main" id="{DE0A4C49-E29A-4E4D-9E98-A218405906AC}"/>
              </a:ext>
            </a:extLst>
          </p:cNvPr>
          <p:cNvSpPr>
            <a:spLocks noGrp="1"/>
          </p:cNvSpPr>
          <p:nvPr>
            <p:ph idx="1"/>
          </p:nvPr>
        </p:nvSpPr>
        <p:spPr/>
        <p:txBody>
          <a:bodyPr/>
          <a:lstStyle/>
          <a:p>
            <a:r>
              <a:rPr lang="pt-PT" i="1" dirty="0" err="1"/>
              <a:t>Joying</a:t>
            </a:r>
            <a:r>
              <a:rPr lang="pt-PT" dirty="0"/>
              <a:t> </a:t>
            </a:r>
            <a:r>
              <a:rPr lang="pt-PT" dirty="0" err="1"/>
              <a:t>is</a:t>
            </a:r>
            <a:r>
              <a:rPr lang="pt-PT" dirty="0"/>
              <a:t> a Professional </a:t>
            </a:r>
            <a:r>
              <a:rPr lang="pt-PT" dirty="0" err="1"/>
              <a:t>high</a:t>
            </a:r>
            <a:r>
              <a:rPr lang="pt-PT" dirty="0"/>
              <a:t> </a:t>
            </a:r>
            <a:r>
              <a:rPr lang="pt-PT" dirty="0" err="1"/>
              <a:t>quality</a:t>
            </a:r>
            <a:r>
              <a:rPr lang="pt-PT" dirty="0"/>
              <a:t> Android auto radio </a:t>
            </a:r>
            <a:r>
              <a:rPr lang="pt-PT" dirty="0" err="1"/>
              <a:t>Head</a:t>
            </a:r>
            <a:r>
              <a:rPr lang="pt-PT" dirty="0"/>
              <a:t> </a:t>
            </a:r>
            <a:r>
              <a:rPr lang="pt-PT" dirty="0" err="1"/>
              <a:t>Unit</a:t>
            </a:r>
            <a:r>
              <a:rPr lang="pt-PT" dirty="0"/>
              <a:t> In </a:t>
            </a:r>
            <a:r>
              <a:rPr lang="pt-PT" dirty="0" err="1"/>
              <a:t>dash</a:t>
            </a:r>
            <a:r>
              <a:rPr lang="pt-PT" dirty="0"/>
              <a:t> </a:t>
            </a:r>
            <a:r>
              <a:rPr lang="pt-PT" dirty="0" err="1"/>
              <a:t>car</a:t>
            </a:r>
            <a:r>
              <a:rPr lang="pt-PT" dirty="0"/>
              <a:t> GPS </a:t>
            </a:r>
            <a:r>
              <a:rPr lang="pt-PT" dirty="0" err="1"/>
              <a:t>navigation</a:t>
            </a:r>
            <a:r>
              <a:rPr lang="pt-PT" dirty="0"/>
              <a:t> </a:t>
            </a:r>
            <a:r>
              <a:rPr lang="pt-PT" dirty="0" err="1"/>
              <a:t>supplier</a:t>
            </a:r>
            <a:r>
              <a:rPr lang="pt-PT" dirty="0"/>
              <a:t>, </a:t>
            </a:r>
            <a:r>
              <a:rPr lang="pt-PT" dirty="0" err="1"/>
              <a:t>which</a:t>
            </a:r>
            <a:r>
              <a:rPr lang="pt-PT" dirty="0"/>
              <a:t> </a:t>
            </a:r>
            <a:r>
              <a:rPr lang="pt-PT" dirty="0" err="1"/>
              <a:t>focus</a:t>
            </a:r>
            <a:r>
              <a:rPr lang="pt-PT" dirty="0"/>
              <a:t> </a:t>
            </a:r>
            <a:r>
              <a:rPr lang="pt-PT" dirty="0" err="1"/>
              <a:t>on</a:t>
            </a:r>
            <a:r>
              <a:rPr lang="pt-PT" dirty="0"/>
              <a:t> </a:t>
            </a:r>
            <a:r>
              <a:rPr lang="pt-PT" dirty="0" err="1"/>
              <a:t>entertainment</a:t>
            </a:r>
            <a:r>
              <a:rPr lang="pt-PT" dirty="0"/>
              <a:t> </a:t>
            </a:r>
            <a:r>
              <a:rPr lang="pt-PT" dirty="0" err="1"/>
              <a:t>while</a:t>
            </a:r>
            <a:r>
              <a:rPr lang="pt-PT" dirty="0"/>
              <a:t> </a:t>
            </a:r>
            <a:r>
              <a:rPr lang="pt-PT" dirty="0" err="1"/>
              <a:t>on</a:t>
            </a:r>
            <a:r>
              <a:rPr lang="pt-PT" dirty="0"/>
              <a:t> trip, </a:t>
            </a:r>
            <a:r>
              <a:rPr lang="pt-PT" dirty="0" err="1"/>
              <a:t>with</a:t>
            </a:r>
            <a:r>
              <a:rPr lang="pt-PT" dirty="0"/>
              <a:t> network, </a:t>
            </a:r>
            <a:r>
              <a:rPr lang="pt-PT" dirty="0" err="1"/>
              <a:t>audio</a:t>
            </a:r>
            <a:r>
              <a:rPr lang="pt-PT" dirty="0"/>
              <a:t>, </a:t>
            </a:r>
            <a:r>
              <a:rPr lang="pt-PT" dirty="0" err="1"/>
              <a:t>video</a:t>
            </a:r>
            <a:r>
              <a:rPr lang="pt-PT" dirty="0"/>
              <a:t>, Bluetooth </a:t>
            </a:r>
            <a:r>
              <a:rPr lang="pt-PT" dirty="0" err="1"/>
              <a:t>and</a:t>
            </a:r>
            <a:r>
              <a:rPr lang="pt-PT" dirty="0"/>
              <a:t> GPS </a:t>
            </a:r>
            <a:r>
              <a:rPr lang="pt-PT" dirty="0" err="1"/>
              <a:t>capability</a:t>
            </a:r>
            <a:r>
              <a:rPr lang="pt-PT" dirty="0"/>
              <a:t>, </a:t>
            </a:r>
            <a:r>
              <a:rPr lang="pt-PT" dirty="0" err="1"/>
              <a:t>instead</a:t>
            </a:r>
            <a:r>
              <a:rPr lang="pt-PT" dirty="0"/>
              <a:t> </a:t>
            </a:r>
            <a:r>
              <a:rPr lang="pt-PT" dirty="0" err="1"/>
              <a:t>of</a:t>
            </a:r>
            <a:r>
              <a:rPr lang="pt-PT" dirty="0"/>
              <a:t> </a:t>
            </a:r>
            <a:r>
              <a:rPr lang="pt-PT" dirty="0" err="1"/>
              <a:t>focusing</a:t>
            </a:r>
            <a:r>
              <a:rPr lang="pt-PT" dirty="0"/>
              <a:t> </a:t>
            </a:r>
            <a:r>
              <a:rPr lang="pt-PT" dirty="0" err="1"/>
              <a:t>on</a:t>
            </a:r>
            <a:r>
              <a:rPr lang="pt-PT" dirty="0"/>
              <a:t> </a:t>
            </a:r>
            <a:r>
              <a:rPr lang="pt-PT" dirty="0" err="1"/>
              <a:t>car</a:t>
            </a:r>
            <a:r>
              <a:rPr lang="pt-PT" dirty="0"/>
              <a:t> monitor. </a:t>
            </a:r>
            <a:r>
              <a:rPr lang="pt-PT" dirty="0" err="1"/>
              <a:t>Which</a:t>
            </a:r>
            <a:r>
              <a:rPr lang="pt-PT" dirty="0"/>
              <a:t> </a:t>
            </a:r>
            <a:r>
              <a:rPr lang="pt-PT" dirty="0" err="1"/>
              <a:t>inflates</a:t>
            </a:r>
            <a:r>
              <a:rPr lang="pt-PT" dirty="0"/>
              <a:t> </a:t>
            </a:r>
            <a:r>
              <a:rPr lang="pt-PT" dirty="0" err="1"/>
              <a:t>the</a:t>
            </a:r>
            <a:r>
              <a:rPr lang="pt-PT" dirty="0"/>
              <a:t> </a:t>
            </a:r>
            <a:r>
              <a:rPr lang="pt-PT" dirty="0" err="1"/>
              <a:t>price</a:t>
            </a:r>
            <a:r>
              <a:rPr lang="pt-PT" dirty="0"/>
              <a:t> </a:t>
            </a:r>
            <a:r>
              <a:rPr lang="pt-PT" dirty="0" err="1"/>
              <a:t>above</a:t>
            </a:r>
            <a:r>
              <a:rPr lang="pt-PT" dirty="0"/>
              <a:t> a </a:t>
            </a:r>
            <a:r>
              <a:rPr lang="pt-PT" dirty="0" err="1"/>
              <a:t>reasonable</a:t>
            </a:r>
            <a:r>
              <a:rPr lang="pt-PT" dirty="0"/>
              <a:t> </a:t>
            </a:r>
            <a:r>
              <a:rPr lang="pt-PT" dirty="0" err="1"/>
              <a:t>value</a:t>
            </a:r>
            <a:r>
              <a:rPr lang="pt-PT" dirty="0"/>
              <a:t>.</a:t>
            </a:r>
          </a:p>
        </p:txBody>
      </p:sp>
      <p:pic>
        <p:nvPicPr>
          <p:cNvPr id="4" name="Imagem 3">
            <a:extLst>
              <a:ext uri="{FF2B5EF4-FFF2-40B4-BE49-F238E27FC236}">
                <a16:creationId xmlns:a16="http://schemas.microsoft.com/office/drawing/2014/main" id="{E609639E-6122-40CE-BA3D-2F4E1B2CA329}"/>
              </a:ext>
            </a:extLst>
          </p:cNvPr>
          <p:cNvPicPr/>
          <p:nvPr/>
        </p:nvPicPr>
        <p:blipFill rotWithShape="1">
          <a:blip r:embed="rId2" cstate="print">
            <a:extLst>
              <a:ext uri="{28A0092B-C50C-407E-A947-70E740481C1C}">
                <a14:useLocalDpi xmlns:a14="http://schemas.microsoft.com/office/drawing/2010/main" val="0"/>
              </a:ext>
            </a:extLst>
          </a:blip>
          <a:srcRect r="-3896"/>
          <a:stretch/>
        </p:blipFill>
        <p:spPr bwMode="auto">
          <a:xfrm>
            <a:off x="7689273" y="3796145"/>
            <a:ext cx="3390091" cy="25183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782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1A31C2B-BF37-4242-AFAC-8E3365C7E0B0}"/>
              </a:ext>
            </a:extLst>
          </p:cNvPr>
          <p:cNvSpPr>
            <a:spLocks noGrp="1"/>
          </p:cNvSpPr>
          <p:nvPr>
            <p:ph idx="1"/>
          </p:nvPr>
        </p:nvSpPr>
        <p:spPr>
          <a:xfrm>
            <a:off x="1545611" y="1511789"/>
            <a:ext cx="10515600" cy="5179956"/>
          </a:xfrm>
        </p:spPr>
        <p:txBody>
          <a:bodyPr>
            <a:normAutofit/>
          </a:bodyPr>
          <a:lstStyle/>
          <a:p>
            <a:pPr marL="0" lvl="0" indent="0">
              <a:buNone/>
            </a:pPr>
            <a:r>
              <a:rPr lang="en-GB" sz="3200" b="1" dirty="0">
                <a:solidFill>
                  <a:schemeClr val="accent1">
                    <a:lumMod val="50000"/>
                  </a:schemeClr>
                </a:solidFill>
              </a:rPr>
              <a:t>Constraints</a:t>
            </a:r>
            <a:endParaRPr lang="en-GB" dirty="0">
              <a:solidFill>
                <a:schemeClr val="accent1">
                  <a:lumMod val="50000"/>
                </a:schemeClr>
              </a:solidFill>
            </a:endParaRPr>
          </a:p>
          <a:p>
            <a:pPr lvl="0" algn="just"/>
            <a:r>
              <a:rPr lang="en-GB" dirty="0">
                <a:solidFill>
                  <a:schemeClr val="accent1">
                    <a:lumMod val="50000"/>
                  </a:schemeClr>
                </a:solidFill>
              </a:rPr>
              <a:t>Budget must be minimal.</a:t>
            </a:r>
            <a:endParaRPr lang="pt-PT" dirty="0">
              <a:solidFill>
                <a:schemeClr val="accent1">
                  <a:lumMod val="50000"/>
                </a:schemeClr>
              </a:solidFill>
            </a:endParaRPr>
          </a:p>
          <a:p>
            <a:pPr lvl="0" algn="just"/>
            <a:r>
              <a:rPr lang="en-GB" dirty="0">
                <a:solidFill>
                  <a:schemeClr val="accent1">
                    <a:lumMod val="50000"/>
                  </a:schemeClr>
                </a:solidFill>
              </a:rPr>
              <a:t>Project developed by a team of two.</a:t>
            </a:r>
          </a:p>
          <a:p>
            <a:pPr lvl="0" algn="just"/>
            <a:endParaRPr lang="en-GB" dirty="0">
              <a:solidFill>
                <a:schemeClr val="accent1">
                  <a:lumMod val="50000"/>
                </a:schemeClr>
              </a:solidFill>
            </a:endParaRPr>
          </a:p>
          <a:p>
            <a:pPr lvl="0" algn="just"/>
            <a:endParaRPr lang="en-GB" u="sng" dirty="0">
              <a:solidFill>
                <a:schemeClr val="accent1">
                  <a:lumMod val="50000"/>
                </a:schemeClr>
              </a:solidFill>
            </a:endParaRPr>
          </a:p>
          <a:p>
            <a:pPr marL="0" lvl="0" indent="0" algn="just">
              <a:buNone/>
            </a:pPr>
            <a:r>
              <a:rPr lang="en-GB" sz="3200" b="1" dirty="0">
                <a:solidFill>
                  <a:schemeClr val="accent1">
                    <a:lumMod val="50000"/>
                  </a:schemeClr>
                </a:solidFill>
              </a:rPr>
              <a:t>Technical Constraints</a:t>
            </a:r>
          </a:p>
          <a:p>
            <a:pPr lvl="0"/>
            <a:r>
              <a:rPr lang="en-GB" dirty="0">
                <a:solidFill>
                  <a:schemeClr val="accent1">
                    <a:lumMod val="50000"/>
                  </a:schemeClr>
                </a:solidFill>
              </a:rPr>
              <a:t>Raspberry Pi</a:t>
            </a:r>
            <a:endParaRPr lang="pt-PT" dirty="0">
              <a:solidFill>
                <a:schemeClr val="accent1">
                  <a:lumMod val="50000"/>
                </a:schemeClr>
              </a:solidFill>
            </a:endParaRPr>
          </a:p>
          <a:p>
            <a:pPr lvl="0"/>
            <a:r>
              <a:rPr lang="en-GB" dirty="0" err="1">
                <a:solidFill>
                  <a:schemeClr val="accent1">
                    <a:lumMod val="50000"/>
                  </a:schemeClr>
                </a:solidFill>
              </a:rPr>
              <a:t>Buildroot</a:t>
            </a:r>
            <a:endParaRPr lang="en-GB" dirty="0">
              <a:solidFill>
                <a:schemeClr val="accent1">
                  <a:lumMod val="50000"/>
                </a:schemeClr>
              </a:solidFill>
            </a:endParaRPr>
          </a:p>
          <a:p>
            <a:pPr lvl="0"/>
            <a:r>
              <a:rPr lang="en-GB" dirty="0" err="1">
                <a:solidFill>
                  <a:schemeClr val="accent1">
                    <a:lumMod val="50000"/>
                  </a:schemeClr>
                </a:solidFill>
              </a:rPr>
              <a:t>Pthread</a:t>
            </a:r>
            <a:endParaRPr lang="en-GB" dirty="0">
              <a:solidFill>
                <a:schemeClr val="accent1">
                  <a:lumMod val="50000"/>
                </a:schemeClr>
              </a:solidFill>
            </a:endParaRPr>
          </a:p>
          <a:p>
            <a:pPr lvl="0"/>
            <a:r>
              <a:rPr lang="en-GB" dirty="0">
                <a:solidFill>
                  <a:schemeClr val="accent1">
                    <a:lumMod val="50000"/>
                  </a:schemeClr>
                </a:solidFill>
              </a:rPr>
              <a:t>C/C++</a:t>
            </a:r>
          </a:p>
          <a:p>
            <a:pPr lvl="0"/>
            <a:r>
              <a:rPr lang="en-GB" dirty="0">
                <a:solidFill>
                  <a:schemeClr val="accent1">
                    <a:lumMod val="50000"/>
                  </a:schemeClr>
                </a:solidFill>
              </a:rPr>
              <a:t>User Implemented </a:t>
            </a:r>
            <a:r>
              <a:rPr lang="en-GB">
                <a:solidFill>
                  <a:schemeClr val="accent1">
                    <a:lumMod val="50000"/>
                  </a:schemeClr>
                </a:solidFill>
              </a:rPr>
              <a:t>Device Driver</a:t>
            </a:r>
            <a:endParaRPr lang="pt-PT" dirty="0">
              <a:solidFill>
                <a:schemeClr val="accent1">
                  <a:lumMod val="50000"/>
                </a:schemeClr>
              </a:solidFill>
            </a:endParaRPr>
          </a:p>
          <a:p>
            <a:pPr marL="0" indent="0">
              <a:buNone/>
            </a:pPr>
            <a:endParaRPr lang="pt-PT" dirty="0"/>
          </a:p>
        </p:txBody>
      </p:sp>
      <p:sp>
        <p:nvSpPr>
          <p:cNvPr id="5" name="Título 4">
            <a:extLst>
              <a:ext uri="{FF2B5EF4-FFF2-40B4-BE49-F238E27FC236}">
                <a16:creationId xmlns:a16="http://schemas.microsoft.com/office/drawing/2014/main" id="{72D10AD2-B0D5-4B5F-95EB-4ABE51BF142B}"/>
              </a:ext>
            </a:extLst>
          </p:cNvPr>
          <p:cNvSpPr>
            <a:spLocks noGrp="1"/>
          </p:cNvSpPr>
          <p:nvPr>
            <p:ph type="title"/>
          </p:nvPr>
        </p:nvSpPr>
        <p:spPr/>
        <p:txBody>
          <a:bodyPr/>
          <a:lstStyle/>
          <a:p>
            <a:r>
              <a:rPr lang="pt-PT" dirty="0" err="1"/>
              <a:t>Constraints</a:t>
            </a:r>
            <a:endParaRPr lang="pt-PT" dirty="0"/>
          </a:p>
        </p:txBody>
      </p:sp>
    </p:spTree>
    <p:extLst>
      <p:ext uri="{BB962C8B-B14F-4D97-AF65-F5344CB8AC3E}">
        <p14:creationId xmlns:p14="http://schemas.microsoft.com/office/powerpoint/2010/main" val="153045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60FE1CE-3DF9-43A9-8866-9492D5F5871F}"/>
              </a:ext>
            </a:extLst>
          </p:cNvPr>
          <p:cNvSpPr>
            <a:spLocks noGrp="1"/>
          </p:cNvSpPr>
          <p:nvPr>
            <p:ph idx="1"/>
          </p:nvPr>
        </p:nvSpPr>
        <p:spPr>
          <a:xfrm>
            <a:off x="1704629" y="1507067"/>
            <a:ext cx="7702608" cy="4194849"/>
          </a:xfrm>
        </p:spPr>
        <p:txBody>
          <a:bodyPr>
            <a:normAutofit fontScale="85000" lnSpcReduction="20000"/>
          </a:bodyPr>
          <a:lstStyle/>
          <a:p>
            <a:pPr marL="0" indent="0">
              <a:buNone/>
            </a:pPr>
            <a:r>
              <a:rPr lang="en-GB" sz="4600" b="1" dirty="0">
                <a:solidFill>
                  <a:schemeClr val="accent1">
                    <a:lumMod val="50000"/>
                  </a:schemeClr>
                </a:solidFill>
              </a:rPr>
              <a:t>Functional Requirements</a:t>
            </a:r>
            <a:endParaRPr lang="pt-PT" sz="4600" b="1" dirty="0">
              <a:solidFill>
                <a:schemeClr val="accent1">
                  <a:lumMod val="50000"/>
                </a:schemeClr>
              </a:solidFill>
            </a:endParaRPr>
          </a:p>
          <a:p>
            <a:pPr lvl="0"/>
            <a:r>
              <a:rPr lang="en-GB" dirty="0">
                <a:solidFill>
                  <a:schemeClr val="accent1">
                    <a:lumMod val="50000"/>
                  </a:schemeClr>
                </a:solidFill>
              </a:rPr>
              <a:t>Get car information through OBD port</a:t>
            </a:r>
            <a:endParaRPr lang="pt-PT" dirty="0">
              <a:solidFill>
                <a:schemeClr val="accent1">
                  <a:lumMod val="50000"/>
                </a:schemeClr>
              </a:solidFill>
            </a:endParaRPr>
          </a:p>
          <a:p>
            <a:pPr lvl="0"/>
            <a:r>
              <a:rPr lang="en-GB" dirty="0">
                <a:solidFill>
                  <a:schemeClr val="accent1">
                    <a:lumMod val="50000"/>
                  </a:schemeClr>
                </a:solidFill>
              </a:rPr>
              <a:t>Show data on screen</a:t>
            </a:r>
            <a:endParaRPr lang="pt-PT" dirty="0">
              <a:solidFill>
                <a:schemeClr val="accent1">
                  <a:lumMod val="50000"/>
                </a:schemeClr>
              </a:solidFill>
            </a:endParaRPr>
          </a:p>
          <a:p>
            <a:pPr lvl="0"/>
            <a:r>
              <a:rPr lang="en-GB" dirty="0">
                <a:solidFill>
                  <a:schemeClr val="accent1">
                    <a:lumMod val="50000"/>
                  </a:schemeClr>
                </a:solidFill>
              </a:rPr>
              <a:t>Alert the user for malfunctions</a:t>
            </a:r>
            <a:endParaRPr lang="pt-PT" dirty="0">
              <a:solidFill>
                <a:schemeClr val="accent1">
                  <a:lumMod val="50000"/>
                </a:schemeClr>
              </a:solidFill>
            </a:endParaRPr>
          </a:p>
          <a:p>
            <a:pPr lvl="0"/>
            <a:r>
              <a:rPr lang="en-GB" dirty="0">
                <a:solidFill>
                  <a:schemeClr val="accent1">
                    <a:lumMod val="50000"/>
                  </a:schemeClr>
                </a:solidFill>
              </a:rPr>
              <a:t>Calculate road slope </a:t>
            </a:r>
            <a:endParaRPr lang="pt-PT" dirty="0">
              <a:solidFill>
                <a:schemeClr val="accent1">
                  <a:lumMod val="50000"/>
                </a:schemeClr>
              </a:solidFill>
            </a:endParaRPr>
          </a:p>
          <a:p>
            <a:r>
              <a:rPr lang="en-GB" dirty="0">
                <a:solidFill>
                  <a:schemeClr val="accent1">
                    <a:lumMod val="50000"/>
                  </a:schemeClr>
                </a:solidFill>
              </a:rPr>
              <a:t>Warn bad driver behaviour</a:t>
            </a:r>
          </a:p>
          <a:p>
            <a:endParaRPr lang="en-GB" dirty="0"/>
          </a:p>
          <a:p>
            <a:pPr marL="0" indent="0">
              <a:buNone/>
            </a:pPr>
            <a:r>
              <a:rPr lang="en-GB" sz="4600" b="1" dirty="0">
                <a:solidFill>
                  <a:schemeClr val="accent1">
                    <a:lumMod val="50000"/>
                  </a:schemeClr>
                </a:solidFill>
              </a:rPr>
              <a:t>Functional Requirements</a:t>
            </a:r>
          </a:p>
          <a:p>
            <a:pPr lvl="0"/>
            <a:r>
              <a:rPr lang="en-GB" dirty="0">
                <a:solidFill>
                  <a:schemeClr val="accent1">
                    <a:lumMod val="50000"/>
                  </a:schemeClr>
                </a:solidFill>
              </a:rPr>
              <a:t>Low Cost and low power.</a:t>
            </a:r>
            <a:endParaRPr lang="pt-PT" dirty="0">
              <a:solidFill>
                <a:schemeClr val="accent1">
                  <a:lumMod val="50000"/>
                </a:schemeClr>
              </a:solidFill>
            </a:endParaRPr>
          </a:p>
          <a:p>
            <a:pPr lvl="0"/>
            <a:r>
              <a:rPr lang="en-GB" dirty="0">
                <a:solidFill>
                  <a:schemeClr val="accent1">
                    <a:lumMod val="50000"/>
                  </a:schemeClr>
                </a:solidFill>
              </a:rPr>
              <a:t>User-friendly interface.</a:t>
            </a:r>
            <a:endParaRPr lang="pt-PT" dirty="0">
              <a:solidFill>
                <a:schemeClr val="accent1">
                  <a:lumMod val="50000"/>
                </a:schemeClr>
              </a:solidFill>
            </a:endParaRPr>
          </a:p>
          <a:p>
            <a:pPr lvl="0"/>
            <a:r>
              <a:rPr lang="en-GB" dirty="0" err="1">
                <a:solidFill>
                  <a:schemeClr val="accent1">
                    <a:lumMod val="50000"/>
                  </a:schemeClr>
                </a:solidFill>
              </a:rPr>
              <a:t>Plug’n’play</a:t>
            </a:r>
            <a:endParaRPr lang="pt-PT" dirty="0">
              <a:solidFill>
                <a:schemeClr val="accent1">
                  <a:lumMod val="50000"/>
                </a:schemeClr>
              </a:solidFill>
            </a:endParaRPr>
          </a:p>
          <a:p>
            <a:pPr lvl="0"/>
            <a:r>
              <a:rPr lang="en-GB" dirty="0">
                <a:solidFill>
                  <a:schemeClr val="accent1">
                    <a:lumMod val="50000"/>
                  </a:schemeClr>
                </a:solidFill>
              </a:rPr>
              <a:t>The system must have low latency. </a:t>
            </a:r>
            <a:endParaRPr lang="pt-PT" dirty="0">
              <a:solidFill>
                <a:schemeClr val="accent1">
                  <a:lumMod val="50000"/>
                </a:schemeClr>
              </a:solidFill>
            </a:endParaRPr>
          </a:p>
          <a:p>
            <a:endParaRPr lang="pt-PT" dirty="0"/>
          </a:p>
        </p:txBody>
      </p:sp>
      <p:sp>
        <p:nvSpPr>
          <p:cNvPr id="5" name="Título 4">
            <a:extLst>
              <a:ext uri="{FF2B5EF4-FFF2-40B4-BE49-F238E27FC236}">
                <a16:creationId xmlns:a16="http://schemas.microsoft.com/office/drawing/2014/main" id="{A03D092E-3332-4C1D-932A-FCA1747F47D8}"/>
              </a:ext>
            </a:extLst>
          </p:cNvPr>
          <p:cNvSpPr>
            <a:spLocks noGrp="1"/>
          </p:cNvSpPr>
          <p:nvPr>
            <p:ph type="title"/>
          </p:nvPr>
        </p:nvSpPr>
        <p:spPr/>
        <p:txBody>
          <a:bodyPr/>
          <a:lstStyle/>
          <a:p>
            <a:r>
              <a:rPr lang="pt-PT" dirty="0" err="1"/>
              <a:t>Requirements</a:t>
            </a:r>
            <a:endParaRPr lang="pt-PT" dirty="0"/>
          </a:p>
        </p:txBody>
      </p:sp>
    </p:spTree>
    <p:extLst>
      <p:ext uri="{BB962C8B-B14F-4D97-AF65-F5344CB8AC3E}">
        <p14:creationId xmlns:p14="http://schemas.microsoft.com/office/powerpoint/2010/main" val="4040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55BBA66-A413-4552-8B88-0E832B189E45}"/>
              </a:ext>
            </a:extLst>
          </p:cNvPr>
          <p:cNvSpPr>
            <a:spLocks noGrp="1"/>
          </p:cNvSpPr>
          <p:nvPr>
            <p:ph idx="1"/>
          </p:nvPr>
        </p:nvSpPr>
        <p:spPr>
          <a:xfrm>
            <a:off x="1903412" y="1196753"/>
            <a:ext cx="8534400" cy="5370301"/>
          </a:xfrm>
        </p:spPr>
        <p:txBody>
          <a:bodyPr>
            <a:normAutofit fontScale="70000" lnSpcReduction="20000"/>
          </a:bodyPr>
          <a:lstStyle/>
          <a:p>
            <a:pPr marL="0" indent="0">
              <a:buNone/>
            </a:pPr>
            <a:r>
              <a:rPr lang="en-GB" sz="4600" b="1" dirty="0">
                <a:solidFill>
                  <a:schemeClr val="accent1">
                    <a:lumMod val="50000"/>
                  </a:schemeClr>
                </a:solidFill>
              </a:rPr>
              <a:t>Hardware Specification</a:t>
            </a:r>
            <a:endParaRPr lang="pt-PT" sz="4600" b="1" dirty="0">
              <a:solidFill>
                <a:schemeClr val="accent1">
                  <a:lumMod val="50000"/>
                </a:schemeClr>
              </a:solidFill>
            </a:endParaRPr>
          </a:p>
          <a:p>
            <a:pPr lvl="0"/>
            <a:r>
              <a:rPr lang="en-GB" dirty="0"/>
              <a:t>Raspberry Pi 3</a:t>
            </a:r>
            <a:endParaRPr lang="pt-PT" sz="2000" dirty="0"/>
          </a:p>
          <a:p>
            <a:pPr lvl="1"/>
            <a:r>
              <a:rPr lang="en-GB" dirty="0"/>
              <a:t>BCM2837 Chip 64 bit ARMv8 Cortex A53 Quad Core</a:t>
            </a:r>
            <a:endParaRPr lang="pt-PT" sz="1800" dirty="0"/>
          </a:p>
          <a:p>
            <a:pPr lvl="1"/>
            <a:r>
              <a:rPr lang="en-GB" dirty="0"/>
              <a:t>1GB RAM</a:t>
            </a:r>
            <a:endParaRPr lang="pt-PT" sz="1800" dirty="0"/>
          </a:p>
          <a:p>
            <a:pPr lvl="1"/>
            <a:r>
              <a:rPr lang="en-GB" dirty="0"/>
              <a:t>Wireless LAN</a:t>
            </a:r>
            <a:endParaRPr lang="pt-PT" sz="1800" dirty="0"/>
          </a:p>
          <a:p>
            <a:pPr lvl="1"/>
            <a:r>
              <a:rPr lang="en-GB" dirty="0"/>
              <a:t>Bluetooth 4.1</a:t>
            </a:r>
            <a:endParaRPr lang="pt-PT" sz="1800" dirty="0"/>
          </a:p>
          <a:p>
            <a:pPr lvl="1"/>
            <a:r>
              <a:rPr lang="en-GB" dirty="0"/>
              <a:t>4 USB Ports</a:t>
            </a:r>
            <a:endParaRPr lang="pt-PT" sz="1800" dirty="0"/>
          </a:p>
          <a:p>
            <a:pPr lvl="1"/>
            <a:r>
              <a:rPr lang="en-GB" dirty="0"/>
              <a:t>40 GPIO Pins</a:t>
            </a:r>
            <a:endParaRPr lang="pt-PT" sz="1800" dirty="0"/>
          </a:p>
          <a:p>
            <a:pPr lvl="1"/>
            <a:r>
              <a:rPr lang="en-GB" dirty="0"/>
              <a:t>HDMI Port</a:t>
            </a:r>
            <a:endParaRPr lang="pt-PT" sz="1800" dirty="0"/>
          </a:p>
          <a:p>
            <a:pPr lvl="1"/>
            <a:r>
              <a:rPr lang="en-GB" dirty="0"/>
              <a:t>Ethernet Port</a:t>
            </a:r>
            <a:endParaRPr lang="pt-PT" sz="1800" dirty="0"/>
          </a:p>
          <a:p>
            <a:pPr lvl="1"/>
            <a:r>
              <a:rPr lang="en-GB" dirty="0"/>
              <a:t>Micro SD Card Slot</a:t>
            </a:r>
            <a:endParaRPr lang="pt-PT" sz="1800" dirty="0"/>
          </a:p>
          <a:p>
            <a:pPr lvl="0"/>
            <a:r>
              <a:rPr lang="en-GB" dirty="0"/>
              <a:t>TFT with Touchscreen</a:t>
            </a:r>
            <a:endParaRPr lang="pt-PT" sz="2000" dirty="0"/>
          </a:p>
          <a:p>
            <a:pPr lvl="1"/>
            <a:r>
              <a:rPr lang="en-GB" dirty="0"/>
              <a:t>ILI9488 Display Driver</a:t>
            </a:r>
            <a:endParaRPr lang="pt-PT" sz="1800" dirty="0"/>
          </a:p>
          <a:p>
            <a:pPr lvl="1"/>
            <a:r>
              <a:rPr lang="en-GB" dirty="0"/>
              <a:t>320x480 Resolution</a:t>
            </a:r>
            <a:endParaRPr lang="pt-PT" sz="1800" dirty="0"/>
          </a:p>
          <a:p>
            <a:pPr lvl="1"/>
            <a:r>
              <a:rPr lang="en-GB" dirty="0"/>
              <a:t>Resistive Touchscreen</a:t>
            </a:r>
            <a:endParaRPr lang="pt-PT" sz="1800" dirty="0"/>
          </a:p>
          <a:p>
            <a:pPr lvl="0"/>
            <a:r>
              <a:rPr lang="en-GB" dirty="0"/>
              <a:t>OBD module with Bluetooth</a:t>
            </a:r>
            <a:endParaRPr lang="pt-PT" sz="2000" dirty="0"/>
          </a:p>
          <a:p>
            <a:pPr lvl="1"/>
            <a:r>
              <a:rPr lang="en-GB" dirty="0"/>
              <a:t>ELM327</a:t>
            </a:r>
            <a:endParaRPr lang="pt-PT" sz="1800" dirty="0"/>
          </a:p>
          <a:p>
            <a:pPr lvl="1"/>
            <a:r>
              <a:rPr lang="en-GB" dirty="0"/>
              <a:t>OBDII interface</a:t>
            </a:r>
            <a:endParaRPr lang="pt-PT" sz="1800" dirty="0"/>
          </a:p>
          <a:p>
            <a:pPr lvl="0"/>
            <a:r>
              <a:rPr lang="en-GB" dirty="0"/>
              <a:t>Accelerometer and Gyroscope</a:t>
            </a:r>
            <a:endParaRPr lang="pt-PT" sz="2000" dirty="0"/>
          </a:p>
          <a:p>
            <a:pPr lvl="1"/>
            <a:r>
              <a:rPr lang="en-GB" dirty="0"/>
              <a:t>MPU-6050</a:t>
            </a:r>
            <a:endParaRPr lang="pt-PT" sz="1800" dirty="0"/>
          </a:p>
          <a:p>
            <a:pPr lvl="1"/>
            <a:r>
              <a:rPr lang="en-GB" dirty="0"/>
              <a:t>Six Axis</a:t>
            </a:r>
            <a:endParaRPr lang="pt-PT" sz="1800" dirty="0"/>
          </a:p>
          <a:p>
            <a:pPr lvl="1"/>
            <a:r>
              <a:rPr lang="en-GB" dirty="0"/>
              <a:t>I2C Communication</a:t>
            </a:r>
            <a:endParaRPr lang="pt-PT" sz="1800" dirty="0"/>
          </a:p>
          <a:p>
            <a:pPr lvl="0"/>
            <a:r>
              <a:rPr lang="en-GB" dirty="0"/>
              <a:t>Tactile Buttons</a:t>
            </a:r>
            <a:endParaRPr lang="pt-PT" sz="2000" dirty="0"/>
          </a:p>
          <a:p>
            <a:pPr marL="0" indent="0">
              <a:buNone/>
            </a:pPr>
            <a:endParaRPr lang="pt-PT" dirty="0"/>
          </a:p>
        </p:txBody>
      </p:sp>
      <p:sp>
        <p:nvSpPr>
          <p:cNvPr id="4" name="Título 1">
            <a:extLst>
              <a:ext uri="{FF2B5EF4-FFF2-40B4-BE49-F238E27FC236}">
                <a16:creationId xmlns:a16="http://schemas.microsoft.com/office/drawing/2014/main" id="{2927A341-E69B-4C83-9C95-0EECD250C5FF}"/>
              </a:ext>
            </a:extLst>
          </p:cNvPr>
          <p:cNvSpPr txBox="1">
            <a:spLocks/>
          </p:cNvSpPr>
          <p:nvPr/>
        </p:nvSpPr>
        <p:spPr>
          <a:xfrm>
            <a:off x="3311691" y="1"/>
            <a:ext cx="6240693" cy="1196752"/>
          </a:xfrm>
          <a:prstGeom prst="rect">
            <a:avLst/>
          </a:prstGeom>
        </p:spPr>
        <p:txBody>
          <a:bodyPr anchor="ctr" anchorCtr="0">
            <a:normAutofit/>
          </a:bodyPr>
          <a:lst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a:lstStyle>
          <a:p>
            <a:r>
              <a:rPr lang="pt-PT" kern="0"/>
              <a:t>Specifications</a:t>
            </a:r>
            <a:endParaRPr lang="pt-PT" kern="0" dirty="0"/>
          </a:p>
        </p:txBody>
      </p:sp>
    </p:spTree>
    <p:extLst>
      <p:ext uri="{BB962C8B-B14F-4D97-AF65-F5344CB8AC3E}">
        <p14:creationId xmlns:p14="http://schemas.microsoft.com/office/powerpoint/2010/main" val="745670789"/>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Tema1" id="{E4507C6D-35AE-4F1A-B7CB-25DC4E2F2D6E}" vid="{4C355627-B7F1-4639-BEA9-E1E068CD585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114</TotalTime>
  <Words>371</Words>
  <Application>Microsoft Office PowerPoint</Application>
  <PresentationFormat>Ecrã Panorâmico</PresentationFormat>
  <Paragraphs>115</Paragraphs>
  <Slides>20</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20</vt:i4>
      </vt:variant>
    </vt:vector>
  </HeadingPairs>
  <TitlesOfParts>
    <vt:vector size="25" baseType="lpstr">
      <vt:lpstr>Arial</vt:lpstr>
      <vt:lpstr>Calibri</vt:lpstr>
      <vt:lpstr>Corbel</vt:lpstr>
      <vt:lpstr>Times New Roman</vt:lpstr>
      <vt:lpstr>Tema1</vt:lpstr>
      <vt:lpstr>AutOS</vt:lpstr>
      <vt:lpstr>Agenda</vt:lpstr>
      <vt:lpstr>Problem Statement</vt:lpstr>
      <vt:lpstr>Market Study</vt:lpstr>
      <vt:lpstr>Market Study</vt:lpstr>
      <vt:lpstr>Market Study</vt:lpstr>
      <vt:lpstr>Constraints</vt:lpstr>
      <vt:lpstr>Requirements</vt:lpstr>
      <vt:lpstr>Apresentação do PowerPoint</vt:lpstr>
      <vt:lpstr>Specifications</vt:lpstr>
      <vt:lpstr>System Overview</vt:lpstr>
      <vt:lpstr>Events</vt:lpstr>
      <vt:lpstr>Use Cases</vt:lpstr>
      <vt:lpstr>State Chart</vt:lpstr>
      <vt:lpstr>State Chart</vt:lpstr>
      <vt:lpstr>Sequence Diagram</vt:lpstr>
      <vt:lpstr>Sequence Diagram</vt:lpstr>
      <vt:lpstr>Sequence Diagram</vt:lpstr>
      <vt:lpstr>System Stack</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fabio magalhaes</dc:creator>
  <cp:lastModifiedBy>Rui Carvalho</cp:lastModifiedBy>
  <cp:revision>19</cp:revision>
  <dcterms:created xsi:type="dcterms:W3CDTF">2017-10-10T20:48:49Z</dcterms:created>
  <dcterms:modified xsi:type="dcterms:W3CDTF">2017-10-25T12:33:54Z</dcterms:modified>
</cp:coreProperties>
</file>