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0"/>
  </p:notesMasterIdLst>
  <p:sldIdLst>
    <p:sldId id="264"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BED67-059E-4846-9EC2-E54DFF448155}" type="datetimeFigureOut">
              <a:rPr lang="pt-PT" smtClean="0"/>
              <a:t>11/10/2017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A41EB-2876-4126-9BB1-50BB6300815D}" type="slidenum">
              <a:rPr lang="pt-PT" smtClean="0"/>
              <a:t>‹nº›</a:t>
            </a:fld>
            <a:endParaRPr lang="pt-PT"/>
          </a:p>
        </p:txBody>
      </p:sp>
    </p:spTree>
    <p:extLst>
      <p:ext uri="{BB962C8B-B14F-4D97-AF65-F5344CB8AC3E}">
        <p14:creationId xmlns:p14="http://schemas.microsoft.com/office/powerpoint/2010/main" val="271722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10"/>
          </p:nvPr>
        </p:nvSpPr>
        <p:spPr/>
        <p:txBody>
          <a:bodyPr/>
          <a:lstStyle/>
          <a:p>
            <a:fld id="{CA077768-21C8-4125-A345-258E48D2EED0}" type="slidenum">
              <a:rPr lang="pt-PT" smtClean="0"/>
              <a:pPr/>
              <a:t>1</a:t>
            </a:fld>
            <a:endParaRPr lang="pt-PT"/>
          </a:p>
        </p:txBody>
      </p:sp>
    </p:spTree>
    <p:extLst>
      <p:ext uri="{BB962C8B-B14F-4D97-AF65-F5344CB8AC3E}">
        <p14:creationId xmlns:p14="http://schemas.microsoft.com/office/powerpoint/2010/main" val="405574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o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87488" y="2708920"/>
            <a:ext cx="10107928" cy="3456384"/>
          </a:xfrm>
          <a:prstGeom prst="rect">
            <a:avLst/>
          </a:prstGeom>
          <a:noFill/>
          <a:ln w="9525">
            <a:noFill/>
            <a:miter lim="800000"/>
            <a:headEnd/>
            <a:tailEnd/>
          </a:ln>
        </p:spPr>
      </p:pic>
      <p:sp>
        <p:nvSpPr>
          <p:cNvPr id="31" name="Rectangle 31"/>
          <p:cNvSpPr>
            <a:spLocks noGrp="1"/>
          </p:cNvSpPr>
          <p:nvPr>
            <p:ph type="subTitle" idx="1" hasCustomPrompt="1"/>
          </p:nvPr>
        </p:nvSpPr>
        <p:spPr>
          <a:xfrm>
            <a:off x="3407701" y="2780929"/>
            <a:ext cx="8160907" cy="504056"/>
          </a:xfrm>
        </p:spPr>
        <p:txBody>
          <a:bodyPr>
            <a:noAutofit/>
          </a:bodyPr>
          <a:lstStyle>
            <a:lvl1pPr marL="0" indent="0" algn="r" latinLnBrk="0">
              <a:buNone/>
              <a:defRPr lang="pt-PT" sz="3200"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PT" dirty="0"/>
              <a:t>Subtítulo, Conferência</a:t>
            </a:r>
          </a:p>
        </p:txBody>
      </p:sp>
      <p:sp>
        <p:nvSpPr>
          <p:cNvPr id="5" name="Rectangle 5"/>
          <p:cNvSpPr>
            <a:spLocks noGrp="1"/>
          </p:cNvSpPr>
          <p:nvPr>
            <p:ph type="ctrTitle" hasCustomPrompt="1"/>
          </p:nvPr>
        </p:nvSpPr>
        <p:spPr>
          <a:xfrm>
            <a:off x="1487488" y="1196753"/>
            <a:ext cx="10103752" cy="1470025"/>
          </a:xfrm>
        </p:spPr>
        <p:txBody>
          <a:bodyPr anchor="b" anchorCtr="0">
            <a:normAutofit/>
          </a:bodyPr>
          <a:lstStyle>
            <a:lvl1pPr algn="r" latinLnBrk="0">
              <a:defRPr lang="pt-PT" sz="5400" b="0" baseline="0">
                <a:solidFill>
                  <a:srgbClr val="373E48"/>
                </a:solidFill>
              </a:defRPr>
            </a:lvl1pPr>
          </a:lstStyle>
          <a:p>
            <a:r>
              <a:rPr lang="pt-PT" dirty="0"/>
              <a:t>Título da Apresentação</a:t>
            </a:r>
          </a:p>
        </p:txBody>
      </p:sp>
      <p:sp>
        <p:nvSpPr>
          <p:cNvPr id="10" name="Marcador de Posição do Texto 9"/>
          <p:cNvSpPr>
            <a:spLocks noGrp="1"/>
          </p:cNvSpPr>
          <p:nvPr>
            <p:ph type="body" sz="quarter" idx="10" hasCustomPrompt="1"/>
          </p:nvPr>
        </p:nvSpPr>
        <p:spPr>
          <a:xfrm>
            <a:off x="6192011" y="5301209"/>
            <a:ext cx="5376333" cy="865187"/>
          </a:xfrm>
        </p:spPr>
        <p:txBody>
          <a:bodyPr/>
          <a:lstStyle>
            <a:lvl1pPr marL="0" marR="0" indent="0" algn="r" defTabSz="914400" eaLnBrk="1" fontAlgn="auto" latinLnBrk="0" hangingPunct="1">
              <a:lnSpc>
                <a:spcPct val="100000"/>
              </a:lnSpc>
              <a:spcBef>
                <a:spcPts val="0"/>
              </a:spcBef>
              <a:spcAft>
                <a:spcPts val="0"/>
              </a:spcAft>
              <a:buClrTx/>
              <a:buSzTx/>
              <a:buFontTx/>
              <a:buNone/>
              <a:tabLst/>
              <a:defRPr sz="2800"/>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Autor1, Autor2, Autor 3</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Mail1, mail2, mail3</a:t>
            </a:r>
            <a:endParaRPr lang="en-US" dirty="0"/>
          </a:p>
        </p:txBody>
      </p:sp>
      <p:sp>
        <p:nvSpPr>
          <p:cNvPr id="11" name="Marcador de Posição do Número do Diapositivo 10"/>
          <p:cNvSpPr>
            <a:spLocks noGrp="1"/>
          </p:cNvSpPr>
          <p:nvPr>
            <p:ph type="sldNum" sz="quarter" idx="11"/>
          </p:nvPr>
        </p:nvSpPr>
        <p:spPr/>
        <p:txBody>
          <a:bodyPr/>
          <a:lstStyle/>
          <a:p>
            <a:fld id="{4FB861CC-32AA-45B1-A28B-79AD7303C392}" type="slidenum">
              <a:rPr lang="pt-PT" smtClean="0"/>
              <a:t>‹nº›</a:t>
            </a:fld>
            <a:endParaRPr lang="pt-PT"/>
          </a:p>
        </p:txBody>
      </p:sp>
      <p:pic>
        <p:nvPicPr>
          <p:cNvPr id="7" name="Picture 3"/>
          <p:cNvPicPr>
            <a:picLocks noChangeAspect="1" noChangeArrowheads="1"/>
          </p:cNvPicPr>
          <p:nvPr/>
        </p:nvPicPr>
        <p:blipFill>
          <a:blip r:embed="rId3" cstate="print"/>
          <a:srcRect/>
          <a:stretch>
            <a:fillRect/>
          </a:stretch>
        </p:blipFill>
        <p:spPr bwMode="auto">
          <a:xfrm>
            <a:off x="-1" y="6182245"/>
            <a:ext cx="8688289" cy="675756"/>
          </a:xfrm>
          <a:prstGeom prst="rect">
            <a:avLst/>
          </a:prstGeom>
          <a:noFill/>
          <a:ln w="9525">
            <a:noFill/>
            <a:miter lim="800000"/>
            <a:headEnd/>
            <a:tailEnd/>
          </a:ln>
        </p:spPr>
      </p:pic>
    </p:spTree>
    <p:extLst>
      <p:ext uri="{BB962C8B-B14F-4D97-AF65-F5344CB8AC3E}">
        <p14:creationId xmlns:p14="http://schemas.microsoft.com/office/powerpoint/2010/main" val="358167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Texto">
    <p:spTree>
      <p:nvGrpSpPr>
        <p:cNvPr id="1" name=""/>
        <p:cNvGrpSpPr/>
        <p:nvPr/>
      </p:nvGrpSpPr>
      <p:grpSpPr>
        <a:xfrm>
          <a:off x="0" y="0"/>
          <a:ext cx="0" cy="0"/>
          <a:chOff x="0" y="0"/>
          <a:chExt cx="0" cy="0"/>
        </a:xfrm>
      </p:grpSpPr>
      <p:sp>
        <p:nvSpPr>
          <p:cNvPr id="7" name="Rectangle 7"/>
          <p:cNvSpPr>
            <a:spLocks noGrp="1"/>
          </p:cNvSpPr>
          <p:nvPr>
            <p:ph type="body" idx="1"/>
          </p:nvPr>
        </p:nvSpPr>
        <p:spPr>
          <a:xfrm>
            <a:off x="1726837" y="1340768"/>
            <a:ext cx="10129803" cy="5184576"/>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dirty="0"/>
          </a:p>
        </p:txBody>
      </p:sp>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363384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272521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42333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84DECE9-7197-439F-876F-311CAFAD5F0F}" type="datetimeFigureOut">
              <a:rPr lang="pt-PT" smtClean="0"/>
              <a:t>11/10/2017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8249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7" cstate="print"/>
          <a:srcRect l="16573" b="80589"/>
          <a:stretch>
            <a:fillRect/>
          </a:stretch>
        </p:blipFill>
        <p:spPr bwMode="auto">
          <a:xfrm>
            <a:off x="-1" y="0"/>
            <a:ext cx="12192001" cy="119675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l="16573" t="19411"/>
          <a:stretch>
            <a:fillRect/>
          </a:stretch>
        </p:blipFill>
        <p:spPr bwMode="auto">
          <a:xfrm>
            <a:off x="1" y="1196752"/>
            <a:ext cx="12192001" cy="5661248"/>
          </a:xfrm>
          <a:prstGeom prst="rect">
            <a:avLst/>
          </a:prstGeom>
          <a:noFill/>
          <a:ln w="9525">
            <a:noFill/>
            <a:miter lim="800000"/>
            <a:headEnd/>
            <a:tailEnd/>
          </a:ln>
        </p:spPr>
      </p:pic>
      <p:sp>
        <p:nvSpPr>
          <p:cNvPr id="13" name="Rectângulo 12"/>
          <p:cNvSpPr/>
          <p:nvPr/>
        </p:nvSpPr>
        <p:spPr>
          <a:xfrm>
            <a:off x="0" y="1196752"/>
            <a:ext cx="12192000" cy="566124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dirty="0"/>
              <a:t>Título</a:t>
            </a:r>
          </a:p>
        </p:txBody>
      </p:sp>
      <p:sp>
        <p:nvSpPr>
          <p:cNvPr id="12" name="Rectangle 12"/>
          <p:cNvSpPr>
            <a:spLocks noGrp="1"/>
          </p:cNvSpPr>
          <p:nvPr>
            <p:ph type="body" idx="1"/>
          </p:nvPr>
        </p:nvSpPr>
        <p:spPr>
          <a:xfrm>
            <a:off x="1726837" y="1340768"/>
            <a:ext cx="10129803" cy="5184576"/>
          </a:xfrm>
          <a:prstGeom prst="rect">
            <a:avLst/>
          </a:prstGeom>
        </p:spPr>
        <p:txBody>
          <a:bodyPr>
            <a:normAutofit/>
          </a:bodyPr>
          <a:lstStyle/>
          <a:p>
            <a:pPr lvl="0"/>
            <a:r>
              <a:rPr lang="pt-PT" dirty="0"/>
              <a:t>Clique para 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15" name="CaixaDeTexto 14"/>
          <p:cNvSpPr txBox="1"/>
          <p:nvPr/>
        </p:nvSpPr>
        <p:spPr>
          <a:xfrm>
            <a:off x="0" y="116633"/>
            <a:ext cx="3407701" cy="1061829"/>
          </a:xfrm>
          <a:prstGeom prst="rect">
            <a:avLst/>
          </a:prstGeom>
          <a:noFill/>
        </p:spPr>
        <p:txBody>
          <a:bodyPr wrap="square" rtlCol="0">
            <a:spAutoFit/>
          </a:bodyPr>
          <a:lstStyle/>
          <a:p>
            <a:r>
              <a:rPr lang="en-US" sz="2100" b="1" dirty="0">
                <a:solidFill>
                  <a:srgbClr val="373E48"/>
                </a:solidFill>
              </a:rPr>
              <a:t>ESRG</a:t>
            </a:r>
          </a:p>
          <a:p>
            <a:r>
              <a:rPr lang="en-US" sz="2100" b="1" dirty="0">
                <a:solidFill>
                  <a:srgbClr val="00A2D3"/>
                </a:solidFill>
              </a:rPr>
              <a:t>Embedded Systems</a:t>
            </a:r>
          </a:p>
          <a:p>
            <a:r>
              <a:rPr lang="en-US" sz="2100" b="1" dirty="0">
                <a:solidFill>
                  <a:srgbClr val="00A2D3"/>
                </a:solidFill>
              </a:rPr>
              <a:t>Research Group</a:t>
            </a:r>
          </a:p>
        </p:txBody>
      </p:sp>
      <p:pic>
        <p:nvPicPr>
          <p:cNvPr id="1028" name="Picture 4"/>
          <p:cNvPicPr>
            <a:picLocks noChangeAspect="1" noChangeArrowheads="1"/>
          </p:cNvPicPr>
          <p:nvPr/>
        </p:nvPicPr>
        <p:blipFill>
          <a:blip r:embed="rId8" cstate="print"/>
          <a:srcRect l="3813" r="37962" b="1449"/>
          <a:stretch>
            <a:fillRect/>
          </a:stretch>
        </p:blipFill>
        <p:spPr bwMode="auto">
          <a:xfrm>
            <a:off x="0" y="1196752"/>
            <a:ext cx="1487488" cy="5661248"/>
          </a:xfrm>
          <a:prstGeom prst="rect">
            <a:avLst/>
          </a:prstGeom>
          <a:noFill/>
          <a:ln w="9525">
            <a:noFill/>
            <a:miter lim="800000"/>
            <a:headEnd/>
            <a:tailEnd/>
          </a:ln>
        </p:spPr>
      </p:pic>
      <p:sp>
        <p:nvSpPr>
          <p:cNvPr id="16" name="Slide Number Placeholder 9"/>
          <p:cNvSpPr>
            <a:spLocks noGrp="1"/>
          </p:cNvSpPr>
          <p:nvPr>
            <p:ph type="sldNum" sz="quarter" idx="4"/>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28061403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2" r:id="rId5"/>
  </p:sldLayoutIdLst>
  <p:txStyles>
    <p:title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p:titleStyle>
    <p:bodyStyle>
      <a:defPPr>
        <a:defRPr lang="pt-PT">
          <a:solidFill>
            <a:schemeClr val="tx1"/>
          </a:solidFill>
          <a:latin typeface="+mn-lt"/>
          <a:ea typeface="+mn-ea"/>
          <a:cs typeface="+mn-cs"/>
        </a:defRPr>
      </a:defPPr>
      <a:lvl1pPr marL="342900" indent="-342900" eaLnBrk="1" latinLnBrk="0" hangingPunct="1">
        <a:buChar char="•"/>
        <a:defRPr lang="pt-PT" sz="2800">
          <a:solidFill>
            <a:srgbClr val="373E48"/>
          </a:solidFill>
          <a:latin typeface="+mn-lt"/>
        </a:defRPr>
      </a:lvl1pPr>
      <a:lvl2pPr marL="742950" indent="-285750" eaLnBrk="1" hangingPunct="1">
        <a:buChar char="–"/>
        <a:defRPr lang="pt-PT" sz="2400">
          <a:solidFill>
            <a:srgbClr val="00A2D3"/>
          </a:solidFill>
          <a:latin typeface="+mn-lt"/>
        </a:defRPr>
      </a:lvl2pPr>
      <a:lvl3pPr marL="1143000" indent="-228600" eaLnBrk="1" hangingPunct="1">
        <a:buChar char="•"/>
        <a:defRPr lang="pt-PT" sz="2400">
          <a:solidFill>
            <a:srgbClr val="373E48"/>
          </a:solidFill>
          <a:latin typeface="+mn-lt"/>
        </a:defRPr>
      </a:lvl3pPr>
      <a:lvl4pPr marL="1600200" indent="-228600" eaLnBrk="1" hangingPunct="1">
        <a:buChar char="–"/>
        <a:defRPr lang="pt-PT" sz="2000">
          <a:latin typeface="+mn-lt"/>
        </a:defRPr>
      </a:lvl4pPr>
      <a:lvl5pPr marL="2057400" indent="-228600" eaLnBrk="1" hangingPunct="1">
        <a:buChar char="»"/>
        <a:defRPr lang="pt-PT" sz="2000">
          <a:latin typeface="+mn-lt"/>
        </a:defRPr>
      </a:lvl5pPr>
      <a:lvl6pPr marL="2514600" indent="-228600" eaLnBrk="1" hangingPunct="1">
        <a:buChar char="•"/>
        <a:defRPr lang="pt-PT" sz="2000"/>
      </a:lvl6pPr>
      <a:lvl7pPr marL="2971800" indent="-228600" eaLnBrk="1" hangingPunct="1">
        <a:buChar char="•"/>
        <a:defRPr lang="pt-PT" sz="2000"/>
      </a:lvl7pPr>
      <a:lvl8pPr marL="3429000" indent="-228600" eaLnBrk="1" hangingPunct="1">
        <a:buChar char="•"/>
        <a:defRPr lang="pt-PT" sz="2000"/>
      </a:lvl8pPr>
      <a:lvl9pPr marL="3886200" indent="-228600" eaLnBrk="1" hangingPunct="1">
        <a:buChar char="•"/>
        <a:defRPr lang="pt-PT" sz="2000"/>
      </a:lvl9pPr>
    </p:bodyStyle>
    <p:otherStyle>
      <a:defPPr>
        <a:defRPr lang="pt-PT">
          <a:solidFill>
            <a:schemeClr val="tx1"/>
          </a:solidFill>
          <a:latin typeface="+mn-lt"/>
          <a:ea typeface="+mn-ea"/>
          <a:cs typeface="+mn-cs"/>
        </a:defRPr>
      </a:defPPr>
      <a:lvl1pPr marL="0" eaLnBrk="1" latinLnBrk="0"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https://image.freepik.com/free-vector/car-dashboard-on-the-road_23-2147494392.jpg">
            <a:extLst>
              <a:ext uri="{FF2B5EF4-FFF2-40B4-BE49-F238E27FC236}">
                <a16:creationId xmlns:a16="http://schemas.microsoft.com/office/drawing/2014/main" id="{A677AC37-52F1-4D01-86CF-1F623A313D1D}"/>
              </a:ext>
            </a:extLst>
          </p:cNvPr>
          <p:cNvPicPr/>
          <p:nvPr/>
        </p:nvPicPr>
        <p:blipFill rotWithShape="1">
          <a:blip r:embed="rId3">
            <a:extLst>
              <a:ext uri="{BEBA8EAE-BF5A-486C-A8C5-ECC9F3942E4B}">
                <a14:imgProps xmlns:a14="http://schemas.microsoft.com/office/drawing/2010/main">
                  <a14:imgLayer r:embed="rId4">
                    <a14:imgEffect>
                      <a14:backgroundRemoval t="31470" b="95527" l="0" r="99681">
                        <a14:foregroundMark x1="2716" y1="44728" x2="88498" y2="80671"/>
                        <a14:foregroundMark x1="88498" y1="80671" x2="96326" y2="89936"/>
                        <a14:foregroundMark x1="99521" y1="46965" x2="53834" y2="59904"/>
                        <a14:foregroundMark x1="53834" y1="59904" x2="46645" y2="65016"/>
                        <a14:foregroundMark x1="46645" y1="65016" x2="42332" y2="76837"/>
                        <a14:foregroundMark x1="42332" y1="76837" x2="53834" y2="85942"/>
                        <a14:foregroundMark x1="53834" y1="85942" x2="72843" y2="82268"/>
                        <a14:foregroundMark x1="72843" y1="82268" x2="86262" y2="73642"/>
                        <a14:foregroundMark x1="86262" y1="73642" x2="85463" y2="60224"/>
                        <a14:foregroundMark x1="85463" y1="60224" x2="65495" y2="55911"/>
                        <a14:foregroundMark x1="65495" y1="55911" x2="53514" y2="62300"/>
                        <a14:foregroundMark x1="53514" y1="62300" x2="45847" y2="74920"/>
                        <a14:foregroundMark x1="45847" y1="74920" x2="54153" y2="80192"/>
                        <a14:foregroundMark x1="54153" y1="80192" x2="68051" y2="76677"/>
                        <a14:foregroundMark x1="68051" y1="76677" x2="55911" y2="74441"/>
                        <a14:foregroundMark x1="55911" y1="74441" x2="46326" y2="77316"/>
                        <a14:foregroundMark x1="46326" y1="77316" x2="34665" y2="84824"/>
                        <a14:foregroundMark x1="34665" y1="84824" x2="30511" y2="92652"/>
                        <a14:foregroundMark x1="30511" y1="92652" x2="28435" y2="93291"/>
                        <a14:foregroundMark x1="11981" y1="92173" x2="23642" y2="88019"/>
                        <a14:foregroundMark x1="23642" y1="88019" x2="30351" y2="80990"/>
                        <a14:foregroundMark x1="30351" y1="80990" x2="34026" y2="72204"/>
                        <a14:foregroundMark x1="34026" y1="72204" x2="33546" y2="60703"/>
                        <a14:foregroundMark x1="33546" y1="60703" x2="22684" y2="57827"/>
                        <a14:foregroundMark x1="22684" y1="57827" x2="13259" y2="61502"/>
                        <a14:foregroundMark x1="13259" y1="61502" x2="5272" y2="68211"/>
                        <a14:foregroundMark x1="5272" y1="68211" x2="958" y2="76198"/>
                        <a14:foregroundMark x1="958" y1="76198" x2="1118" y2="89297"/>
                        <a14:foregroundMark x1="1118" y1="89297" x2="24760" y2="90096"/>
                        <a14:foregroundMark x1="24760" y1="90096" x2="48083" y2="87700"/>
                        <a14:foregroundMark x1="99361" y1="48403" x2="59744" y2="49361"/>
                        <a14:foregroundMark x1="43621" y1="45815" x2="21246" y2="40895"/>
                        <a14:foregroundMark x1="59744" y1="49361" x2="48940" y2="46985"/>
                        <a14:foregroundMark x1="21246" y1="40895" x2="2556" y2="46486"/>
                        <a14:foregroundMark x1="2556" y1="46486" x2="799" y2="91054"/>
                        <a14:foregroundMark x1="799" y1="91054" x2="10064" y2="94409"/>
                        <a14:foregroundMark x1="10064" y1="94409" x2="31310" y2="93450"/>
                        <a14:foregroundMark x1="31310" y1="93450" x2="58626" y2="94888"/>
                        <a14:foregroundMark x1="58626" y1="94888" x2="77157" y2="94569"/>
                        <a14:foregroundMark x1="77157" y1="94569" x2="91214" y2="94569"/>
                        <a14:foregroundMark x1="91214" y1="94569" x2="99361" y2="89137"/>
                        <a14:foregroundMark x1="99361" y1="89137" x2="99681" y2="50799"/>
                        <a14:foregroundMark x1="99681" y1="50799" x2="98882" y2="49042"/>
                        <a14:foregroundMark x1="33227" y1="47284" x2="88339" y2="61661"/>
                        <a14:foregroundMark x1="98243" y1="53994" x2="33706" y2="88978"/>
                        <a14:foregroundMark x1="12780" y1="83706" x2="42013" y2="69489"/>
                        <a14:foregroundMark x1="23802" y1="61661" x2="59105" y2="80032"/>
                        <a14:foregroundMark x1="88019" y1="65655" x2="74281" y2="89617"/>
                        <a14:foregroundMark x1="74281" y1="89617" x2="69329" y2="94089"/>
                        <a14:foregroundMark x1="11502" y1="77476" x2="17252" y2="60863"/>
                        <a14:foregroundMark x1="17252" y1="60863" x2="21725" y2="55591"/>
                        <a14:foregroundMark x1="12939" y1="49840" x2="34665" y2="49521"/>
                        <a14:foregroundMark x1="34665" y1="49521" x2="35623" y2="49521"/>
                        <a14:foregroundMark x1="22524" y1="50479" x2="8147" y2="57668"/>
                        <a14:foregroundMark x1="30990" y1="53514" x2="36102" y2="54473"/>
                        <a14:foregroundMark x1="65655" y1="67093" x2="67572" y2="57508"/>
                        <a14:foregroundMark x1="67572" y1="57508" x2="66454" y2="52875"/>
                        <a14:foregroundMark x1="88179" y1="86422" x2="77316" y2="91853"/>
                        <a14:foregroundMark x1="77316" y1="91853" x2="55112" y2="90415"/>
                        <a14:foregroundMark x1="9585" y1="84824" x2="19010" y2="78275"/>
                        <a14:foregroundMark x1="19010" y1="78275" x2="29073" y2="77476"/>
                        <a14:foregroundMark x1="29073" y1="77476" x2="27955" y2="66454"/>
                        <a14:foregroundMark x1="27955" y1="66454" x2="21565" y2="61022"/>
                        <a14:foregroundMark x1="3994" y1="79553" x2="7668" y2="88019"/>
                        <a14:foregroundMark x1="7668" y1="88019" x2="7987" y2="81789"/>
                        <a14:foregroundMark x1="26358" y1="73003" x2="24281" y2="74760"/>
                        <a14:foregroundMark x1="319" y1="93770" x2="6230" y2="91054"/>
                        <a14:foregroundMark x1="18211" y1="91534" x2="0" y2="94888"/>
                        <a14:foregroundMark x1="32748" y1="91534" x2="319" y2="99840"/>
                        <a14:foregroundMark x1="319" y1="99840" x2="18371" y2="97764"/>
                        <a14:foregroundMark x1="18371" y1="97764" x2="27476" y2="86901"/>
                        <a14:foregroundMark x1="27476" y1="86901" x2="16613" y2="80831"/>
                        <a14:foregroundMark x1="16613" y1="80831" x2="5911" y2="84824"/>
                        <a14:foregroundMark x1="5911" y1="84824" x2="17891" y2="90256"/>
                        <a14:foregroundMark x1="17891" y1="90256" x2="8946" y2="93450"/>
                        <a14:foregroundMark x1="8946" y1="93450" x2="41214" y2="96645"/>
                        <a14:foregroundMark x1="41214" y1="96645" x2="3035" y2="98403"/>
                        <a14:foregroundMark x1="3035" y1="98403" x2="23642" y2="95847"/>
                        <a14:foregroundMark x1="23642" y1="95847" x2="12460" y2="92812"/>
                        <a14:foregroundMark x1="12460" y1="92812" x2="30990" y2="90575"/>
                        <a14:foregroundMark x1="30990" y1="90575" x2="16773" y2="94888"/>
                        <a14:foregroundMark x1="16773" y1="94888" x2="25559" y2="95527"/>
                        <a14:backgroundMark x1="49361" y1="41693" x2="72684" y2="39617"/>
                        <a14:backgroundMark x1="46326" y1="46326" x2="46326" y2="46326"/>
                        <a14:backgroundMark x1="44089" y1="45208" x2="49201" y2="46645"/>
                      </a14:backgroundRemoval>
                    </a14:imgEffect>
                  </a14:imgLayer>
                </a14:imgProps>
              </a:ext>
              <a:ext uri="{28A0092B-C50C-407E-A947-70E740481C1C}">
                <a14:useLocalDpi xmlns:a14="http://schemas.microsoft.com/office/drawing/2010/main" val="0"/>
              </a:ext>
            </a:extLst>
          </a:blip>
          <a:srcRect t="24518" b="5632"/>
          <a:stretch/>
        </p:blipFill>
        <p:spPr bwMode="auto">
          <a:xfrm>
            <a:off x="1487488" y="1950678"/>
            <a:ext cx="6118656" cy="4215718"/>
          </a:xfrm>
          <a:prstGeom prst="rect">
            <a:avLst/>
          </a:prstGeom>
          <a:noFill/>
          <a:ln>
            <a:noFill/>
          </a:ln>
          <a:extLst>
            <a:ext uri="{53640926-AAD7-44D8-BBD7-CCE9431645EC}">
              <a14:shadowObscured xmlns:a14="http://schemas.microsoft.com/office/drawing/2010/main"/>
            </a:ext>
          </a:extLst>
        </p:spPr>
      </p:pic>
      <p:sp>
        <p:nvSpPr>
          <p:cNvPr id="4" name="Título 3"/>
          <p:cNvSpPr>
            <a:spLocks noGrp="1"/>
          </p:cNvSpPr>
          <p:nvPr>
            <p:ph type="ctrTitle"/>
          </p:nvPr>
        </p:nvSpPr>
        <p:spPr/>
        <p:txBody>
          <a:bodyPr>
            <a:normAutofit/>
          </a:bodyPr>
          <a:lstStyle/>
          <a:p>
            <a:r>
              <a:rPr lang="en-US" b="1" i="1" dirty="0" err="1"/>
              <a:t>AutOS</a:t>
            </a:r>
            <a:endParaRPr lang="en-US" b="1" i="1" dirty="0"/>
          </a:p>
        </p:txBody>
      </p:sp>
      <p:sp>
        <p:nvSpPr>
          <p:cNvPr id="6" name="Marcador de Posição do Texto 5"/>
          <p:cNvSpPr>
            <a:spLocks noGrp="1"/>
          </p:cNvSpPr>
          <p:nvPr>
            <p:ph type="body" sz="quarter" idx="10"/>
          </p:nvPr>
        </p:nvSpPr>
        <p:spPr>
          <a:xfrm>
            <a:off x="2639616" y="5301209"/>
            <a:ext cx="7632848" cy="865187"/>
          </a:xfrm>
          <a:solidFill>
            <a:srgbClr val="FFFFFF">
              <a:alpha val="65000"/>
            </a:srgbClr>
          </a:solidFill>
        </p:spPr>
        <p:txBody>
          <a:bodyPr anchor="ctr">
            <a:normAutofit/>
          </a:bodyPr>
          <a:lstStyle/>
          <a:p>
            <a:pPr algn="ctr"/>
            <a:r>
              <a:rPr lang="en-US" sz="2000" b="1" dirty="0" err="1">
                <a:latin typeface="Calibri" panose="020F0502020204030204" pitchFamily="34" charset="0"/>
                <a:cs typeface="Calibri" panose="020F0502020204030204" pitchFamily="34" charset="0"/>
              </a:rPr>
              <a:t>Fábio</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Magalhães</a:t>
            </a:r>
            <a:r>
              <a:rPr lang="en-US" sz="2000" b="1" dirty="0">
                <a:latin typeface="Calibri" panose="020F0502020204030204" pitchFamily="34" charset="0"/>
                <a:cs typeface="Calibri" panose="020F0502020204030204" pitchFamily="34" charset="0"/>
              </a:rPr>
              <a:t> – A75030</a:t>
            </a:r>
          </a:p>
          <a:p>
            <a:pPr algn="ctr"/>
            <a:r>
              <a:rPr lang="en-US" sz="2000" b="1" dirty="0">
                <a:latin typeface="Calibri" panose="020F0502020204030204" pitchFamily="34" charset="0"/>
                <a:cs typeface="Calibri" panose="020F0502020204030204" pitchFamily="34" charset="0"/>
              </a:rPr>
              <a:t>Rui Carvalho – A76279</a:t>
            </a:r>
          </a:p>
        </p:txBody>
      </p:sp>
      <p:sp>
        <p:nvSpPr>
          <p:cNvPr id="3" name="Subtitle 2"/>
          <p:cNvSpPr>
            <a:spLocks noGrp="1"/>
          </p:cNvSpPr>
          <p:nvPr>
            <p:ph type="subTitle" idx="1"/>
          </p:nvPr>
        </p:nvSpPr>
        <p:spPr/>
        <p:txBody>
          <a:bodyPr/>
          <a:lstStyle/>
          <a:p>
            <a:r>
              <a:rPr lang="en-US" sz="3600" dirty="0"/>
              <a:t>Analysis Presentation</a:t>
            </a:r>
          </a:p>
        </p:txBody>
      </p:sp>
    </p:spTree>
    <p:extLst>
      <p:ext uri="{BB962C8B-B14F-4D97-AF65-F5344CB8AC3E}">
        <p14:creationId xmlns:p14="http://schemas.microsoft.com/office/powerpoint/2010/main" val="4028815543"/>
      </p:ext>
    </p:extLst>
  </p:cSld>
  <p:clrMapOvr>
    <a:masterClrMapping/>
  </p:clrMapOvr>
  <mc:AlternateContent xmlns:mc="http://schemas.openxmlformats.org/markup-compatibility/2006" xmlns:p14="http://schemas.microsoft.com/office/powerpoint/2010/main">
    <mc:Choice Requires="p14">
      <p:transition spd="slow" p14:dur="2000" advTm="4604"/>
    </mc:Choice>
    <mc:Fallback xmlns="">
      <p:transition spd="slow" advTm="46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A8F07-85A4-4DCE-8124-C2425AB11BD6}"/>
              </a:ext>
            </a:extLst>
          </p:cNvPr>
          <p:cNvSpPr>
            <a:spLocks noGrp="1"/>
          </p:cNvSpPr>
          <p:nvPr>
            <p:ph type="title"/>
          </p:nvPr>
        </p:nvSpPr>
        <p:spPr>
          <a:xfrm>
            <a:off x="975760" y="140619"/>
            <a:ext cx="8534400" cy="1507067"/>
          </a:xfrm>
        </p:spPr>
        <p:txBody>
          <a:bodyPr vert="horz" lIns="91440" tIns="45720" rIns="91440" bIns="45720" rtlCol="0" anchor="t">
            <a:normAutofit/>
          </a:bodyPr>
          <a:lstStyle/>
          <a:p>
            <a:pPr algn="ctr"/>
            <a:r>
              <a:rPr lang="pt-PT" sz="5400" b="1" dirty="0">
                <a:solidFill>
                  <a:schemeClr val="accent1">
                    <a:lumMod val="50000"/>
                  </a:schemeClr>
                </a:solidFill>
              </a:rPr>
              <a:t>AGENDA</a:t>
            </a:r>
          </a:p>
        </p:txBody>
      </p:sp>
      <p:sp>
        <p:nvSpPr>
          <p:cNvPr id="3" name="Marcador de Posição de Conteúdo 2">
            <a:extLst>
              <a:ext uri="{FF2B5EF4-FFF2-40B4-BE49-F238E27FC236}">
                <a16:creationId xmlns:a16="http://schemas.microsoft.com/office/drawing/2014/main" id="{ED57E6DD-0D4E-4C30-B0D3-7B69ECBE9B9C}"/>
              </a:ext>
            </a:extLst>
          </p:cNvPr>
          <p:cNvSpPr>
            <a:spLocks noGrp="1"/>
          </p:cNvSpPr>
          <p:nvPr>
            <p:ph idx="1"/>
          </p:nvPr>
        </p:nvSpPr>
        <p:spPr>
          <a:xfrm>
            <a:off x="1994376" y="1800086"/>
            <a:ext cx="8534400" cy="3615267"/>
          </a:xfrm>
        </p:spPr>
        <p:txBody>
          <a:bodyPr>
            <a:normAutofit/>
          </a:bodyPr>
          <a:lstStyle/>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Problem Statement</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Constrains</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Technical Constrains</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Functional Requirements</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Non-Functional Requirements</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Specifications</a:t>
            </a: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System </a:t>
            </a:r>
            <a:r>
              <a:rPr lang="pt-PT" dirty="0" err="1">
                <a:solidFill>
                  <a:schemeClr val="accent1">
                    <a:lumMod val="50000"/>
                  </a:schemeClr>
                </a:solidFill>
                <a:latin typeface="Arial" panose="020B0604020202020204" pitchFamily="34" charset="0"/>
                <a:cs typeface="Arial" panose="020B0604020202020204" pitchFamily="34" charset="0"/>
              </a:rPr>
              <a:t>Overview</a:t>
            </a:r>
            <a:endParaRPr lang="pt-PT" dirty="0">
              <a:solidFill>
                <a:schemeClr val="accent1">
                  <a:lumMod val="50000"/>
                </a:schemeClr>
              </a:solidFill>
              <a:latin typeface="Arial" panose="020B0604020202020204" pitchFamily="34" charset="0"/>
              <a:cs typeface="Arial" panose="020B0604020202020204" pitchFamily="34" charset="0"/>
            </a:endParaRPr>
          </a:p>
          <a:p>
            <a:pPr>
              <a:buClr>
                <a:schemeClr val="accent1"/>
              </a:buClr>
            </a:pPr>
            <a:r>
              <a:rPr lang="pt-PT" dirty="0">
                <a:solidFill>
                  <a:schemeClr val="accent1">
                    <a:lumMod val="50000"/>
                  </a:schemeClr>
                </a:solidFill>
                <a:latin typeface="Arial" panose="020B0604020202020204" pitchFamily="34" charset="0"/>
                <a:cs typeface="Arial" panose="020B0604020202020204" pitchFamily="34" charset="0"/>
              </a:rPr>
              <a:t>Gantt Chart</a:t>
            </a:r>
          </a:p>
          <a:p>
            <a:pPr>
              <a:buClr>
                <a:schemeClr val="accent1"/>
              </a:buClr>
            </a:pPr>
            <a:endParaRPr lang="pt-PT" sz="2000" dirty="0"/>
          </a:p>
        </p:txBody>
      </p:sp>
    </p:spTree>
    <p:extLst>
      <p:ext uri="{BB962C8B-B14F-4D97-AF65-F5344CB8AC3E}">
        <p14:creationId xmlns:p14="http://schemas.microsoft.com/office/powerpoint/2010/main" val="317424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E25D3-42F2-45CC-B8D1-1CFB77231404}"/>
              </a:ext>
            </a:extLst>
          </p:cNvPr>
          <p:cNvSpPr>
            <a:spLocks noGrp="1"/>
          </p:cNvSpPr>
          <p:nvPr>
            <p:ph type="title"/>
          </p:nvPr>
        </p:nvSpPr>
        <p:spPr>
          <a:xfrm>
            <a:off x="1691377" y="0"/>
            <a:ext cx="8534400" cy="1507067"/>
          </a:xfrm>
        </p:spPr>
        <p:txBody>
          <a:bodyPr>
            <a:normAutofit/>
          </a:bodyPr>
          <a:lstStyle/>
          <a:p>
            <a:pPr algn="ctr"/>
            <a:r>
              <a:rPr lang="pt-PT" sz="5400" b="1" dirty="0">
                <a:solidFill>
                  <a:schemeClr val="accent1">
                    <a:lumMod val="50000"/>
                  </a:schemeClr>
                </a:solidFill>
              </a:rPr>
              <a:t>Problem Statement</a:t>
            </a:r>
          </a:p>
        </p:txBody>
      </p:sp>
      <p:sp>
        <p:nvSpPr>
          <p:cNvPr id="3" name="Marcador de Posição de Conteúdo 2">
            <a:extLst>
              <a:ext uri="{FF2B5EF4-FFF2-40B4-BE49-F238E27FC236}">
                <a16:creationId xmlns:a16="http://schemas.microsoft.com/office/drawing/2014/main" id="{95DBD84F-6410-4B51-BEBE-291F69A1DAF7}"/>
              </a:ext>
            </a:extLst>
          </p:cNvPr>
          <p:cNvSpPr>
            <a:spLocks noGrp="1"/>
          </p:cNvSpPr>
          <p:nvPr>
            <p:ph idx="1"/>
          </p:nvPr>
        </p:nvSpPr>
        <p:spPr>
          <a:xfrm>
            <a:off x="1691377" y="2101471"/>
            <a:ext cx="9427800" cy="3821046"/>
          </a:xfrm>
        </p:spPr>
        <p:txBody>
          <a:bodyPr>
            <a:normAutofit fontScale="92500" lnSpcReduction="10000"/>
          </a:bodyPr>
          <a:lstStyle/>
          <a:p>
            <a:pPr marL="0" indent="0" algn="just">
              <a:buNone/>
            </a:pPr>
            <a:r>
              <a:rPr lang="en-GB" dirty="0"/>
              <a:t>	</a:t>
            </a:r>
            <a:r>
              <a:rPr lang="en-GB" dirty="0">
                <a:solidFill>
                  <a:schemeClr val="accent1">
                    <a:lumMod val="50000"/>
                  </a:schemeClr>
                </a:solidFill>
              </a:rPr>
              <a:t>All recent automobiles have an on-board computer, that assist the driving and the maintenance of the vehicle. It has become an accessory more and more indispensable, however it is still very expensive for the masses. Yet possible to install on older vehicles, it brings mechanical complications, and great monetary cost.</a:t>
            </a:r>
            <a:endParaRPr lang="pt-PT" dirty="0">
              <a:solidFill>
                <a:schemeClr val="accent1">
                  <a:lumMod val="50000"/>
                </a:schemeClr>
              </a:solidFill>
            </a:endParaRPr>
          </a:p>
          <a:p>
            <a:pPr marL="0" indent="0" algn="just">
              <a:buNone/>
            </a:pPr>
            <a:r>
              <a:rPr lang="en-GB" dirty="0">
                <a:solidFill>
                  <a:schemeClr val="accent1">
                    <a:lumMod val="50000"/>
                  </a:schemeClr>
                </a:solidFill>
              </a:rPr>
              <a:t>	The Project’s goal is to develop an efficient, plug-n-play, inexpensive, functionality full on-board computer. I will be perfect companion to every road trip.</a:t>
            </a:r>
            <a:endParaRPr lang="pt-PT" dirty="0">
              <a:solidFill>
                <a:schemeClr val="accent1">
                  <a:lumMod val="50000"/>
                </a:schemeClr>
              </a:solidFill>
            </a:endParaRPr>
          </a:p>
          <a:p>
            <a:pPr marL="0" indent="0" algn="just">
              <a:buNone/>
            </a:pPr>
            <a:r>
              <a:rPr lang="en-GB" dirty="0">
                <a:solidFill>
                  <a:schemeClr val="accent1">
                    <a:lumMod val="50000"/>
                  </a:schemeClr>
                </a:solidFill>
              </a:rPr>
              <a:t>	 Apart from giving every basic information, the system will be able to report to the user every malfunction in the car. </a:t>
            </a:r>
            <a:endParaRPr lang="pt-PT" dirty="0">
              <a:solidFill>
                <a:schemeClr val="accent1">
                  <a:lumMod val="50000"/>
                </a:schemeClr>
              </a:solidFill>
            </a:endParaRPr>
          </a:p>
          <a:p>
            <a:pPr marL="0" indent="0" algn="just">
              <a:buNone/>
            </a:pPr>
            <a:endParaRPr lang="pt-PT" dirty="0"/>
          </a:p>
        </p:txBody>
      </p:sp>
    </p:spTree>
    <p:extLst>
      <p:ext uri="{BB962C8B-B14F-4D97-AF65-F5344CB8AC3E}">
        <p14:creationId xmlns:p14="http://schemas.microsoft.com/office/powerpoint/2010/main" val="8767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D29BC-A836-4A8E-B78E-4252FA357214}"/>
              </a:ext>
            </a:extLst>
          </p:cNvPr>
          <p:cNvSpPr>
            <a:spLocks noGrp="1"/>
          </p:cNvSpPr>
          <p:nvPr>
            <p:ph type="title"/>
          </p:nvPr>
        </p:nvSpPr>
        <p:spPr>
          <a:xfrm>
            <a:off x="1837152" y="180375"/>
            <a:ext cx="8534400" cy="1507067"/>
          </a:xfrm>
        </p:spPr>
        <p:txBody>
          <a:bodyPr/>
          <a:lstStyle/>
          <a:p>
            <a:pPr algn="ctr"/>
            <a:r>
              <a:rPr lang="en-GB" sz="5400" b="1" dirty="0">
                <a:solidFill>
                  <a:schemeClr val="accent1">
                    <a:lumMod val="50000"/>
                  </a:schemeClr>
                </a:solidFill>
              </a:rPr>
              <a:t>Constraints</a:t>
            </a:r>
            <a:endParaRPr lang="pt-PT" b="1" dirty="0">
              <a:solidFill>
                <a:schemeClr val="accent1">
                  <a:lumMod val="50000"/>
                </a:schemeClr>
              </a:solidFill>
            </a:endParaRPr>
          </a:p>
        </p:txBody>
      </p:sp>
      <p:sp>
        <p:nvSpPr>
          <p:cNvPr id="3" name="Marcador de Posição de Conteúdo 2">
            <a:extLst>
              <a:ext uri="{FF2B5EF4-FFF2-40B4-BE49-F238E27FC236}">
                <a16:creationId xmlns:a16="http://schemas.microsoft.com/office/drawing/2014/main" id="{F1A31C2B-BF37-4242-AFAC-8E3365C7E0B0}"/>
              </a:ext>
            </a:extLst>
          </p:cNvPr>
          <p:cNvSpPr>
            <a:spLocks noGrp="1"/>
          </p:cNvSpPr>
          <p:nvPr>
            <p:ph idx="1"/>
          </p:nvPr>
        </p:nvSpPr>
        <p:spPr>
          <a:xfrm>
            <a:off x="1545611" y="1511790"/>
            <a:ext cx="10515600" cy="4351338"/>
          </a:xfrm>
        </p:spPr>
        <p:txBody>
          <a:bodyPr>
            <a:normAutofit/>
          </a:bodyPr>
          <a:lstStyle/>
          <a:p>
            <a:pPr marL="0" lvl="0" indent="0">
              <a:buNone/>
            </a:pPr>
            <a:r>
              <a:rPr lang="en-GB" sz="3200" b="1" dirty="0">
                <a:solidFill>
                  <a:schemeClr val="accent1">
                    <a:lumMod val="50000"/>
                  </a:schemeClr>
                </a:solidFill>
              </a:rPr>
              <a:t>Constraints</a:t>
            </a:r>
            <a:endParaRPr lang="en-GB" dirty="0">
              <a:solidFill>
                <a:schemeClr val="accent1">
                  <a:lumMod val="50000"/>
                </a:schemeClr>
              </a:solidFill>
            </a:endParaRPr>
          </a:p>
          <a:p>
            <a:pPr lvl="0" algn="just"/>
            <a:r>
              <a:rPr lang="en-GB" dirty="0">
                <a:solidFill>
                  <a:schemeClr val="accent1">
                    <a:lumMod val="50000"/>
                  </a:schemeClr>
                </a:solidFill>
              </a:rPr>
              <a:t>Budget must be minimal.</a:t>
            </a:r>
            <a:endParaRPr lang="pt-PT" dirty="0">
              <a:solidFill>
                <a:schemeClr val="accent1">
                  <a:lumMod val="50000"/>
                </a:schemeClr>
              </a:solidFill>
            </a:endParaRPr>
          </a:p>
          <a:p>
            <a:pPr lvl="0" algn="just"/>
            <a:r>
              <a:rPr lang="en-GB" dirty="0">
                <a:solidFill>
                  <a:schemeClr val="accent1">
                    <a:lumMod val="50000"/>
                  </a:schemeClr>
                </a:solidFill>
              </a:rPr>
              <a:t>Project developed by a team of two.</a:t>
            </a:r>
            <a:endParaRPr lang="pt-PT" dirty="0">
              <a:solidFill>
                <a:schemeClr val="accent1">
                  <a:lumMod val="50000"/>
                </a:schemeClr>
              </a:solidFill>
            </a:endParaRPr>
          </a:p>
          <a:p>
            <a:pPr lvl="0" algn="just"/>
            <a:r>
              <a:rPr lang="en-GB" dirty="0">
                <a:solidFill>
                  <a:schemeClr val="accent1">
                    <a:lumMod val="50000"/>
                  </a:schemeClr>
                </a:solidFill>
              </a:rPr>
              <a:t>Project must meet the final deadline.</a:t>
            </a:r>
          </a:p>
          <a:p>
            <a:pPr marL="0" lvl="0" indent="0" algn="just">
              <a:buNone/>
            </a:pPr>
            <a:endParaRPr lang="en-GB" dirty="0">
              <a:solidFill>
                <a:schemeClr val="accent1">
                  <a:lumMod val="50000"/>
                </a:schemeClr>
              </a:solidFill>
            </a:endParaRPr>
          </a:p>
          <a:p>
            <a:pPr marL="0" lvl="0" indent="0" algn="just">
              <a:buNone/>
            </a:pPr>
            <a:r>
              <a:rPr lang="en-GB" sz="3200" b="1" dirty="0">
                <a:solidFill>
                  <a:schemeClr val="accent1">
                    <a:lumMod val="50000"/>
                  </a:schemeClr>
                </a:solidFill>
              </a:rPr>
              <a:t>Technical Constraints</a:t>
            </a:r>
          </a:p>
          <a:p>
            <a:pPr lvl="0"/>
            <a:r>
              <a:rPr lang="en-GB" dirty="0">
                <a:solidFill>
                  <a:schemeClr val="accent1">
                    <a:lumMod val="50000"/>
                  </a:schemeClr>
                </a:solidFill>
              </a:rPr>
              <a:t>Raspberry Pi</a:t>
            </a:r>
            <a:endParaRPr lang="pt-PT" dirty="0">
              <a:solidFill>
                <a:schemeClr val="accent1">
                  <a:lumMod val="50000"/>
                </a:schemeClr>
              </a:solidFill>
            </a:endParaRPr>
          </a:p>
          <a:p>
            <a:pPr lvl="0"/>
            <a:r>
              <a:rPr lang="en-GB" dirty="0">
                <a:solidFill>
                  <a:schemeClr val="accent1">
                    <a:lumMod val="50000"/>
                  </a:schemeClr>
                </a:solidFill>
              </a:rPr>
              <a:t>Buildroot</a:t>
            </a:r>
            <a:endParaRPr lang="pt-PT" dirty="0">
              <a:solidFill>
                <a:schemeClr val="accent1">
                  <a:lumMod val="50000"/>
                </a:schemeClr>
              </a:solidFill>
            </a:endParaRPr>
          </a:p>
          <a:p>
            <a:pPr marL="0" indent="0">
              <a:buNone/>
            </a:pPr>
            <a:endParaRPr lang="pt-PT" dirty="0"/>
          </a:p>
        </p:txBody>
      </p:sp>
    </p:spTree>
    <p:extLst>
      <p:ext uri="{BB962C8B-B14F-4D97-AF65-F5344CB8AC3E}">
        <p14:creationId xmlns:p14="http://schemas.microsoft.com/office/powerpoint/2010/main" val="153045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23776-563A-4034-B6AE-516695E25F02}"/>
              </a:ext>
            </a:extLst>
          </p:cNvPr>
          <p:cNvSpPr>
            <a:spLocks noGrp="1"/>
          </p:cNvSpPr>
          <p:nvPr>
            <p:ph type="title"/>
          </p:nvPr>
        </p:nvSpPr>
        <p:spPr>
          <a:xfrm>
            <a:off x="2075690" y="0"/>
            <a:ext cx="8534400" cy="1507067"/>
          </a:xfrm>
        </p:spPr>
        <p:txBody>
          <a:bodyPr>
            <a:normAutofit/>
          </a:bodyPr>
          <a:lstStyle/>
          <a:p>
            <a:pPr algn="ctr"/>
            <a:r>
              <a:rPr lang="pt-PT" sz="5400" dirty="0">
                <a:solidFill>
                  <a:schemeClr val="accent1">
                    <a:lumMod val="50000"/>
                  </a:schemeClr>
                </a:solidFill>
              </a:rPr>
              <a:t>Requirements</a:t>
            </a:r>
            <a:endParaRPr lang="pt-PT" sz="6600" dirty="0">
              <a:solidFill>
                <a:schemeClr val="accent1">
                  <a:lumMod val="50000"/>
                </a:schemeClr>
              </a:solidFill>
            </a:endParaRPr>
          </a:p>
        </p:txBody>
      </p:sp>
      <p:sp>
        <p:nvSpPr>
          <p:cNvPr id="3" name="Marcador de Posição de Conteúdo 2">
            <a:extLst>
              <a:ext uri="{FF2B5EF4-FFF2-40B4-BE49-F238E27FC236}">
                <a16:creationId xmlns:a16="http://schemas.microsoft.com/office/drawing/2014/main" id="{C60FE1CE-3DF9-43A9-8866-9492D5F5871F}"/>
              </a:ext>
            </a:extLst>
          </p:cNvPr>
          <p:cNvSpPr>
            <a:spLocks noGrp="1"/>
          </p:cNvSpPr>
          <p:nvPr>
            <p:ph idx="1"/>
          </p:nvPr>
        </p:nvSpPr>
        <p:spPr>
          <a:xfrm>
            <a:off x="1704629" y="1507067"/>
            <a:ext cx="7702608" cy="4194849"/>
          </a:xfrm>
        </p:spPr>
        <p:txBody>
          <a:bodyPr>
            <a:normAutofit fontScale="85000" lnSpcReduction="20000"/>
          </a:bodyPr>
          <a:lstStyle/>
          <a:p>
            <a:pPr marL="0" indent="0">
              <a:buNone/>
            </a:pPr>
            <a:r>
              <a:rPr lang="en-GB" sz="4600" b="1" dirty="0">
                <a:solidFill>
                  <a:schemeClr val="accent1">
                    <a:lumMod val="50000"/>
                  </a:schemeClr>
                </a:solidFill>
              </a:rPr>
              <a:t>Functional Requirements</a:t>
            </a:r>
            <a:endParaRPr lang="pt-PT" sz="4600" b="1" dirty="0">
              <a:solidFill>
                <a:schemeClr val="accent1">
                  <a:lumMod val="50000"/>
                </a:schemeClr>
              </a:solidFill>
            </a:endParaRPr>
          </a:p>
          <a:p>
            <a:pPr lvl="0"/>
            <a:r>
              <a:rPr lang="en-GB" dirty="0">
                <a:solidFill>
                  <a:schemeClr val="accent1">
                    <a:lumMod val="50000"/>
                  </a:schemeClr>
                </a:solidFill>
              </a:rPr>
              <a:t>Get car information through OBD port</a:t>
            </a:r>
            <a:endParaRPr lang="pt-PT" dirty="0">
              <a:solidFill>
                <a:schemeClr val="accent1">
                  <a:lumMod val="50000"/>
                </a:schemeClr>
              </a:solidFill>
            </a:endParaRPr>
          </a:p>
          <a:p>
            <a:pPr lvl="0"/>
            <a:r>
              <a:rPr lang="en-GB" dirty="0">
                <a:solidFill>
                  <a:schemeClr val="accent1">
                    <a:lumMod val="50000"/>
                  </a:schemeClr>
                </a:solidFill>
              </a:rPr>
              <a:t>Show data on screen</a:t>
            </a:r>
            <a:endParaRPr lang="pt-PT" dirty="0">
              <a:solidFill>
                <a:schemeClr val="accent1">
                  <a:lumMod val="50000"/>
                </a:schemeClr>
              </a:solidFill>
            </a:endParaRPr>
          </a:p>
          <a:p>
            <a:pPr lvl="0"/>
            <a:r>
              <a:rPr lang="en-GB" dirty="0">
                <a:solidFill>
                  <a:schemeClr val="accent1">
                    <a:lumMod val="50000"/>
                  </a:schemeClr>
                </a:solidFill>
              </a:rPr>
              <a:t>Alert the user for malfunctions</a:t>
            </a:r>
            <a:endParaRPr lang="pt-PT" dirty="0">
              <a:solidFill>
                <a:schemeClr val="accent1">
                  <a:lumMod val="50000"/>
                </a:schemeClr>
              </a:solidFill>
            </a:endParaRPr>
          </a:p>
          <a:p>
            <a:pPr lvl="0"/>
            <a:r>
              <a:rPr lang="en-GB" dirty="0">
                <a:solidFill>
                  <a:schemeClr val="accent1">
                    <a:lumMod val="50000"/>
                  </a:schemeClr>
                </a:solidFill>
              </a:rPr>
              <a:t>Calculate road slope </a:t>
            </a:r>
            <a:endParaRPr lang="pt-PT" dirty="0">
              <a:solidFill>
                <a:schemeClr val="accent1">
                  <a:lumMod val="50000"/>
                </a:schemeClr>
              </a:solidFill>
            </a:endParaRPr>
          </a:p>
          <a:p>
            <a:r>
              <a:rPr lang="en-GB" dirty="0">
                <a:solidFill>
                  <a:schemeClr val="accent1">
                    <a:lumMod val="50000"/>
                  </a:schemeClr>
                </a:solidFill>
              </a:rPr>
              <a:t>Warn bad driver behaviour</a:t>
            </a:r>
          </a:p>
          <a:p>
            <a:endParaRPr lang="en-GB" dirty="0"/>
          </a:p>
          <a:p>
            <a:pPr marL="0" indent="0">
              <a:buNone/>
            </a:pPr>
            <a:r>
              <a:rPr lang="en-GB" sz="4600" b="1" dirty="0">
                <a:solidFill>
                  <a:schemeClr val="accent1">
                    <a:lumMod val="50000"/>
                  </a:schemeClr>
                </a:solidFill>
              </a:rPr>
              <a:t>Functional Requirements</a:t>
            </a:r>
          </a:p>
          <a:p>
            <a:pPr lvl="0"/>
            <a:r>
              <a:rPr lang="en-GB" dirty="0">
                <a:solidFill>
                  <a:schemeClr val="accent1">
                    <a:lumMod val="50000"/>
                  </a:schemeClr>
                </a:solidFill>
              </a:rPr>
              <a:t>Low Cost and low power.</a:t>
            </a:r>
            <a:endParaRPr lang="pt-PT" dirty="0">
              <a:solidFill>
                <a:schemeClr val="accent1">
                  <a:lumMod val="50000"/>
                </a:schemeClr>
              </a:solidFill>
            </a:endParaRPr>
          </a:p>
          <a:p>
            <a:pPr lvl="0"/>
            <a:r>
              <a:rPr lang="en-GB" dirty="0">
                <a:solidFill>
                  <a:schemeClr val="accent1">
                    <a:lumMod val="50000"/>
                  </a:schemeClr>
                </a:solidFill>
              </a:rPr>
              <a:t>User-friendly interface.</a:t>
            </a:r>
            <a:endParaRPr lang="pt-PT" dirty="0">
              <a:solidFill>
                <a:schemeClr val="accent1">
                  <a:lumMod val="50000"/>
                </a:schemeClr>
              </a:solidFill>
            </a:endParaRPr>
          </a:p>
          <a:p>
            <a:pPr lvl="0"/>
            <a:r>
              <a:rPr lang="en-GB" dirty="0" err="1">
                <a:solidFill>
                  <a:schemeClr val="accent1">
                    <a:lumMod val="50000"/>
                  </a:schemeClr>
                </a:solidFill>
              </a:rPr>
              <a:t>Plug’n’play</a:t>
            </a:r>
            <a:endParaRPr lang="pt-PT" dirty="0">
              <a:solidFill>
                <a:schemeClr val="accent1">
                  <a:lumMod val="50000"/>
                </a:schemeClr>
              </a:solidFill>
            </a:endParaRPr>
          </a:p>
          <a:p>
            <a:pPr lvl="0"/>
            <a:r>
              <a:rPr lang="en-GB" dirty="0">
                <a:solidFill>
                  <a:schemeClr val="accent1">
                    <a:lumMod val="50000"/>
                  </a:schemeClr>
                </a:solidFill>
              </a:rPr>
              <a:t>The system must have low latency. </a:t>
            </a:r>
            <a:endParaRPr lang="pt-PT" dirty="0">
              <a:solidFill>
                <a:schemeClr val="accent1">
                  <a:lumMod val="50000"/>
                </a:schemeClr>
              </a:solidFill>
            </a:endParaRPr>
          </a:p>
          <a:p>
            <a:endParaRPr lang="pt-PT" dirty="0"/>
          </a:p>
        </p:txBody>
      </p:sp>
    </p:spTree>
    <p:extLst>
      <p:ext uri="{BB962C8B-B14F-4D97-AF65-F5344CB8AC3E}">
        <p14:creationId xmlns:p14="http://schemas.microsoft.com/office/powerpoint/2010/main" val="4040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6E705-D86A-4385-8645-19D01EE96170}"/>
              </a:ext>
            </a:extLst>
          </p:cNvPr>
          <p:cNvSpPr>
            <a:spLocks noGrp="1"/>
          </p:cNvSpPr>
          <p:nvPr>
            <p:ph type="title"/>
          </p:nvPr>
        </p:nvSpPr>
        <p:spPr>
          <a:xfrm>
            <a:off x="1903412" y="136386"/>
            <a:ext cx="8534400" cy="1507067"/>
          </a:xfrm>
        </p:spPr>
        <p:txBody>
          <a:bodyPr>
            <a:normAutofit/>
          </a:bodyPr>
          <a:lstStyle/>
          <a:p>
            <a:pPr algn="ctr"/>
            <a:r>
              <a:rPr lang="en-GB" sz="5400" b="1" dirty="0">
                <a:solidFill>
                  <a:schemeClr val="accent1">
                    <a:lumMod val="50000"/>
                  </a:schemeClr>
                </a:solidFill>
              </a:rPr>
              <a:t>Specifications</a:t>
            </a:r>
            <a:endParaRPr lang="pt-PT" sz="5400" b="1" dirty="0">
              <a:solidFill>
                <a:schemeClr val="accent1">
                  <a:lumMod val="50000"/>
                </a:schemeClr>
              </a:solidFill>
            </a:endParaRPr>
          </a:p>
        </p:txBody>
      </p:sp>
      <p:sp>
        <p:nvSpPr>
          <p:cNvPr id="3" name="Marcador de Posição de Conteúdo 2">
            <a:extLst>
              <a:ext uri="{FF2B5EF4-FFF2-40B4-BE49-F238E27FC236}">
                <a16:creationId xmlns:a16="http://schemas.microsoft.com/office/drawing/2014/main" id="{C55BBA66-A413-4552-8B88-0E832B189E45}"/>
              </a:ext>
            </a:extLst>
          </p:cNvPr>
          <p:cNvSpPr>
            <a:spLocks noGrp="1"/>
          </p:cNvSpPr>
          <p:nvPr>
            <p:ph idx="1"/>
          </p:nvPr>
        </p:nvSpPr>
        <p:spPr>
          <a:xfrm>
            <a:off x="1903412" y="1898072"/>
            <a:ext cx="8534400" cy="4019159"/>
          </a:xfrm>
        </p:spPr>
        <p:txBody>
          <a:bodyPr>
            <a:normAutofit fontScale="85000" lnSpcReduction="20000"/>
          </a:bodyPr>
          <a:lstStyle/>
          <a:p>
            <a:pPr marL="0" indent="0">
              <a:buNone/>
            </a:pPr>
            <a:r>
              <a:rPr lang="en-GB" sz="4600" b="1" dirty="0">
                <a:solidFill>
                  <a:schemeClr val="accent1">
                    <a:lumMod val="50000"/>
                  </a:schemeClr>
                </a:solidFill>
              </a:rPr>
              <a:t>Hardware Specification</a:t>
            </a:r>
            <a:endParaRPr lang="pt-PT" sz="4600" b="1" dirty="0">
              <a:solidFill>
                <a:schemeClr val="accent1">
                  <a:lumMod val="50000"/>
                </a:schemeClr>
              </a:solidFill>
            </a:endParaRPr>
          </a:p>
          <a:p>
            <a:pPr lvl="0"/>
            <a:r>
              <a:rPr lang="en-GB" dirty="0">
                <a:solidFill>
                  <a:schemeClr val="accent1">
                    <a:lumMod val="50000"/>
                  </a:schemeClr>
                </a:solidFill>
              </a:rPr>
              <a:t>Raspberry Pi 3</a:t>
            </a:r>
            <a:endParaRPr lang="pt-PT" dirty="0">
              <a:solidFill>
                <a:schemeClr val="accent1">
                  <a:lumMod val="50000"/>
                </a:schemeClr>
              </a:solidFill>
            </a:endParaRPr>
          </a:p>
          <a:p>
            <a:pPr lvl="0"/>
            <a:r>
              <a:rPr lang="en-GB" dirty="0">
                <a:solidFill>
                  <a:schemeClr val="accent1">
                    <a:lumMod val="50000"/>
                  </a:schemeClr>
                </a:solidFill>
              </a:rPr>
              <a:t>LCD with touchscreen</a:t>
            </a:r>
            <a:endParaRPr lang="pt-PT" dirty="0">
              <a:solidFill>
                <a:schemeClr val="accent1">
                  <a:lumMod val="50000"/>
                </a:schemeClr>
              </a:solidFill>
            </a:endParaRPr>
          </a:p>
          <a:p>
            <a:pPr lvl="0"/>
            <a:r>
              <a:rPr lang="en-GB" dirty="0">
                <a:solidFill>
                  <a:schemeClr val="accent1">
                    <a:lumMod val="50000"/>
                  </a:schemeClr>
                </a:solidFill>
              </a:rPr>
              <a:t>SD Card Module</a:t>
            </a:r>
            <a:endParaRPr lang="pt-PT" dirty="0">
              <a:solidFill>
                <a:schemeClr val="accent1">
                  <a:lumMod val="50000"/>
                </a:schemeClr>
              </a:solidFill>
            </a:endParaRPr>
          </a:p>
          <a:p>
            <a:pPr lvl="0"/>
            <a:r>
              <a:rPr lang="en-GB" dirty="0">
                <a:solidFill>
                  <a:schemeClr val="accent1">
                    <a:lumMod val="50000"/>
                  </a:schemeClr>
                </a:solidFill>
              </a:rPr>
              <a:t>Bluetooth Module</a:t>
            </a:r>
            <a:endParaRPr lang="pt-PT" dirty="0">
              <a:solidFill>
                <a:schemeClr val="accent1">
                  <a:lumMod val="50000"/>
                </a:schemeClr>
              </a:solidFill>
            </a:endParaRPr>
          </a:p>
          <a:p>
            <a:pPr lvl="0"/>
            <a:r>
              <a:rPr lang="en-GB" dirty="0">
                <a:solidFill>
                  <a:schemeClr val="accent1">
                    <a:lumMod val="50000"/>
                  </a:schemeClr>
                </a:solidFill>
              </a:rPr>
              <a:t>OBD module</a:t>
            </a:r>
            <a:endParaRPr lang="pt-PT" dirty="0">
              <a:solidFill>
                <a:schemeClr val="accent1">
                  <a:lumMod val="50000"/>
                </a:schemeClr>
              </a:solidFill>
            </a:endParaRPr>
          </a:p>
          <a:p>
            <a:pPr lvl="0"/>
            <a:r>
              <a:rPr lang="en-GB" dirty="0">
                <a:solidFill>
                  <a:schemeClr val="accent1">
                    <a:lumMod val="50000"/>
                  </a:schemeClr>
                </a:solidFill>
              </a:rPr>
              <a:t>Accelerometer </a:t>
            </a:r>
            <a:endParaRPr lang="pt-PT" dirty="0">
              <a:solidFill>
                <a:schemeClr val="accent1">
                  <a:lumMod val="50000"/>
                </a:schemeClr>
              </a:solidFill>
            </a:endParaRPr>
          </a:p>
          <a:p>
            <a:pPr marL="0" indent="0">
              <a:buNone/>
            </a:pPr>
            <a:endParaRPr lang="pt-PT" dirty="0"/>
          </a:p>
          <a:p>
            <a:pPr marL="0" indent="0">
              <a:buNone/>
            </a:pPr>
            <a:r>
              <a:rPr lang="en-GB" sz="4600" b="1" dirty="0">
                <a:solidFill>
                  <a:schemeClr val="accent1">
                    <a:lumMod val="50000"/>
                  </a:schemeClr>
                </a:solidFill>
              </a:rPr>
              <a:t>Software Specification</a:t>
            </a:r>
            <a:endParaRPr lang="pt-PT" sz="4600" b="1" dirty="0">
              <a:solidFill>
                <a:schemeClr val="accent1">
                  <a:lumMod val="50000"/>
                </a:schemeClr>
              </a:solidFill>
            </a:endParaRPr>
          </a:p>
          <a:p>
            <a:pPr lvl="0"/>
            <a:r>
              <a:rPr lang="en-GB" dirty="0">
                <a:solidFill>
                  <a:schemeClr val="accent1">
                    <a:lumMod val="50000"/>
                  </a:schemeClr>
                </a:solidFill>
              </a:rPr>
              <a:t>Embedded Linux</a:t>
            </a:r>
            <a:endParaRPr lang="pt-PT" dirty="0">
              <a:solidFill>
                <a:schemeClr val="accent1">
                  <a:lumMod val="50000"/>
                </a:schemeClr>
              </a:solidFill>
            </a:endParaRPr>
          </a:p>
          <a:p>
            <a:pPr lvl="0"/>
            <a:r>
              <a:rPr lang="en-GB" dirty="0">
                <a:solidFill>
                  <a:schemeClr val="accent1">
                    <a:lumMod val="50000"/>
                  </a:schemeClr>
                </a:solidFill>
              </a:rPr>
              <a:t>C/C++ Language</a:t>
            </a:r>
            <a:endParaRPr lang="pt-PT" dirty="0">
              <a:solidFill>
                <a:schemeClr val="accent1">
                  <a:lumMod val="50000"/>
                </a:schemeClr>
              </a:solidFill>
            </a:endParaRPr>
          </a:p>
          <a:p>
            <a:pPr lvl="0"/>
            <a:r>
              <a:rPr lang="en-GB" dirty="0">
                <a:solidFill>
                  <a:schemeClr val="accent1">
                    <a:lumMod val="50000"/>
                  </a:schemeClr>
                </a:solidFill>
              </a:rPr>
              <a:t>Buildroot</a:t>
            </a:r>
            <a:endParaRPr lang="pt-PT" dirty="0"/>
          </a:p>
        </p:txBody>
      </p:sp>
    </p:spTree>
    <p:extLst>
      <p:ext uri="{BB962C8B-B14F-4D97-AF65-F5344CB8AC3E}">
        <p14:creationId xmlns:p14="http://schemas.microsoft.com/office/powerpoint/2010/main" val="74567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D29FD-A81A-4419-8B3F-F3DDB3236241}"/>
              </a:ext>
            </a:extLst>
          </p:cNvPr>
          <p:cNvSpPr>
            <a:spLocks noGrp="1"/>
          </p:cNvSpPr>
          <p:nvPr>
            <p:ph type="title"/>
          </p:nvPr>
        </p:nvSpPr>
        <p:spPr>
          <a:xfrm>
            <a:off x="1621545" y="-165629"/>
            <a:ext cx="8534400" cy="1507067"/>
          </a:xfrm>
        </p:spPr>
        <p:txBody>
          <a:bodyPr>
            <a:normAutofit/>
          </a:bodyPr>
          <a:lstStyle/>
          <a:p>
            <a:pPr algn="ctr"/>
            <a:r>
              <a:rPr lang="en-GB" sz="5400" dirty="0">
                <a:solidFill>
                  <a:schemeClr val="accent1">
                    <a:lumMod val="50000"/>
                  </a:schemeClr>
                </a:solidFill>
              </a:rPr>
              <a:t>System overview</a:t>
            </a:r>
          </a:p>
        </p:txBody>
      </p:sp>
      <p:pic>
        <p:nvPicPr>
          <p:cNvPr id="5" name="Marcador de Posição de Conteúdo 4">
            <a:extLst>
              <a:ext uri="{FF2B5EF4-FFF2-40B4-BE49-F238E27FC236}">
                <a16:creationId xmlns:a16="http://schemas.microsoft.com/office/drawing/2014/main" id="{AE07E978-F970-4566-BB0C-343CE3D5E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5612" y="1341438"/>
            <a:ext cx="6773013" cy="5183187"/>
          </a:xfrm>
        </p:spPr>
      </p:pic>
      <p:pic>
        <p:nvPicPr>
          <p:cNvPr id="1026" name="Picture 2" descr="https://d30y9cdsu7xlg0.cloudfront.net/png/112443-200.png">
            <a:extLst>
              <a:ext uri="{FF2B5EF4-FFF2-40B4-BE49-F238E27FC236}">
                <a16:creationId xmlns:a16="http://schemas.microsoft.com/office/drawing/2014/main" id="{C9912A13-88C6-41C9-8564-85FABDD1B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176" y="5623923"/>
            <a:ext cx="659533" cy="659533"/>
          </a:xfrm>
          <a:prstGeom prst="rect">
            <a:avLst/>
          </a:prstGeom>
          <a:noFill/>
          <a:extLst>
            <a:ext uri="{909E8E84-426E-40DD-AFC4-6F175D3DCCD1}">
              <a14:hiddenFill xmlns:a14="http://schemas.microsoft.com/office/drawing/2010/main">
                <a:solidFill>
                  <a:srgbClr val="FFFFFF"/>
                </a:solidFill>
              </a14:hiddenFill>
            </a:ext>
          </a:extLst>
        </p:spPr>
      </p:pic>
      <p:sp>
        <p:nvSpPr>
          <p:cNvPr id="3" name="Seta: Para Cima e Para Baixo 2">
            <a:extLst>
              <a:ext uri="{FF2B5EF4-FFF2-40B4-BE49-F238E27FC236}">
                <a16:creationId xmlns:a16="http://schemas.microsoft.com/office/drawing/2014/main" id="{E2533653-78CC-458C-B294-A5351E35A100}"/>
              </a:ext>
            </a:extLst>
          </p:cNvPr>
          <p:cNvSpPr/>
          <p:nvPr/>
        </p:nvSpPr>
        <p:spPr>
          <a:xfrm rot="16200000">
            <a:off x="8286387" y="5769292"/>
            <a:ext cx="237574" cy="368797"/>
          </a:xfrm>
          <a:prstGeom prst="upDownArrow">
            <a:avLst/>
          </a:prstGeom>
          <a:solidFill>
            <a:srgbClr val="4472C4"/>
          </a:solidFill>
          <a:ln w="31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18092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2156E-716D-4DBD-A90D-609540697C37}"/>
              </a:ext>
            </a:extLst>
          </p:cNvPr>
          <p:cNvSpPr>
            <a:spLocks noGrp="1"/>
          </p:cNvSpPr>
          <p:nvPr>
            <p:ph type="title"/>
          </p:nvPr>
        </p:nvSpPr>
        <p:spPr>
          <a:xfrm>
            <a:off x="788694" y="39411"/>
            <a:ext cx="10515600" cy="1325563"/>
          </a:xfrm>
        </p:spPr>
        <p:txBody>
          <a:bodyPr>
            <a:normAutofit/>
          </a:bodyPr>
          <a:lstStyle/>
          <a:p>
            <a:pPr algn="ctr"/>
            <a:r>
              <a:rPr lang="en-GB" sz="5400" b="1" dirty="0">
                <a:solidFill>
                  <a:schemeClr val="accent1">
                    <a:lumMod val="50000"/>
                  </a:schemeClr>
                </a:solidFill>
              </a:rPr>
              <a:t>Gantt Chart </a:t>
            </a:r>
            <a:endParaRPr lang="pt-PT" sz="5400" b="1" dirty="0">
              <a:solidFill>
                <a:schemeClr val="accent1">
                  <a:lumMod val="50000"/>
                </a:schemeClr>
              </a:solidFill>
            </a:endParaRPr>
          </a:p>
        </p:txBody>
      </p:sp>
      <p:pic>
        <p:nvPicPr>
          <p:cNvPr id="4" name="Marcador de Posição de Conteúdo 3" descr="D:\Projet SE\gantt.png">
            <a:extLst>
              <a:ext uri="{FF2B5EF4-FFF2-40B4-BE49-F238E27FC236}">
                <a16:creationId xmlns:a16="http://schemas.microsoft.com/office/drawing/2014/main" id="{F1E26F40-E8C3-4086-9C7E-C0380C2DDB3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7981" y="1364974"/>
            <a:ext cx="8872393" cy="4123400"/>
          </a:xfrm>
          <a:prstGeom prst="rect">
            <a:avLst/>
          </a:prstGeom>
          <a:noFill/>
          <a:ln>
            <a:noFill/>
          </a:ln>
        </p:spPr>
      </p:pic>
      <p:graphicFrame>
        <p:nvGraphicFramePr>
          <p:cNvPr id="3" name="Tabela 2">
            <a:extLst>
              <a:ext uri="{FF2B5EF4-FFF2-40B4-BE49-F238E27FC236}">
                <a16:creationId xmlns:a16="http://schemas.microsoft.com/office/drawing/2014/main" id="{81546481-D493-4FC1-A5B0-D3CAEE58A2BB}"/>
              </a:ext>
            </a:extLst>
          </p:cNvPr>
          <p:cNvGraphicFramePr>
            <a:graphicFrameLocks noGrp="1"/>
          </p:cNvGraphicFramePr>
          <p:nvPr>
            <p:extLst>
              <p:ext uri="{D42A27DB-BD31-4B8C-83A1-F6EECF244321}">
                <p14:modId xmlns:p14="http://schemas.microsoft.com/office/powerpoint/2010/main" val="467963779"/>
              </p:ext>
            </p:extLst>
          </p:nvPr>
        </p:nvGraphicFramePr>
        <p:xfrm>
          <a:off x="4879542" y="5859702"/>
          <a:ext cx="2609273" cy="741680"/>
        </p:xfrm>
        <a:graphic>
          <a:graphicData uri="http://schemas.openxmlformats.org/drawingml/2006/table">
            <a:tbl>
              <a:tblPr firstRow="1" bandRow="1">
                <a:tableStyleId>{2D5ABB26-0587-4C30-8999-92F81FD0307C}</a:tableStyleId>
              </a:tblPr>
              <a:tblGrid>
                <a:gridCol w="434109">
                  <a:extLst>
                    <a:ext uri="{9D8B030D-6E8A-4147-A177-3AD203B41FA5}">
                      <a16:colId xmlns:a16="http://schemas.microsoft.com/office/drawing/2014/main" val="3164349143"/>
                    </a:ext>
                  </a:extLst>
                </a:gridCol>
                <a:gridCol w="2175164">
                  <a:extLst>
                    <a:ext uri="{9D8B030D-6E8A-4147-A177-3AD203B41FA5}">
                      <a16:colId xmlns:a16="http://schemas.microsoft.com/office/drawing/2014/main" val="2352360368"/>
                    </a:ext>
                  </a:extLst>
                </a:gridCol>
              </a:tblGrid>
              <a:tr h="370840">
                <a:tc>
                  <a:txBody>
                    <a:bodyPr/>
                    <a:lstStyle/>
                    <a:p>
                      <a:endParaRPr lang="pt-PT" dirty="0"/>
                    </a:p>
                  </a:txBody>
                  <a:tcPr>
                    <a:solidFill>
                      <a:srgbClr val="FF0000"/>
                    </a:solidFill>
                  </a:tcPr>
                </a:tc>
                <a:tc>
                  <a:txBody>
                    <a:bodyPr/>
                    <a:lstStyle/>
                    <a:p>
                      <a:r>
                        <a:rPr lang="pt-PT" dirty="0"/>
                        <a:t>Fábio Magalhães</a:t>
                      </a:r>
                    </a:p>
                  </a:txBody>
                  <a:tcPr/>
                </a:tc>
                <a:extLst>
                  <a:ext uri="{0D108BD9-81ED-4DB2-BD59-A6C34878D82A}">
                    <a16:rowId xmlns:a16="http://schemas.microsoft.com/office/drawing/2014/main" val="1235613037"/>
                  </a:ext>
                </a:extLst>
              </a:tr>
              <a:tr h="370840">
                <a:tc>
                  <a:txBody>
                    <a:bodyPr/>
                    <a:lstStyle/>
                    <a:p>
                      <a:endParaRPr lang="pt-PT" dirty="0"/>
                    </a:p>
                  </a:txBody>
                  <a:tcPr>
                    <a:solidFill>
                      <a:srgbClr val="00B050"/>
                    </a:solidFill>
                  </a:tcPr>
                </a:tc>
                <a:tc>
                  <a:txBody>
                    <a:bodyPr/>
                    <a:lstStyle/>
                    <a:p>
                      <a:r>
                        <a:rPr lang="pt-PT" dirty="0"/>
                        <a:t>Rui Carvalho</a:t>
                      </a:r>
                    </a:p>
                  </a:txBody>
                  <a:tcPr/>
                </a:tc>
                <a:extLst>
                  <a:ext uri="{0D108BD9-81ED-4DB2-BD59-A6C34878D82A}">
                    <a16:rowId xmlns:a16="http://schemas.microsoft.com/office/drawing/2014/main" val="2269860849"/>
                  </a:ext>
                </a:extLst>
              </a:tr>
            </a:tbl>
          </a:graphicData>
        </a:graphic>
      </p:graphicFrame>
    </p:spTree>
    <p:extLst>
      <p:ext uri="{BB962C8B-B14F-4D97-AF65-F5344CB8AC3E}">
        <p14:creationId xmlns:p14="http://schemas.microsoft.com/office/powerpoint/2010/main" val="4091847962"/>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Tema1" id="{E4507C6D-35AE-4F1A-B7CB-25DC4E2F2D6E}" vid="{4C355627-B7F1-4639-BEA9-E1E068CD585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55</TotalTime>
  <Words>135</Words>
  <Application>Microsoft Office PowerPoint</Application>
  <PresentationFormat>Ecrã Panorâmico</PresentationFormat>
  <Paragraphs>57</Paragraphs>
  <Slides>8</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Arial</vt:lpstr>
      <vt:lpstr>Calibri</vt:lpstr>
      <vt:lpstr>Corbel</vt:lpstr>
      <vt:lpstr>Tema1</vt:lpstr>
      <vt:lpstr>AutOS</vt:lpstr>
      <vt:lpstr>AGENDA</vt:lpstr>
      <vt:lpstr>Problem Statement</vt:lpstr>
      <vt:lpstr>Constraints</vt:lpstr>
      <vt:lpstr>Requirements</vt:lpstr>
      <vt:lpstr>Specifications</vt:lpstr>
      <vt:lpstr>System overview</vt:lpstr>
      <vt:lpstr>Gantt Chart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fabio magalhaes</dc:creator>
  <cp:lastModifiedBy>Rui Carvalho</cp:lastModifiedBy>
  <cp:revision>9</cp:revision>
  <dcterms:created xsi:type="dcterms:W3CDTF">2017-10-10T20:48:49Z</dcterms:created>
  <dcterms:modified xsi:type="dcterms:W3CDTF">2017-10-11T10:38:47Z</dcterms:modified>
</cp:coreProperties>
</file>