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d747fa89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d747fa89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d747fa89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d747fa89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d528834b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d528834b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de75511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de75511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e75511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e75511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e75511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de75511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7833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Los Angeles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7825" y="26647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Crime Data 2020 - Present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23400" y="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>
                <a:solidFill>
                  <a:srgbClr val="F3F3F3"/>
                </a:solidFill>
              </a:rPr>
              <a:t>Robert Pearce,</a:t>
            </a:r>
            <a:r>
              <a:rPr lang="en" sz="1580">
                <a:solidFill>
                  <a:srgbClr val="F3F3F3"/>
                </a:solidFill>
              </a:rPr>
              <a:t> Julianne Lo, </a:t>
            </a:r>
            <a:r>
              <a:rPr lang="en" sz="1580">
                <a:solidFill>
                  <a:srgbClr val="F3F3F3"/>
                </a:solidFill>
              </a:rPr>
              <a:t>Hannah Burgess,</a:t>
            </a:r>
            <a:r>
              <a:rPr lang="en" sz="1580">
                <a:solidFill>
                  <a:srgbClr val="F3F3F3"/>
                </a:solidFill>
              </a:rPr>
              <a:t> Akhil Karandikar</a:t>
            </a:r>
            <a:endParaRPr sz="1580">
              <a:solidFill>
                <a:srgbClr val="F3F3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5400000">
            <a:off x="-559925" y="4256900"/>
            <a:ext cx="14478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Credit: CC0 Public Domain</a:t>
            </a:r>
            <a:endParaRPr b="0" i="0" sz="7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vs Female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575" y="891600"/>
            <a:ext cx="27824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350" y="891600"/>
            <a:ext cx="27824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63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is more susceptible at becoming a victim of a crime?</a:t>
            </a:r>
            <a:endParaRPr/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4835400" y="1368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5200"/>
              <a:t>Age</a:t>
            </a:r>
            <a:endParaRPr sz="52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50" y="1156800"/>
            <a:ext cx="4477700" cy="3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0" y="1338325"/>
            <a:ext cx="4218225" cy="324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075" y="1338312"/>
            <a:ext cx="4218225" cy="32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 rot="-5400000">
            <a:off x="5823325" y="1893775"/>
            <a:ext cx="2119800" cy="2064600"/>
          </a:xfrm>
          <a:prstGeom prst="pie">
            <a:avLst>
              <a:gd fmla="val 4315" name="adj1"/>
              <a:gd fmla="val 11972675" name="adj2"/>
            </a:avLst>
          </a:prstGeom>
          <a:solidFill>
            <a:srgbClr val="FF6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75" y="1475400"/>
            <a:ext cx="4164426" cy="26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3163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is more susceptible at becoming a victim of a crime?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rot="-5400000">
            <a:off x="5823325" y="1893775"/>
            <a:ext cx="2119800" cy="2064600"/>
          </a:xfrm>
          <a:prstGeom prst="pie">
            <a:avLst>
              <a:gd fmla="val 11971651" name="adj1"/>
              <a:gd fmla="val 16085439" name="adj2"/>
            </a:avLst>
          </a:prstGeom>
          <a:solidFill>
            <a:srgbClr val="FF6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835400" y="1368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5200"/>
              <a:t>Ethnicity</a:t>
            </a:r>
            <a:endParaRPr sz="5200"/>
          </a:p>
        </p:txBody>
      </p:sp>
      <p:sp>
        <p:nvSpPr>
          <p:cNvPr id="174" name="Google Shape;174;p25"/>
          <p:cNvSpPr/>
          <p:nvPr/>
        </p:nvSpPr>
        <p:spPr>
          <a:xfrm>
            <a:off x="5850538" y="1870825"/>
            <a:ext cx="2067300" cy="2110500"/>
          </a:xfrm>
          <a:prstGeom prst="ellipse">
            <a:avLst/>
          </a:prstGeom>
          <a:solidFill>
            <a:srgbClr val="FF6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rot="-5400000">
            <a:off x="5831625" y="1892875"/>
            <a:ext cx="2105100" cy="2066400"/>
          </a:xfrm>
          <a:prstGeom prst="pie">
            <a:avLst>
              <a:gd fmla="val 26239" name="adj1"/>
              <a:gd fmla="val 2617672" name="adj2"/>
            </a:avLst>
          </a:prstGeom>
          <a:solidFill>
            <a:srgbClr val="FF6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 rot="-5400000">
            <a:off x="5824288" y="1893775"/>
            <a:ext cx="2119800" cy="2064600"/>
          </a:xfrm>
          <a:prstGeom prst="pie">
            <a:avLst>
              <a:gd fmla="val 16062504" name="adj1"/>
              <a:gd fmla="val 51419" name="adj2"/>
            </a:avLst>
          </a:prstGeom>
          <a:solidFill>
            <a:srgbClr val="FF6F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219850" y="32257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People of Hispanic descent are more likely to be targeted during acts of crime in Los Angeles.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4901350" y="2236575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8469900" y="2008600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8507750" y="2275100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4901350" y="3522975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8456350" y="3553650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65500" y="380475"/>
            <a:ext cx="40452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2" type="body"/>
          </p:nvPr>
        </p:nvSpPr>
        <p:spPr>
          <a:xfrm>
            <a:off x="4939500" y="194025"/>
            <a:ext cx="3889200" cy="42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conclusion, the </a:t>
            </a:r>
            <a:r>
              <a:rPr lang="en" sz="1500"/>
              <a:t>project found that crimes changed according to multiple patterns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 of the patterns that were influential were seasonal or time 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The rates of property crime fell during covid lockdowns but other types of crimes were not impacted by lockdowns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was also major differences between property and violent crime</a:t>
            </a:r>
            <a:r>
              <a:rPr lang="en" sz="1300"/>
              <a:t>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project also found that women were more likely to be victims of sex crimes </a:t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12" y="2059313"/>
            <a:ext cx="4330376" cy="243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71850" y="1410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500"/>
              <a:t>Project Overview</a:t>
            </a:r>
            <a:endParaRPr sz="45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805750" y="177800"/>
            <a:ext cx="40452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</a:rPr>
              <a:t>Los Angeles Crime Data from 2020-Present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05750" y="1314450"/>
            <a:ext cx="41910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will be discussing d</a:t>
            </a:r>
            <a:r>
              <a:rPr lang="en">
                <a:solidFill>
                  <a:schemeClr val="dk1"/>
                </a:solidFill>
              </a:rPr>
              <a:t>ata trends in crime over time and location to determine where and when crimes are more likely to take place.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will be showing analyses of: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total crimes committed across varying dates, times, and locations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are interested in determining who is most at risk for particular types of crime.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will be showing analyses of: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number of crime types across differing gender and 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Types of Crimes Committed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761,583 crimes committed in Los Angeles since January 2020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4835400" y="11702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Out of 138 different types of crime listed, we have narrowed down the categories.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275" y="1480751"/>
            <a:ext cx="4213426" cy="30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 rot="8100683">
            <a:off x="5508101" y="1878557"/>
            <a:ext cx="2134897" cy="2111987"/>
          </a:xfrm>
          <a:prstGeom prst="pie">
            <a:avLst>
              <a:gd fmla="val 14829150" name="adj1"/>
              <a:gd fmla="val 13533028" name="adj2"/>
            </a:avLst>
          </a:prstGeom>
          <a:solidFill>
            <a:srgbClr val="1F77B4"/>
          </a:solidFill>
          <a:ln cap="flat" cmpd="sng" w="9525">
            <a:solidFill>
              <a:srgbClr val="1F77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515800" y="1868950"/>
            <a:ext cx="2119500" cy="2131200"/>
          </a:xfrm>
          <a:prstGeom prst="ellipse">
            <a:avLst/>
          </a:prstGeom>
          <a:solidFill>
            <a:srgbClr val="1F77B4"/>
          </a:solidFill>
          <a:ln cap="flat" cmpd="sng" w="9525">
            <a:solidFill>
              <a:srgbClr val="1F77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8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the Day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400" y="864850"/>
            <a:ext cx="4195974" cy="3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50" y="864838"/>
            <a:ext cx="4267199" cy="3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Week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200"/>
            <a:ext cx="4419600" cy="38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400" y="829200"/>
            <a:ext cx="4324350" cy="3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and Year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649850"/>
            <a:ext cx="8599299" cy="21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38" y="2882850"/>
            <a:ext cx="8599323" cy="20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442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Location of Crime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650" y="979700"/>
            <a:ext cx="4376101" cy="318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345375" y="2877550"/>
            <a:ext cx="180000" cy="1569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363900" y="15095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Devonshire</a:t>
            </a:r>
            <a:endParaRPr b="1" sz="700"/>
          </a:p>
        </p:txBody>
      </p:sp>
      <p:sp>
        <p:nvSpPr>
          <p:cNvPr id="104" name="Google Shape;104;p19"/>
          <p:cNvSpPr txBox="1"/>
          <p:nvPr/>
        </p:nvSpPr>
        <p:spPr>
          <a:xfrm>
            <a:off x="5973525" y="1399450"/>
            <a:ext cx="1072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Mission</a:t>
            </a:r>
            <a:endParaRPr b="1" sz="700"/>
          </a:p>
        </p:txBody>
      </p:sp>
      <p:sp>
        <p:nvSpPr>
          <p:cNvPr id="105" name="Google Shape;105;p19"/>
          <p:cNvSpPr txBox="1"/>
          <p:nvPr/>
        </p:nvSpPr>
        <p:spPr>
          <a:xfrm>
            <a:off x="6737875" y="14440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Foothill</a:t>
            </a:r>
            <a:endParaRPr b="1" sz="700"/>
          </a:p>
        </p:txBody>
      </p:sp>
      <p:sp>
        <p:nvSpPr>
          <p:cNvPr id="106" name="Google Shape;106;p19"/>
          <p:cNvSpPr txBox="1"/>
          <p:nvPr/>
        </p:nvSpPr>
        <p:spPr>
          <a:xfrm>
            <a:off x="5007325" y="1869475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Topanga</a:t>
            </a:r>
            <a:endParaRPr b="1" sz="700"/>
          </a:p>
        </p:txBody>
      </p:sp>
      <p:sp>
        <p:nvSpPr>
          <p:cNvPr id="107" name="Google Shape;107;p19"/>
          <p:cNvSpPr txBox="1"/>
          <p:nvPr/>
        </p:nvSpPr>
        <p:spPr>
          <a:xfrm>
            <a:off x="5474750" y="19393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West Valley</a:t>
            </a:r>
            <a:endParaRPr b="1" sz="700"/>
          </a:p>
        </p:txBody>
      </p:sp>
      <p:sp>
        <p:nvSpPr>
          <p:cNvPr id="108" name="Google Shape;108;p19"/>
          <p:cNvSpPr txBox="1"/>
          <p:nvPr/>
        </p:nvSpPr>
        <p:spPr>
          <a:xfrm>
            <a:off x="6017275" y="19779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Van Nuys</a:t>
            </a:r>
            <a:endParaRPr b="1" sz="700"/>
          </a:p>
        </p:txBody>
      </p:sp>
      <p:sp>
        <p:nvSpPr>
          <p:cNvPr id="109" name="Google Shape;109;p19"/>
          <p:cNvSpPr txBox="1"/>
          <p:nvPr/>
        </p:nvSpPr>
        <p:spPr>
          <a:xfrm>
            <a:off x="6491450" y="2079175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N Hollywood</a:t>
            </a:r>
            <a:endParaRPr b="1" sz="700"/>
          </a:p>
        </p:txBody>
      </p:sp>
      <p:sp>
        <p:nvSpPr>
          <p:cNvPr id="110" name="Google Shape;110;p19"/>
          <p:cNvSpPr txBox="1"/>
          <p:nvPr/>
        </p:nvSpPr>
        <p:spPr>
          <a:xfrm>
            <a:off x="6601675" y="25118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Hollywood</a:t>
            </a:r>
            <a:endParaRPr b="1" sz="700"/>
          </a:p>
        </p:txBody>
      </p:sp>
      <p:sp>
        <p:nvSpPr>
          <p:cNvPr id="111" name="Google Shape;111;p19"/>
          <p:cNvSpPr txBox="1"/>
          <p:nvPr/>
        </p:nvSpPr>
        <p:spPr>
          <a:xfrm>
            <a:off x="7278950" y="2466888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Northeast</a:t>
            </a:r>
            <a:endParaRPr b="1" sz="700"/>
          </a:p>
        </p:txBody>
      </p:sp>
      <p:sp>
        <p:nvSpPr>
          <p:cNvPr id="112" name="Google Shape;112;p19"/>
          <p:cNvSpPr txBox="1"/>
          <p:nvPr/>
        </p:nvSpPr>
        <p:spPr>
          <a:xfrm>
            <a:off x="6523550" y="27982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Willshire</a:t>
            </a:r>
            <a:endParaRPr b="1" sz="700"/>
          </a:p>
        </p:txBody>
      </p:sp>
      <p:sp>
        <p:nvSpPr>
          <p:cNvPr id="113" name="Google Shape;113;p19"/>
          <p:cNvSpPr txBox="1"/>
          <p:nvPr/>
        </p:nvSpPr>
        <p:spPr>
          <a:xfrm>
            <a:off x="6865450" y="26488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Olympic</a:t>
            </a:r>
            <a:endParaRPr b="1" sz="700"/>
          </a:p>
        </p:txBody>
      </p:sp>
      <p:sp>
        <p:nvSpPr>
          <p:cNvPr id="114" name="Google Shape;114;p19"/>
          <p:cNvSpPr txBox="1"/>
          <p:nvPr/>
        </p:nvSpPr>
        <p:spPr>
          <a:xfrm>
            <a:off x="5857925" y="28511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West LA</a:t>
            </a:r>
            <a:endParaRPr b="1" sz="700"/>
          </a:p>
        </p:txBody>
      </p:sp>
      <p:sp>
        <p:nvSpPr>
          <p:cNvPr id="115" name="Google Shape;115;p19"/>
          <p:cNvSpPr txBox="1"/>
          <p:nvPr/>
        </p:nvSpPr>
        <p:spPr>
          <a:xfrm>
            <a:off x="7278950" y="26488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Rampart</a:t>
            </a:r>
            <a:endParaRPr b="1" sz="700"/>
          </a:p>
        </p:txBody>
      </p:sp>
      <p:sp>
        <p:nvSpPr>
          <p:cNvPr id="116" name="Google Shape;116;p19"/>
          <p:cNvSpPr txBox="1"/>
          <p:nvPr/>
        </p:nvSpPr>
        <p:spPr>
          <a:xfrm>
            <a:off x="7696700" y="26766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Hollenbeck</a:t>
            </a:r>
            <a:endParaRPr b="1" sz="700"/>
          </a:p>
        </p:txBody>
      </p:sp>
      <p:sp>
        <p:nvSpPr>
          <p:cNvPr id="117" name="Google Shape;117;p19"/>
          <p:cNvSpPr/>
          <p:nvPr/>
        </p:nvSpPr>
        <p:spPr>
          <a:xfrm>
            <a:off x="6601675" y="1470450"/>
            <a:ext cx="180000" cy="156900"/>
          </a:xfrm>
          <a:prstGeom prst="flowChartConnec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7102875" y="31904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Newton</a:t>
            </a:r>
            <a:endParaRPr b="1" sz="700"/>
          </a:p>
        </p:txBody>
      </p:sp>
      <p:sp>
        <p:nvSpPr>
          <p:cNvPr id="119" name="Google Shape;119;p19"/>
          <p:cNvSpPr txBox="1"/>
          <p:nvPr/>
        </p:nvSpPr>
        <p:spPr>
          <a:xfrm>
            <a:off x="7278950" y="30079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Central</a:t>
            </a:r>
            <a:endParaRPr b="1" sz="700"/>
          </a:p>
        </p:txBody>
      </p:sp>
      <p:sp>
        <p:nvSpPr>
          <p:cNvPr id="120" name="Google Shape;120;p19"/>
          <p:cNvSpPr txBox="1"/>
          <p:nvPr/>
        </p:nvSpPr>
        <p:spPr>
          <a:xfrm>
            <a:off x="6601675" y="31295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Southwest</a:t>
            </a:r>
            <a:endParaRPr b="1" sz="700"/>
          </a:p>
        </p:txBody>
      </p:sp>
      <p:sp>
        <p:nvSpPr>
          <p:cNvPr id="121" name="Google Shape;121;p19"/>
          <p:cNvSpPr txBox="1"/>
          <p:nvPr/>
        </p:nvSpPr>
        <p:spPr>
          <a:xfrm>
            <a:off x="6077950" y="333920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Pacific</a:t>
            </a:r>
            <a:endParaRPr b="1" sz="700"/>
          </a:p>
        </p:txBody>
      </p:sp>
      <p:sp>
        <p:nvSpPr>
          <p:cNvPr id="122" name="Google Shape;122;p19"/>
          <p:cNvSpPr txBox="1"/>
          <p:nvPr/>
        </p:nvSpPr>
        <p:spPr>
          <a:xfrm>
            <a:off x="7278950" y="3665650"/>
            <a:ext cx="787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Southeast</a:t>
            </a:r>
            <a:endParaRPr b="1"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time of day are criminals most active?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265500" y="32334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Around lunch time. 12-1pm</a:t>
            </a:r>
            <a:endParaRPr/>
          </a:p>
        </p:txBody>
      </p:sp>
      <p:pic>
        <p:nvPicPr>
          <p:cNvPr id="129" name="Google Shape;12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9900"/>
            <a:ext cx="4572000" cy="32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5309925" y="1645800"/>
            <a:ext cx="3674325" cy="1851900"/>
          </a:xfrm>
          <a:prstGeom prst="flowChartProcess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148374" y="1679550"/>
            <a:ext cx="114100" cy="1818150"/>
          </a:xfrm>
          <a:prstGeom prst="flowChartProcess">
            <a:avLst/>
          </a:prstGeom>
          <a:solidFill>
            <a:srgbClr val="5891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1278025" y="3758025"/>
            <a:ext cx="43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63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is more susceptible at becoming a victim of a crime?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4835400" y="13680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0384"/>
              <a:buNone/>
            </a:pPr>
            <a:r>
              <a:rPr lang="en" sz="5200"/>
              <a:t>Male vs Female</a:t>
            </a:r>
            <a:endParaRPr sz="5200"/>
          </a:p>
        </p:txBody>
      </p:sp>
      <p:pic>
        <p:nvPicPr>
          <p:cNvPr id="139" name="Google Shape;139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663" y="1687591"/>
            <a:ext cx="4392675" cy="271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219850" y="32257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Men are slightly </a:t>
            </a:r>
            <a:r>
              <a:rPr lang="en"/>
              <a:t>more likely to be targeted during acts of crime in Los Angeles.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768425" y="2089150"/>
            <a:ext cx="2179200" cy="2178000"/>
          </a:xfrm>
          <a:prstGeom prst="pie">
            <a:avLst>
              <a:gd fmla="val 5584939" name="adj1"/>
              <a:gd fmla="val 16270495" name="adj2"/>
            </a:avLst>
          </a:prstGeom>
          <a:solidFill>
            <a:srgbClr val="49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779650" y="3175500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8563750" y="3225775"/>
            <a:ext cx="410700" cy="1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1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