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14"/>
  </p:notesMasterIdLst>
  <p:sldIdLst>
    <p:sldId id="256" r:id="rId2"/>
    <p:sldId id="257" r:id="rId3"/>
    <p:sldId id="268" r:id="rId4"/>
    <p:sldId id="258" r:id="rId5"/>
    <p:sldId id="259" r:id="rId6"/>
    <p:sldId id="261" r:id="rId7"/>
    <p:sldId id="260" r:id="rId8"/>
    <p:sldId id="266" r:id="rId9"/>
    <p:sldId id="267" r:id="rId10"/>
    <p:sldId id="262"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2"/>
    <p:restoredTop sz="93559" autoAdjust="0"/>
  </p:normalViewPr>
  <p:slideViewPr>
    <p:cSldViewPr snapToGrid="0" snapToObjects="1">
      <p:cViewPr>
        <p:scale>
          <a:sx n="90" d="100"/>
          <a:sy n="90" d="100"/>
        </p:scale>
        <p:origin x="45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DCBE0-E9BF-4FF7-B0D9-123C4423E12A}"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909AB-7621-4248-9351-751EDA2BCDF9}" type="slidenum">
              <a:rPr lang="en-US" smtClean="0"/>
              <a:t>‹#›</a:t>
            </a:fld>
            <a:endParaRPr lang="en-US"/>
          </a:p>
        </p:txBody>
      </p:sp>
    </p:spTree>
    <p:extLst>
      <p:ext uri="{BB962C8B-B14F-4D97-AF65-F5344CB8AC3E}">
        <p14:creationId xmlns:p14="http://schemas.microsoft.com/office/powerpoint/2010/main" val="161720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60% of customers </a:t>
            </a:r>
            <a:r>
              <a:rPr lang="en-US" dirty="0" err="1"/>
              <a:t>correclty</a:t>
            </a:r>
            <a:r>
              <a:rPr lang="en-US" dirty="0"/>
              <a:t> correctly classified. 40% of messages misclassified, Precision: 85% of flagged messages were actually spam. 15% of flagged messages weren't spam, Recall: 46% of spam messages were flagged. 54% of spam messages were missed.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mbria" panose="02040503050406030204" pitchFamily="18" charset="0"/>
                <a:cs typeface="Arial" panose="020B0604020202020204" pitchFamily="34" charset="0"/>
              </a:rPr>
              <a:t>the model with twenty-one features and a 70/30 split for train/test has the highest true positives, showing that the model correctly identifies the most satisfied customers. While the model with twenty-one features and an 80/20 split for train/test has the lowest false negatives, showing that it incorrectly predicts the fewest dissatisfied customers as satisfied. Considering these factors, if we were to prioritize correctly identifying satisfied customers (true positives), the model with a 70/30 split is better. But, if we prioritize minimizing the number of dissatisfied customers that are incorrectly reported as satisfied (false negatives), the model with an 80/20 split is better.</a:t>
            </a:r>
            <a:endParaRPr lang="en-US" sz="1800" dirty="0">
              <a:effectLst/>
              <a:latin typeface="Arial" panose="020B0604020202020204" pitchFamily="34" charset="0"/>
              <a:ea typeface="Cambria" panose="02040503050406030204" pitchFamily="18" charset="0"/>
            </a:endParaRPr>
          </a:p>
          <a:p>
            <a:endParaRPr lang="en-US" b="1" dirty="0"/>
          </a:p>
        </p:txBody>
      </p:sp>
      <p:sp>
        <p:nvSpPr>
          <p:cNvPr id="4" name="Slide Number Placeholder 3"/>
          <p:cNvSpPr>
            <a:spLocks noGrp="1"/>
          </p:cNvSpPr>
          <p:nvPr>
            <p:ph type="sldNum" sz="quarter" idx="5"/>
          </p:nvPr>
        </p:nvSpPr>
        <p:spPr/>
        <p:txBody>
          <a:bodyPr/>
          <a:lstStyle/>
          <a:p>
            <a:fld id="{532909AB-7621-4248-9351-751EDA2BCDF9}" type="slidenum">
              <a:rPr lang="en-US" smtClean="0"/>
              <a:t>7</a:t>
            </a:fld>
            <a:endParaRPr lang="en-US"/>
          </a:p>
        </p:txBody>
      </p:sp>
    </p:spTree>
    <p:extLst>
      <p:ext uri="{BB962C8B-B14F-4D97-AF65-F5344CB8AC3E}">
        <p14:creationId xmlns:p14="http://schemas.microsoft.com/office/powerpoint/2010/main" val="354981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909AB-7621-4248-9351-751EDA2BCDF9}" type="slidenum">
              <a:rPr lang="en-US" smtClean="0"/>
              <a:t>9</a:t>
            </a:fld>
            <a:endParaRPr lang="en-US"/>
          </a:p>
        </p:txBody>
      </p:sp>
    </p:spTree>
    <p:extLst>
      <p:ext uri="{BB962C8B-B14F-4D97-AF65-F5344CB8AC3E}">
        <p14:creationId xmlns:p14="http://schemas.microsoft.com/office/powerpoint/2010/main" val="2934603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5/1/2024</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5/1/2024</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normAutofit fontScale="90000"/>
          </a:bodyPr>
          <a:lstStyle/>
          <a:p>
            <a:r>
              <a:rPr lang="en-US" dirty="0"/>
              <a:t>Airline Customer Satisfaction</a:t>
            </a:r>
            <a:br>
              <a:rPr lang="en-US" dirty="0"/>
            </a:br>
            <a:r>
              <a:rPr lang="en-US" dirty="0"/>
              <a:t>~</a:t>
            </a:r>
            <a:br>
              <a:rPr lang="en-US" dirty="0"/>
            </a:br>
            <a:r>
              <a:rPr lang="en-US" dirty="0"/>
              <a:t>Logistic Regression </a:t>
            </a: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By: Robert Pearson </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Problems Encountered	</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normAutofit/>
          </a:bodyPr>
          <a:lstStyle/>
          <a:p>
            <a:r>
              <a:rPr lang="en-US" sz="2400" dirty="0"/>
              <a:t>Obtaining the data / choosing dataset</a:t>
            </a:r>
          </a:p>
          <a:p>
            <a:r>
              <a:rPr lang="en-US" sz="2400" dirty="0"/>
              <a:t>Creating a ROC curve (receiver operating characteristic curve) </a:t>
            </a:r>
          </a:p>
          <a:p>
            <a:r>
              <a:rPr lang="en-US" sz="2400" dirty="0"/>
              <a:t>Interpretating the ROC curve and AUC</a:t>
            </a:r>
          </a:p>
        </p:txBody>
      </p:sp>
    </p:spTree>
    <p:extLst>
      <p:ext uri="{BB962C8B-B14F-4D97-AF65-F5344CB8AC3E}">
        <p14:creationId xmlns:p14="http://schemas.microsoft.com/office/powerpoint/2010/main" val="61552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Future Improvements </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normAutofit/>
          </a:bodyPr>
          <a:lstStyle/>
          <a:p>
            <a:r>
              <a:rPr lang="en-US" sz="2400" dirty="0"/>
              <a:t>Run more experimenters with different variables selected. </a:t>
            </a:r>
          </a:p>
          <a:p>
            <a:r>
              <a:rPr lang="en-US" sz="2400" dirty="0"/>
              <a:t>More in-depth analysis into the relationship between each variables and how it affects a customer being satisfied.</a:t>
            </a:r>
          </a:p>
          <a:p>
            <a:r>
              <a:rPr lang="en-US" sz="2400" dirty="0"/>
              <a:t>Test different models </a:t>
            </a:r>
          </a:p>
        </p:txBody>
      </p:sp>
    </p:spTree>
    <p:extLst>
      <p:ext uri="{BB962C8B-B14F-4D97-AF65-F5344CB8AC3E}">
        <p14:creationId xmlns:p14="http://schemas.microsoft.com/office/powerpoint/2010/main" val="28666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The models with all twenty-one features only slightly outperformed those with fourteen features</a:t>
            </a:r>
          </a:p>
          <a:p>
            <a:r>
              <a:rPr lang="en-US" dirty="0"/>
              <a:t>The models with twenty-one variables, 70/30 split model excelled in identifying satisfied customers, the 80/20 split model minimized misclassification of dissatisfied customers. </a:t>
            </a:r>
          </a:p>
          <a:p>
            <a:r>
              <a:rPr lang="en-US" dirty="0"/>
              <a:t>The model with all fourteen features and an 80/20 split was the least favorable performer due to higher false positive and false negative counts. </a:t>
            </a:r>
          </a:p>
        </p:txBody>
      </p:sp>
    </p:spTree>
    <p:extLst>
      <p:ext uri="{BB962C8B-B14F-4D97-AF65-F5344CB8AC3E}">
        <p14:creationId xmlns:p14="http://schemas.microsoft.com/office/powerpoint/2010/main" val="62388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Dataset is </a:t>
            </a:r>
            <a:r>
              <a:rPr lang="en-US" i="1" dirty="0"/>
              <a:t>Customer Satisfaction in Airline</a:t>
            </a:r>
          </a:p>
          <a:p>
            <a:pPr lvl="1"/>
            <a:r>
              <a:rPr lang="en-US" dirty="0"/>
              <a:t>Survey data taken from an undisclosed airline company.</a:t>
            </a:r>
          </a:p>
          <a:p>
            <a:pPr lvl="1"/>
            <a:r>
              <a:rPr lang="en-US" dirty="0"/>
              <a:t>Focused on measuring an airline’s passenger satisfaction with their flight. </a:t>
            </a:r>
          </a:p>
          <a:p>
            <a:pPr lvl="1"/>
            <a:r>
              <a:rPr lang="en-US" dirty="0"/>
              <a:t>Passengers responded by ranking a number of variables on a scale of 1-5 or responding to certain flight related questions.</a:t>
            </a:r>
          </a:p>
          <a:p>
            <a:pPr lvl="1"/>
            <a:endParaRPr lang="en-US" dirty="0"/>
          </a:p>
        </p:txBody>
      </p:sp>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Why is this important?</a:t>
            </a:r>
          </a:p>
          <a:p>
            <a:pPr lvl="1"/>
            <a:r>
              <a:rPr lang="en-US" dirty="0"/>
              <a:t>Measuring customer satisfaction with a service is a key component of any business. </a:t>
            </a:r>
          </a:p>
          <a:p>
            <a:pPr lvl="1"/>
            <a:r>
              <a:rPr lang="en-US" dirty="0"/>
              <a:t>Airline could have collected the data due to wanting to them wanting to improve the customer’s experience. </a:t>
            </a:r>
          </a:p>
          <a:p>
            <a:pPr lvl="1"/>
            <a:r>
              <a:rPr lang="en-US" dirty="0"/>
              <a:t>In an industry, like the airline industry, customer satisfaction plays a big role in customer retention. Airlines want to make customers into lifetime customers and that happens from customers having a good experience on their flight. </a:t>
            </a:r>
            <a:endParaRPr lang="en-US" i="1" dirty="0"/>
          </a:p>
          <a:p>
            <a:pPr lvl="1"/>
            <a:endParaRPr lang="en-US" dirty="0"/>
          </a:p>
        </p:txBody>
      </p:sp>
    </p:spTree>
    <p:extLst>
      <p:ext uri="{BB962C8B-B14F-4D97-AF65-F5344CB8AC3E}">
        <p14:creationId xmlns:p14="http://schemas.microsoft.com/office/powerpoint/2010/main" val="21480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838200" y="365129"/>
            <a:ext cx="10515600" cy="1325563"/>
          </a:xfrm>
        </p:spPr>
        <p:txBody>
          <a:bodyPr anchor="ctr">
            <a:normAutofit/>
          </a:bodyPr>
          <a:lstStyle/>
          <a:p>
            <a:r>
              <a:rPr lang="en-US" dirty="0"/>
              <a:t>Initial Analysis</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sz="half" idx="1"/>
          </p:nvPr>
        </p:nvSpPr>
        <p:spPr>
          <a:xfrm>
            <a:off x="838200" y="1825625"/>
            <a:ext cx="5181600" cy="4351338"/>
          </a:xfrm>
        </p:spPr>
        <p:txBody>
          <a:bodyPr>
            <a:normAutofit/>
          </a:bodyPr>
          <a:lstStyle/>
          <a:p>
            <a:r>
              <a:rPr lang="en-US" dirty="0"/>
              <a:t>129,880 samples of an airline’s customer ratings</a:t>
            </a:r>
          </a:p>
          <a:p>
            <a:r>
              <a:rPr lang="en-US" dirty="0"/>
              <a:t>22 columns of data with a mix of categorical and numerical</a:t>
            </a:r>
          </a:p>
          <a:p>
            <a:r>
              <a:rPr lang="en-US" dirty="0"/>
              <a:t>The dependent variable in this study is satisfaction, this variable’s output is either “satisfied” or “dissatisfied.” </a:t>
            </a:r>
          </a:p>
          <a:p>
            <a:r>
              <a:rPr lang="en-US" dirty="0"/>
              <a:t>Some missing values for the variable “Arrival Delay in Minutes” but was only 393 out of 129,880. </a:t>
            </a:r>
          </a:p>
          <a:p>
            <a:endParaRPr lang="en-US" dirty="0"/>
          </a:p>
        </p:txBody>
      </p:sp>
      <p:pic>
        <p:nvPicPr>
          <p:cNvPr id="4" name="Picture 3" descr="A graph with blue squares&#10;&#10;Description automatically generated">
            <a:extLst>
              <a:ext uri="{FF2B5EF4-FFF2-40B4-BE49-F238E27FC236}">
                <a16:creationId xmlns:a16="http://schemas.microsoft.com/office/drawing/2014/main" id="{C94EFF3B-3E2F-0D91-4C3E-511B62DB1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1690692"/>
            <a:ext cx="5560997" cy="4073429"/>
          </a:xfrm>
          <a:prstGeom prst="rect">
            <a:avLst/>
          </a:prstGeom>
          <a:noFill/>
          <a:ln>
            <a:noFill/>
          </a:ln>
        </p:spPr>
      </p:pic>
    </p:spTree>
    <p:extLst>
      <p:ext uri="{BB962C8B-B14F-4D97-AF65-F5344CB8AC3E}">
        <p14:creationId xmlns:p14="http://schemas.microsoft.com/office/powerpoint/2010/main" val="143915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Data appeared to be mostly cleaned up already.</a:t>
            </a:r>
          </a:p>
          <a:p>
            <a:r>
              <a:rPr lang="en-US" dirty="0"/>
              <a:t>Missing values were imputed with mean value.  </a:t>
            </a:r>
          </a:p>
          <a:p>
            <a:r>
              <a:rPr lang="en-US" dirty="0"/>
              <a:t>Most of the data was numerical, but the variables “Customer Type”, “Age”, and “Class” required one-hot encoding. </a:t>
            </a:r>
          </a:p>
        </p:txBody>
      </p:sp>
    </p:spTree>
    <p:extLst>
      <p:ext uri="{BB962C8B-B14F-4D97-AF65-F5344CB8AC3E}">
        <p14:creationId xmlns:p14="http://schemas.microsoft.com/office/powerpoint/2010/main" val="400953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kern="1200" dirty="0">
                <a:latin typeface="+mj-lt"/>
                <a:ea typeface="+mj-ea"/>
                <a:cs typeface="+mj-cs"/>
              </a:rPr>
              <a:t>Models</a:t>
            </a:r>
          </a:p>
        </p:txBody>
      </p:sp>
      <p:sp>
        <p:nvSpPr>
          <p:cNvPr id="7" name="TextBox 6">
            <a:extLst>
              <a:ext uri="{FF2B5EF4-FFF2-40B4-BE49-F238E27FC236}">
                <a16:creationId xmlns:a16="http://schemas.microsoft.com/office/drawing/2014/main" id="{B7BDF725-D68F-32DA-BFEB-A30DEF292AB8}"/>
              </a:ext>
            </a:extLst>
          </p:cNvPr>
          <p:cNvSpPr txBox="1"/>
          <p:nvPr/>
        </p:nvSpPr>
        <p:spPr>
          <a:xfrm>
            <a:off x="431800" y="2057400"/>
            <a:ext cx="4555067" cy="3811588"/>
          </a:xfrm>
          <a:prstGeom prst="rect">
            <a:avLst/>
          </a:prstGeom>
        </p:spPr>
        <p:txBody>
          <a:bodyPr vert="horz" lIns="91440" tIns="45720" rIns="91440" bIns="45720" rtlCol="0">
            <a:normAutofit/>
          </a:bodyPr>
          <a:lstStyle/>
          <a:p>
            <a:pPr marL="342900" marR="0" indent="-342900" defTabSz="685783" fontAlgn="base">
              <a:lnSpc>
                <a:spcPct val="90000"/>
              </a:lnSpc>
              <a:spcBef>
                <a:spcPts val="750"/>
              </a:spcBef>
              <a:spcAft>
                <a:spcPct val="0"/>
              </a:spcAft>
              <a:buClrTx/>
              <a:buSzTx/>
              <a:buFont typeface="Arial" panose="020B0604020202020204" pitchFamily="34" charset="0"/>
              <a:buChar char="•"/>
              <a:tabLst/>
            </a:pP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The selected variables are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Seat comfort</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Departure/Arrival time convenient</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Food and drink</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Gate location</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Inflight </a:t>
            </a:r>
            <a:r>
              <a:rPr kumimoji="0" lang="en-US" altLang="ja-JP" sz="2000" b="0" i="1" u="none" strike="noStrike" kern="1200" cap="none" normalizeH="0" baseline="0" dirty="0" err="1">
                <a:ln>
                  <a:noFill/>
                </a:ln>
                <a:effectLst/>
                <a:latin typeface="Arial" panose="020B0604020202020204" pitchFamily="34" charset="0"/>
                <a:ea typeface="+mn-ea"/>
                <a:cs typeface="Arial" panose="020B0604020202020204" pitchFamily="34" charset="0"/>
              </a:rPr>
              <a:t>wifi</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 service</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Inflight entertainment</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Online support</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Ease of Online booking</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On-board service</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Leg room service</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Baggage handling</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Check-in service</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Cleanliness</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and “</a:t>
            </a:r>
            <a:r>
              <a:rPr kumimoji="0" lang="en-US" altLang="ja-JP" sz="2000" b="0" i="1" u="none" strike="noStrike" kern="1200" cap="none" normalizeH="0" baseline="0" dirty="0">
                <a:ln>
                  <a:noFill/>
                </a:ln>
                <a:effectLst/>
                <a:latin typeface="Arial" panose="020B0604020202020204" pitchFamily="34" charset="0"/>
                <a:ea typeface="+mn-ea"/>
                <a:cs typeface="Arial" panose="020B0604020202020204" pitchFamily="34" charset="0"/>
              </a:rPr>
              <a:t>Online boarding</a:t>
            </a:r>
            <a:r>
              <a:rPr kumimoji="0" lang="en-US" altLang="ja-JP" sz="2000" b="0" i="0" u="none" strike="noStrike" kern="1200" cap="none" normalizeH="0" baseline="0" dirty="0">
                <a:ln>
                  <a:noFill/>
                </a:ln>
                <a:effectLst/>
                <a:latin typeface="Arial" panose="020B0604020202020204" pitchFamily="34" charset="0"/>
                <a:ea typeface="+mn-ea"/>
                <a:cs typeface="Arial" panose="020B0604020202020204" pitchFamily="34" charset="0"/>
              </a:rPr>
              <a:t>”. </a:t>
            </a:r>
          </a:p>
        </p:txBody>
      </p:sp>
      <p:graphicFrame>
        <p:nvGraphicFramePr>
          <p:cNvPr id="8" name="Content Placeholder 7">
            <a:extLst>
              <a:ext uri="{FF2B5EF4-FFF2-40B4-BE49-F238E27FC236}">
                <a16:creationId xmlns:a16="http://schemas.microsoft.com/office/drawing/2014/main" id="{2EC64CED-1D9B-E202-0D04-A80DE6AF5BD6}"/>
              </a:ext>
            </a:extLst>
          </p:cNvPr>
          <p:cNvGraphicFramePr>
            <a:graphicFrameLocks noGrp="1"/>
          </p:cNvGraphicFramePr>
          <p:nvPr>
            <p:ph idx="1"/>
            <p:extLst>
              <p:ext uri="{D42A27DB-BD31-4B8C-83A1-F6EECF244321}">
                <p14:modId xmlns:p14="http://schemas.microsoft.com/office/powerpoint/2010/main" val="1544434616"/>
              </p:ext>
            </p:extLst>
          </p:nvPr>
        </p:nvGraphicFramePr>
        <p:xfrm>
          <a:off x="5183188" y="1961976"/>
          <a:ext cx="6172201" cy="2924535"/>
        </p:xfrm>
        <a:graphic>
          <a:graphicData uri="http://schemas.openxmlformats.org/drawingml/2006/table">
            <a:tbl>
              <a:tblPr firstRow="1" firstCol="1" bandRow="1">
                <a:tableStyleId>{5C22544A-7EE6-4342-B048-85BDC9FD1C3A}</a:tableStyleId>
              </a:tblPr>
              <a:tblGrid>
                <a:gridCol w="1508507">
                  <a:extLst>
                    <a:ext uri="{9D8B030D-6E8A-4147-A177-3AD203B41FA5}">
                      <a16:colId xmlns:a16="http://schemas.microsoft.com/office/drawing/2014/main" val="1599158538"/>
                    </a:ext>
                  </a:extLst>
                </a:gridCol>
                <a:gridCol w="4663694">
                  <a:extLst>
                    <a:ext uri="{9D8B030D-6E8A-4147-A177-3AD203B41FA5}">
                      <a16:colId xmlns:a16="http://schemas.microsoft.com/office/drawing/2014/main" val="3902941882"/>
                    </a:ext>
                  </a:extLst>
                </a:gridCol>
              </a:tblGrid>
              <a:tr h="584907">
                <a:tc>
                  <a:txBody>
                    <a:bodyPr/>
                    <a:lstStyle/>
                    <a:p>
                      <a:pPr marL="0" marR="0" algn="ctr">
                        <a:spcBef>
                          <a:spcPts val="0"/>
                        </a:spcBef>
                        <a:spcAft>
                          <a:spcPts val="0"/>
                        </a:spcAft>
                      </a:pPr>
                      <a:r>
                        <a:rPr lang="en-US" sz="1700">
                          <a:effectLst/>
                        </a:rPr>
                        <a:t>Experiment Number</a:t>
                      </a:r>
                      <a:endParaRPr lang="en-US" sz="1900">
                        <a:effectLst/>
                        <a:latin typeface="Arial" panose="020B0604020202020204" pitchFamily="34" charset="0"/>
                        <a:ea typeface="Cambria" panose="02040503050406030204" pitchFamily="18" charset="0"/>
                      </a:endParaRPr>
                    </a:p>
                  </a:txBody>
                  <a:tcPr marL="117504" marR="117504" marT="0" marB="0"/>
                </a:tc>
                <a:tc>
                  <a:txBody>
                    <a:bodyPr/>
                    <a:lstStyle/>
                    <a:p>
                      <a:pPr marL="0" marR="0" algn="just">
                        <a:spcBef>
                          <a:spcPts val="0"/>
                        </a:spcBef>
                        <a:spcAft>
                          <a:spcPts val="0"/>
                        </a:spcAft>
                      </a:pPr>
                      <a:r>
                        <a:rPr lang="en-US" sz="1700">
                          <a:effectLst/>
                        </a:rPr>
                        <a:t>Parameters</a:t>
                      </a:r>
                      <a:endParaRPr lang="en-US" sz="1900">
                        <a:effectLst/>
                        <a:latin typeface="Arial" panose="020B0604020202020204" pitchFamily="34" charset="0"/>
                        <a:ea typeface="Cambria" panose="02040503050406030204" pitchFamily="18" charset="0"/>
                      </a:endParaRPr>
                    </a:p>
                  </a:txBody>
                  <a:tcPr marL="117504" marR="117504" marT="0" marB="0"/>
                </a:tc>
                <a:extLst>
                  <a:ext uri="{0D108BD9-81ED-4DB2-BD59-A6C34878D82A}">
                    <a16:rowId xmlns:a16="http://schemas.microsoft.com/office/drawing/2014/main" val="421566797"/>
                  </a:ext>
                </a:extLst>
              </a:tr>
              <a:tr h="584907">
                <a:tc>
                  <a:txBody>
                    <a:bodyPr/>
                    <a:lstStyle/>
                    <a:p>
                      <a:pPr marL="0" marR="0" algn="ctr">
                        <a:spcBef>
                          <a:spcPts val="0"/>
                        </a:spcBef>
                        <a:spcAft>
                          <a:spcPts val="0"/>
                        </a:spcAft>
                      </a:pPr>
                      <a:r>
                        <a:rPr lang="en-US" sz="1700">
                          <a:effectLst/>
                        </a:rPr>
                        <a:t>1</a:t>
                      </a:r>
                      <a:endParaRPr lang="en-US" sz="1900">
                        <a:effectLst/>
                        <a:latin typeface="Arial" panose="020B0604020202020204" pitchFamily="34" charset="0"/>
                        <a:ea typeface="Cambria" panose="02040503050406030204" pitchFamily="18" charset="0"/>
                      </a:endParaRPr>
                    </a:p>
                  </a:txBody>
                  <a:tcPr marL="117504" marR="117504" marT="0" marB="0"/>
                </a:tc>
                <a:tc>
                  <a:txBody>
                    <a:bodyPr/>
                    <a:lstStyle/>
                    <a:p>
                      <a:pPr marL="0" marR="0" algn="just">
                        <a:spcBef>
                          <a:spcPts val="0"/>
                        </a:spcBef>
                        <a:spcAft>
                          <a:spcPts val="0"/>
                        </a:spcAft>
                      </a:pPr>
                      <a:r>
                        <a:rPr lang="en-US" sz="1700">
                          <a:effectLst/>
                        </a:rPr>
                        <a:t>All twenty-one (21) variables with 80/20 split for train, and test</a:t>
                      </a:r>
                      <a:endParaRPr lang="en-US" sz="1900">
                        <a:effectLst/>
                        <a:latin typeface="Arial" panose="020B0604020202020204" pitchFamily="34" charset="0"/>
                        <a:ea typeface="Cambria" panose="02040503050406030204" pitchFamily="18" charset="0"/>
                      </a:endParaRPr>
                    </a:p>
                  </a:txBody>
                  <a:tcPr marL="117504" marR="117504" marT="0" marB="0"/>
                </a:tc>
                <a:extLst>
                  <a:ext uri="{0D108BD9-81ED-4DB2-BD59-A6C34878D82A}">
                    <a16:rowId xmlns:a16="http://schemas.microsoft.com/office/drawing/2014/main" val="951736812"/>
                  </a:ext>
                </a:extLst>
              </a:tr>
              <a:tr h="584907">
                <a:tc>
                  <a:txBody>
                    <a:bodyPr/>
                    <a:lstStyle/>
                    <a:p>
                      <a:pPr marL="0" marR="0" algn="ctr">
                        <a:spcBef>
                          <a:spcPts val="0"/>
                        </a:spcBef>
                        <a:spcAft>
                          <a:spcPts val="0"/>
                        </a:spcAft>
                      </a:pPr>
                      <a:r>
                        <a:rPr lang="en-US" sz="1700">
                          <a:effectLst/>
                        </a:rPr>
                        <a:t>2</a:t>
                      </a:r>
                      <a:endParaRPr lang="en-US" sz="1900">
                        <a:effectLst/>
                        <a:latin typeface="Arial" panose="020B0604020202020204" pitchFamily="34" charset="0"/>
                        <a:ea typeface="Cambria" panose="02040503050406030204" pitchFamily="18" charset="0"/>
                      </a:endParaRPr>
                    </a:p>
                  </a:txBody>
                  <a:tcPr marL="117504" marR="117504" marT="0" marB="0"/>
                </a:tc>
                <a:tc>
                  <a:txBody>
                    <a:bodyPr/>
                    <a:lstStyle/>
                    <a:p>
                      <a:pPr marL="0" marR="0" algn="just">
                        <a:spcBef>
                          <a:spcPts val="0"/>
                        </a:spcBef>
                        <a:spcAft>
                          <a:spcPts val="0"/>
                        </a:spcAft>
                      </a:pPr>
                      <a:r>
                        <a:rPr lang="en-US" sz="1700">
                          <a:effectLst/>
                        </a:rPr>
                        <a:t>All twenty-one (21) variables with 70/30 split for train, and test</a:t>
                      </a:r>
                      <a:endParaRPr lang="en-US" sz="1900">
                        <a:effectLst/>
                        <a:latin typeface="Arial" panose="020B0604020202020204" pitchFamily="34" charset="0"/>
                        <a:ea typeface="Cambria" panose="02040503050406030204" pitchFamily="18" charset="0"/>
                      </a:endParaRPr>
                    </a:p>
                  </a:txBody>
                  <a:tcPr marL="117504" marR="117504" marT="0" marB="0"/>
                </a:tc>
                <a:extLst>
                  <a:ext uri="{0D108BD9-81ED-4DB2-BD59-A6C34878D82A}">
                    <a16:rowId xmlns:a16="http://schemas.microsoft.com/office/drawing/2014/main" val="3529458722"/>
                  </a:ext>
                </a:extLst>
              </a:tr>
              <a:tr h="584907">
                <a:tc>
                  <a:txBody>
                    <a:bodyPr/>
                    <a:lstStyle/>
                    <a:p>
                      <a:pPr marL="0" marR="0" algn="ctr">
                        <a:spcBef>
                          <a:spcPts val="0"/>
                        </a:spcBef>
                        <a:spcAft>
                          <a:spcPts val="0"/>
                        </a:spcAft>
                      </a:pPr>
                      <a:r>
                        <a:rPr lang="en-US" sz="1700">
                          <a:effectLst/>
                        </a:rPr>
                        <a:t>3</a:t>
                      </a:r>
                      <a:endParaRPr lang="en-US" sz="1900">
                        <a:effectLst/>
                        <a:latin typeface="Arial" panose="020B0604020202020204" pitchFamily="34" charset="0"/>
                        <a:ea typeface="Cambria" panose="02040503050406030204" pitchFamily="18" charset="0"/>
                      </a:endParaRPr>
                    </a:p>
                  </a:txBody>
                  <a:tcPr marL="117504" marR="117504" marT="0" marB="0"/>
                </a:tc>
                <a:tc>
                  <a:txBody>
                    <a:bodyPr/>
                    <a:lstStyle/>
                    <a:p>
                      <a:pPr marL="0" marR="0" algn="just">
                        <a:spcBef>
                          <a:spcPts val="0"/>
                        </a:spcBef>
                        <a:spcAft>
                          <a:spcPts val="0"/>
                        </a:spcAft>
                      </a:pPr>
                      <a:r>
                        <a:rPr lang="en-US" sz="1700">
                          <a:effectLst/>
                        </a:rPr>
                        <a:t>Selected variables with 80/20 split for train, and test</a:t>
                      </a:r>
                      <a:endParaRPr lang="en-US" sz="1900">
                        <a:effectLst/>
                        <a:latin typeface="Arial" panose="020B0604020202020204" pitchFamily="34" charset="0"/>
                        <a:ea typeface="Cambria" panose="02040503050406030204" pitchFamily="18" charset="0"/>
                      </a:endParaRPr>
                    </a:p>
                  </a:txBody>
                  <a:tcPr marL="117504" marR="117504" marT="0" marB="0"/>
                </a:tc>
                <a:extLst>
                  <a:ext uri="{0D108BD9-81ED-4DB2-BD59-A6C34878D82A}">
                    <a16:rowId xmlns:a16="http://schemas.microsoft.com/office/drawing/2014/main" val="1576111963"/>
                  </a:ext>
                </a:extLst>
              </a:tr>
              <a:tr h="584907">
                <a:tc>
                  <a:txBody>
                    <a:bodyPr/>
                    <a:lstStyle/>
                    <a:p>
                      <a:pPr marL="0" marR="0" algn="ctr">
                        <a:spcBef>
                          <a:spcPts val="0"/>
                        </a:spcBef>
                        <a:spcAft>
                          <a:spcPts val="0"/>
                        </a:spcAft>
                      </a:pPr>
                      <a:r>
                        <a:rPr lang="en-US" sz="1700">
                          <a:effectLst/>
                        </a:rPr>
                        <a:t>4</a:t>
                      </a:r>
                      <a:endParaRPr lang="en-US" sz="1900">
                        <a:effectLst/>
                        <a:latin typeface="Arial" panose="020B0604020202020204" pitchFamily="34" charset="0"/>
                        <a:ea typeface="Cambria" panose="02040503050406030204" pitchFamily="18" charset="0"/>
                      </a:endParaRPr>
                    </a:p>
                  </a:txBody>
                  <a:tcPr marL="117504" marR="117504" marT="0" marB="0"/>
                </a:tc>
                <a:tc>
                  <a:txBody>
                    <a:bodyPr/>
                    <a:lstStyle/>
                    <a:p>
                      <a:pPr marL="0" marR="0" algn="just">
                        <a:spcBef>
                          <a:spcPts val="0"/>
                        </a:spcBef>
                        <a:spcAft>
                          <a:spcPts val="0"/>
                        </a:spcAft>
                      </a:pPr>
                      <a:r>
                        <a:rPr lang="en-US" sz="1700" dirty="0">
                          <a:effectLst/>
                        </a:rPr>
                        <a:t>Selected variables with 70/30 split for train, and test</a:t>
                      </a:r>
                      <a:endParaRPr lang="en-US" sz="1900" dirty="0">
                        <a:effectLst/>
                        <a:latin typeface="Arial" panose="020B0604020202020204" pitchFamily="34" charset="0"/>
                        <a:ea typeface="Cambria" panose="02040503050406030204" pitchFamily="18" charset="0"/>
                      </a:endParaRPr>
                    </a:p>
                  </a:txBody>
                  <a:tcPr marL="117504" marR="117504" marT="0" marB="0"/>
                </a:tc>
                <a:extLst>
                  <a:ext uri="{0D108BD9-81ED-4DB2-BD59-A6C34878D82A}">
                    <a16:rowId xmlns:a16="http://schemas.microsoft.com/office/drawing/2014/main" val="3324572285"/>
                  </a:ext>
                </a:extLst>
              </a:tr>
            </a:tbl>
          </a:graphicData>
        </a:graphic>
      </p:graphicFrame>
    </p:spTree>
    <p:extLst>
      <p:ext uri="{BB962C8B-B14F-4D97-AF65-F5344CB8AC3E}">
        <p14:creationId xmlns:p14="http://schemas.microsoft.com/office/powerpoint/2010/main" val="3860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839788" y="457200"/>
            <a:ext cx="3932237" cy="1600200"/>
          </a:xfrm>
        </p:spPr>
        <p:txBody>
          <a:bodyPr anchor="b">
            <a:normAutofit/>
          </a:bodyPr>
          <a:lstStyle/>
          <a:p>
            <a:r>
              <a:rPr lang="en-US"/>
              <a:t>Results - </a:t>
            </a:r>
            <a:r>
              <a:rPr lang="en-US">
                <a:effectLst/>
              </a:rPr>
              <a:t>All 21 variables with 80/20 split and 70/30 split </a:t>
            </a:r>
            <a:br>
              <a:rPr lang="en-US">
                <a:effectLst/>
              </a:rPr>
            </a:br>
            <a:endParaRPr lang="en-US" dirty="0"/>
          </a:p>
        </p:txBody>
      </p:sp>
      <p:sp>
        <p:nvSpPr>
          <p:cNvPr id="19" name="Text Placeholder 3">
            <a:extLst>
              <a:ext uri="{FF2B5EF4-FFF2-40B4-BE49-F238E27FC236}">
                <a16:creationId xmlns:a16="http://schemas.microsoft.com/office/drawing/2014/main" id="{10BC413F-53B6-E750-FC05-2F052C666183}"/>
              </a:ext>
            </a:extLst>
          </p:cNvPr>
          <p:cNvSpPr>
            <a:spLocks noGrp="1"/>
          </p:cNvSpPr>
          <p:nvPr>
            <p:ph type="body" sz="half" idx="2"/>
          </p:nvPr>
        </p:nvSpPr>
        <p:spPr>
          <a:xfrm>
            <a:off x="414867" y="1752600"/>
            <a:ext cx="3666066" cy="4116388"/>
          </a:xfrm>
        </p:spPr>
        <p:txBody>
          <a:bodyPr>
            <a:normAutofit/>
          </a:bodyPr>
          <a:lstStyle/>
          <a:p>
            <a:pPr marL="285750" indent="-285750">
              <a:buFont typeface="Arial" panose="020B0604020202020204" pitchFamily="34" charset="0"/>
              <a:buChar char="•"/>
            </a:pPr>
            <a:r>
              <a:rPr lang="en-US" sz="2000" dirty="0"/>
              <a:t>Model with twenty-one features and a 70/30 split has the highest true positives. Showing that the model correctly identifies the most satisfied customers. </a:t>
            </a:r>
          </a:p>
          <a:p>
            <a:pPr marL="285750" indent="-285750">
              <a:buFont typeface="Arial" panose="020B0604020202020204" pitchFamily="34" charset="0"/>
              <a:buChar char="•"/>
            </a:pPr>
            <a:r>
              <a:rPr lang="en-US" sz="2000" dirty="0"/>
              <a:t>The model with twenty-one features and an 80/20 split has the lowest false negatives, showing that it incorrectly predicts the fewest dissatisfied customers as satisfied. </a:t>
            </a:r>
            <a:endParaRPr lang="en-US" sz="1600" dirty="0"/>
          </a:p>
        </p:txBody>
      </p:sp>
      <p:pic>
        <p:nvPicPr>
          <p:cNvPr id="4" name="Picture 3" descr="A chart of different colored squares&#10;&#10;Description automatically generated">
            <a:extLst>
              <a:ext uri="{FF2B5EF4-FFF2-40B4-BE49-F238E27FC236}">
                <a16:creationId xmlns:a16="http://schemas.microsoft.com/office/drawing/2014/main" id="{144D5F5E-2EEA-B59A-EC55-0E004A3E29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7293" y="1298056"/>
            <a:ext cx="4057768" cy="2977586"/>
          </a:xfrm>
          <a:prstGeom prst="rect">
            <a:avLst/>
          </a:prstGeom>
          <a:noFill/>
          <a:ln>
            <a:noFill/>
          </a:ln>
        </p:spPr>
      </p:pic>
      <p:pic>
        <p:nvPicPr>
          <p:cNvPr id="5" name="Picture 4" descr="A screenshot of a graph&#10;&#10;Description automatically generated">
            <a:extLst>
              <a:ext uri="{FF2B5EF4-FFF2-40B4-BE49-F238E27FC236}">
                <a16:creationId xmlns:a16="http://schemas.microsoft.com/office/drawing/2014/main" id="{C726D9EB-3BE9-AA40-03B8-7C241BB96B46}"/>
              </a:ext>
            </a:extLst>
          </p:cNvPr>
          <p:cNvPicPr>
            <a:picLocks noChangeAspect="1"/>
          </p:cNvPicPr>
          <p:nvPr/>
        </p:nvPicPr>
        <p:blipFill rotWithShape="1">
          <a:blip r:embed="rId4"/>
          <a:srcRect b="48342"/>
          <a:stretch/>
        </p:blipFill>
        <p:spPr>
          <a:xfrm>
            <a:off x="4285623" y="4309619"/>
            <a:ext cx="3461107" cy="580824"/>
          </a:xfrm>
          <a:prstGeom prst="rect">
            <a:avLst/>
          </a:prstGeom>
        </p:spPr>
      </p:pic>
      <p:pic>
        <p:nvPicPr>
          <p:cNvPr id="8" name="Picture 7" descr="A chart of different colored squares&#10;&#10;Description automatically generated">
            <a:extLst>
              <a:ext uri="{FF2B5EF4-FFF2-40B4-BE49-F238E27FC236}">
                <a16:creationId xmlns:a16="http://schemas.microsoft.com/office/drawing/2014/main" id="{2B644AA4-32FC-3327-75E3-EADDA3B1A2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83677" y="1303867"/>
            <a:ext cx="4078851" cy="2965964"/>
          </a:xfrm>
          <a:prstGeom prst="rect">
            <a:avLst/>
          </a:prstGeom>
          <a:noFill/>
          <a:ln>
            <a:noFill/>
          </a:ln>
        </p:spPr>
      </p:pic>
      <p:pic>
        <p:nvPicPr>
          <p:cNvPr id="9" name="Picture 8" descr="A screenshot of a computer screen&#10;&#10;Description automatically generated">
            <a:extLst>
              <a:ext uri="{FF2B5EF4-FFF2-40B4-BE49-F238E27FC236}">
                <a16:creationId xmlns:a16="http://schemas.microsoft.com/office/drawing/2014/main" id="{E3D0DDCC-607C-E5F4-D580-95D061232CE6}"/>
              </a:ext>
            </a:extLst>
          </p:cNvPr>
          <p:cNvPicPr>
            <a:picLocks noChangeAspect="1"/>
          </p:cNvPicPr>
          <p:nvPr/>
        </p:nvPicPr>
        <p:blipFill rotWithShape="1">
          <a:blip r:embed="rId6"/>
          <a:srcRect b="53632"/>
          <a:stretch/>
        </p:blipFill>
        <p:spPr>
          <a:xfrm>
            <a:off x="8264233" y="4269831"/>
            <a:ext cx="3603561" cy="580824"/>
          </a:xfrm>
          <a:prstGeom prst="rect">
            <a:avLst/>
          </a:prstGeom>
        </p:spPr>
      </p:pic>
      <p:sp>
        <p:nvSpPr>
          <p:cNvPr id="10" name="TextBox 9">
            <a:extLst>
              <a:ext uri="{FF2B5EF4-FFF2-40B4-BE49-F238E27FC236}">
                <a16:creationId xmlns:a16="http://schemas.microsoft.com/office/drawing/2014/main" id="{5DB7B3DB-DCFF-C4B2-BA0A-227B6D5CD352}"/>
              </a:ext>
            </a:extLst>
          </p:cNvPr>
          <p:cNvSpPr txBox="1"/>
          <p:nvPr/>
        </p:nvSpPr>
        <p:spPr>
          <a:xfrm>
            <a:off x="5640883" y="1002269"/>
            <a:ext cx="1447800" cy="369332"/>
          </a:xfrm>
          <a:prstGeom prst="rect">
            <a:avLst/>
          </a:prstGeom>
          <a:noFill/>
        </p:spPr>
        <p:txBody>
          <a:bodyPr wrap="square" rtlCol="0">
            <a:spAutoFit/>
          </a:bodyPr>
          <a:lstStyle/>
          <a:p>
            <a:r>
              <a:rPr lang="en-US" dirty="0"/>
              <a:t>80/20</a:t>
            </a:r>
          </a:p>
        </p:txBody>
      </p:sp>
      <p:sp>
        <p:nvSpPr>
          <p:cNvPr id="11" name="TextBox 10">
            <a:extLst>
              <a:ext uri="{FF2B5EF4-FFF2-40B4-BE49-F238E27FC236}">
                <a16:creationId xmlns:a16="http://schemas.microsoft.com/office/drawing/2014/main" id="{0BA66B2D-CBAB-6E34-5CFD-7DFC719B0503}"/>
              </a:ext>
            </a:extLst>
          </p:cNvPr>
          <p:cNvSpPr txBox="1"/>
          <p:nvPr/>
        </p:nvSpPr>
        <p:spPr>
          <a:xfrm>
            <a:off x="9719734" y="934535"/>
            <a:ext cx="1447800" cy="369332"/>
          </a:xfrm>
          <a:prstGeom prst="rect">
            <a:avLst/>
          </a:prstGeom>
          <a:noFill/>
        </p:spPr>
        <p:txBody>
          <a:bodyPr wrap="square" rtlCol="0">
            <a:spAutoFit/>
          </a:bodyPr>
          <a:lstStyle/>
          <a:p>
            <a:r>
              <a:rPr lang="en-US" dirty="0"/>
              <a:t>70/30</a:t>
            </a:r>
          </a:p>
        </p:txBody>
      </p:sp>
    </p:spTree>
    <p:extLst>
      <p:ext uri="{BB962C8B-B14F-4D97-AF65-F5344CB8AC3E}">
        <p14:creationId xmlns:p14="http://schemas.microsoft.com/office/powerpoint/2010/main" val="368869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447105" y="457199"/>
            <a:ext cx="3385831" cy="1600200"/>
          </a:xfrm>
        </p:spPr>
        <p:txBody>
          <a:bodyPr anchor="b">
            <a:normAutofit/>
          </a:bodyPr>
          <a:lstStyle/>
          <a:p>
            <a:r>
              <a:rPr lang="en-US" dirty="0"/>
              <a:t>Results - </a:t>
            </a:r>
            <a:r>
              <a:rPr lang="en-US" dirty="0">
                <a:effectLst/>
              </a:rPr>
              <a:t>Selected variables with 80/20 split and 70/30 split </a:t>
            </a:r>
            <a:endParaRPr lang="en-US" dirty="0"/>
          </a:p>
        </p:txBody>
      </p:sp>
      <p:sp>
        <p:nvSpPr>
          <p:cNvPr id="16" name="Text Placeholder 3">
            <a:extLst>
              <a:ext uri="{FF2B5EF4-FFF2-40B4-BE49-F238E27FC236}">
                <a16:creationId xmlns:a16="http://schemas.microsoft.com/office/drawing/2014/main" id="{9A2FA0D9-2520-C6AB-DB66-94E0C3201E57}"/>
              </a:ext>
            </a:extLst>
          </p:cNvPr>
          <p:cNvSpPr>
            <a:spLocks noGrp="1"/>
          </p:cNvSpPr>
          <p:nvPr>
            <p:ph type="body" sz="half" idx="2"/>
          </p:nvPr>
        </p:nvSpPr>
        <p:spPr>
          <a:xfrm>
            <a:off x="625657" y="2057400"/>
            <a:ext cx="3207279" cy="3811588"/>
          </a:xfrm>
        </p:spPr>
        <p:txBody>
          <a:bodyPr/>
          <a:lstStyle/>
          <a:p>
            <a:pPr marL="285750" indent="-285750">
              <a:buFont typeface="Arial" panose="020B0604020202020204" pitchFamily="34" charset="0"/>
              <a:buChar char="•"/>
            </a:pPr>
            <a:r>
              <a:rPr lang="en-US" sz="2000" dirty="0">
                <a:latin typeface="+mn-lt"/>
                <a:ea typeface="Cambria" panose="02040503050406030204" pitchFamily="18" charset="0"/>
              </a:rPr>
              <a:t>Both models had a higher false positive count and false negative count compared to their counterparts. </a:t>
            </a:r>
          </a:p>
          <a:p>
            <a:pPr marL="285750" indent="-285750">
              <a:buFont typeface="Arial" panose="020B0604020202020204" pitchFamily="34" charset="0"/>
              <a:buChar char="•"/>
            </a:pPr>
            <a:r>
              <a:rPr lang="en-US" sz="2000" dirty="0">
                <a:latin typeface="+mn-lt"/>
                <a:ea typeface="Cambria" panose="02040503050406030204" pitchFamily="18" charset="0"/>
              </a:rPr>
              <a:t>It misclassified satisfied customers as dissatisfied and vice versa more often compared to the other models. </a:t>
            </a:r>
          </a:p>
          <a:p>
            <a:endParaRPr lang="en-US" dirty="0"/>
          </a:p>
        </p:txBody>
      </p:sp>
      <p:pic>
        <p:nvPicPr>
          <p:cNvPr id="4" name="Picture 3" descr="A colorful squares with numbers&#10;&#10;Description automatically generated">
            <a:extLst>
              <a:ext uri="{FF2B5EF4-FFF2-40B4-BE49-F238E27FC236}">
                <a16:creationId xmlns:a16="http://schemas.microsoft.com/office/drawing/2014/main" id="{9C3869F7-A43E-6C14-A579-70BC155303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32936" y="1405468"/>
            <a:ext cx="4202327" cy="3053980"/>
          </a:xfrm>
          <a:prstGeom prst="rect">
            <a:avLst/>
          </a:prstGeom>
          <a:noFill/>
          <a:ln>
            <a:noFill/>
          </a:ln>
        </p:spPr>
      </p:pic>
      <p:pic>
        <p:nvPicPr>
          <p:cNvPr id="6" name="Picture 5" descr="A screenshot of a computer screen&#10;&#10;Description automatically generated">
            <a:extLst>
              <a:ext uri="{FF2B5EF4-FFF2-40B4-BE49-F238E27FC236}">
                <a16:creationId xmlns:a16="http://schemas.microsoft.com/office/drawing/2014/main" id="{3492EB35-01B3-8C3A-2300-5CFE28DD9A00}"/>
              </a:ext>
            </a:extLst>
          </p:cNvPr>
          <p:cNvPicPr>
            <a:picLocks noChangeAspect="1"/>
          </p:cNvPicPr>
          <p:nvPr/>
        </p:nvPicPr>
        <p:blipFill rotWithShape="1">
          <a:blip r:embed="rId3"/>
          <a:srcRect b="46296"/>
          <a:stretch/>
        </p:blipFill>
        <p:spPr>
          <a:xfrm>
            <a:off x="4235952" y="4459446"/>
            <a:ext cx="3576706" cy="651101"/>
          </a:xfrm>
          <a:prstGeom prst="rect">
            <a:avLst/>
          </a:prstGeom>
        </p:spPr>
      </p:pic>
      <p:pic>
        <p:nvPicPr>
          <p:cNvPr id="9" name="Picture 8" descr="A colorful squares with numbers&#10;&#10;Description automatically generated">
            <a:extLst>
              <a:ext uri="{FF2B5EF4-FFF2-40B4-BE49-F238E27FC236}">
                <a16:creationId xmlns:a16="http://schemas.microsoft.com/office/drawing/2014/main" id="{0FAE2E2E-3DD8-63D2-9B5B-F9115B68501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3049" y="1402266"/>
            <a:ext cx="4022044" cy="2922609"/>
          </a:xfrm>
          <a:prstGeom prst="rect">
            <a:avLst/>
          </a:prstGeom>
          <a:noFill/>
          <a:ln>
            <a:noFill/>
          </a:ln>
        </p:spPr>
      </p:pic>
      <p:pic>
        <p:nvPicPr>
          <p:cNvPr id="10" name="Picture 9" descr="A screenshot of a computer screen&#10;&#10;Description automatically generated">
            <a:extLst>
              <a:ext uri="{FF2B5EF4-FFF2-40B4-BE49-F238E27FC236}">
                <a16:creationId xmlns:a16="http://schemas.microsoft.com/office/drawing/2014/main" id="{66DB383F-63B6-8CF7-70D7-42D582FC6171}"/>
              </a:ext>
            </a:extLst>
          </p:cNvPr>
          <p:cNvPicPr>
            <a:picLocks noChangeAspect="1"/>
          </p:cNvPicPr>
          <p:nvPr/>
        </p:nvPicPr>
        <p:blipFill rotWithShape="1">
          <a:blip r:embed="rId5"/>
          <a:srcRect b="46967"/>
          <a:stretch/>
        </p:blipFill>
        <p:spPr>
          <a:xfrm>
            <a:off x="8005963" y="4407886"/>
            <a:ext cx="3895710" cy="702661"/>
          </a:xfrm>
          <a:prstGeom prst="rect">
            <a:avLst/>
          </a:prstGeom>
        </p:spPr>
      </p:pic>
      <p:sp>
        <p:nvSpPr>
          <p:cNvPr id="12" name="TextBox 11">
            <a:extLst>
              <a:ext uri="{FF2B5EF4-FFF2-40B4-BE49-F238E27FC236}">
                <a16:creationId xmlns:a16="http://schemas.microsoft.com/office/drawing/2014/main" id="{41414082-C0A6-6118-8D86-624760FFF288}"/>
              </a:ext>
            </a:extLst>
          </p:cNvPr>
          <p:cNvSpPr txBox="1"/>
          <p:nvPr/>
        </p:nvSpPr>
        <p:spPr>
          <a:xfrm>
            <a:off x="5566443" y="973667"/>
            <a:ext cx="1447800" cy="369332"/>
          </a:xfrm>
          <a:prstGeom prst="rect">
            <a:avLst/>
          </a:prstGeom>
          <a:noFill/>
        </p:spPr>
        <p:txBody>
          <a:bodyPr wrap="square" rtlCol="0">
            <a:spAutoFit/>
          </a:bodyPr>
          <a:lstStyle/>
          <a:p>
            <a:r>
              <a:rPr lang="en-US" dirty="0"/>
              <a:t>80/20</a:t>
            </a:r>
          </a:p>
        </p:txBody>
      </p:sp>
      <p:sp>
        <p:nvSpPr>
          <p:cNvPr id="13" name="TextBox 12">
            <a:extLst>
              <a:ext uri="{FF2B5EF4-FFF2-40B4-BE49-F238E27FC236}">
                <a16:creationId xmlns:a16="http://schemas.microsoft.com/office/drawing/2014/main" id="{971D6ED8-13DD-9A86-2EE2-70F5FC17E3F4}"/>
              </a:ext>
            </a:extLst>
          </p:cNvPr>
          <p:cNvSpPr txBox="1"/>
          <p:nvPr/>
        </p:nvSpPr>
        <p:spPr>
          <a:xfrm>
            <a:off x="9719734" y="996230"/>
            <a:ext cx="1447800" cy="369332"/>
          </a:xfrm>
          <a:prstGeom prst="rect">
            <a:avLst/>
          </a:prstGeom>
          <a:noFill/>
        </p:spPr>
        <p:txBody>
          <a:bodyPr wrap="square" rtlCol="0">
            <a:spAutoFit/>
          </a:bodyPr>
          <a:lstStyle/>
          <a:p>
            <a:r>
              <a:rPr lang="en-US" dirty="0"/>
              <a:t>70/30</a:t>
            </a:r>
          </a:p>
        </p:txBody>
      </p:sp>
    </p:spTree>
    <p:extLst>
      <p:ext uri="{BB962C8B-B14F-4D97-AF65-F5344CB8AC3E}">
        <p14:creationId xmlns:p14="http://schemas.microsoft.com/office/powerpoint/2010/main" val="138828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curve&#10;&#10;Description automatically generated with medium confidence">
            <a:extLst>
              <a:ext uri="{FF2B5EF4-FFF2-40B4-BE49-F238E27FC236}">
                <a16:creationId xmlns:a16="http://schemas.microsoft.com/office/drawing/2014/main" id="{E2ADB081-EA47-7D01-9274-3FA642FBBD19}"/>
              </a:ext>
            </a:extLst>
          </p:cNvPr>
          <p:cNvPicPr>
            <a:picLocks noChangeAspect="1"/>
          </p:cNvPicPr>
          <p:nvPr/>
        </p:nvPicPr>
        <p:blipFill rotWithShape="1">
          <a:blip r:embed="rId3">
            <a:extLst>
              <a:ext uri="{28A0092B-C50C-407E-A947-70E740481C1C}">
                <a14:useLocalDpi xmlns:a14="http://schemas.microsoft.com/office/drawing/2010/main" val="0"/>
              </a:ext>
            </a:extLst>
          </a:blip>
          <a:srcRect t="1818" b="-714"/>
          <a:stretch/>
        </p:blipFill>
        <p:spPr bwMode="auto">
          <a:xfrm>
            <a:off x="7933267" y="133320"/>
            <a:ext cx="4258733" cy="3295680"/>
          </a:xfrm>
          <a:prstGeom prst="rect">
            <a:avLst/>
          </a:prstGeom>
          <a:noFill/>
          <a:ln>
            <a:noFill/>
          </a:ln>
        </p:spPr>
      </p:pic>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838200" y="365129"/>
            <a:ext cx="10515600" cy="1325563"/>
          </a:xfrm>
        </p:spPr>
        <p:txBody>
          <a:bodyPr anchor="ctr">
            <a:normAutofit/>
          </a:bodyPr>
          <a:lstStyle/>
          <a:p>
            <a:r>
              <a:rPr lang="en-US" dirty="0"/>
              <a:t>Results </a:t>
            </a:r>
          </a:p>
        </p:txBody>
      </p:sp>
      <p:sp>
        <p:nvSpPr>
          <p:cNvPr id="13" name="Text Placeholder 3">
            <a:extLst>
              <a:ext uri="{FF2B5EF4-FFF2-40B4-BE49-F238E27FC236}">
                <a16:creationId xmlns:a16="http://schemas.microsoft.com/office/drawing/2014/main" id="{CCB7DC6C-5BF5-3C2E-91CE-E6891E047634}"/>
              </a:ext>
            </a:extLst>
          </p:cNvPr>
          <p:cNvSpPr>
            <a:spLocks/>
          </p:cNvSpPr>
          <p:nvPr/>
        </p:nvSpPr>
        <p:spPr>
          <a:xfrm>
            <a:off x="110066" y="1305853"/>
            <a:ext cx="6099932" cy="4290614"/>
          </a:xfrm>
          <a:prstGeom prst="rect">
            <a:avLst/>
          </a:prstGeom>
        </p:spPr>
        <p:txBody>
          <a:bodyPr/>
          <a:lstStyle/>
          <a:p>
            <a:pPr marL="285750" indent="-285750">
              <a:buFont typeface="Arial" panose="020B0604020202020204" pitchFamily="34" charset="0"/>
              <a:buChar char="•"/>
            </a:pPr>
            <a:r>
              <a:rPr lang="en-US" sz="2200" dirty="0"/>
              <a:t>ROC curve created by plotting the true positive rate against the false positive rate. </a:t>
            </a:r>
          </a:p>
          <a:p>
            <a:pPr marL="285750" indent="-285750">
              <a:buFont typeface="Arial" panose="020B0604020202020204" pitchFamily="34" charset="0"/>
              <a:buChar char="•"/>
            </a:pPr>
            <a:r>
              <a:rPr lang="en-US" sz="2200" dirty="0"/>
              <a:t>The AUC is the probability that the model will rank a randomly chosen positive example more highly than a randomly chosen negative example. </a:t>
            </a:r>
          </a:p>
          <a:p>
            <a:pPr marL="742950" lvl="1" indent="-285750">
              <a:buFont typeface="Arial" panose="020B0604020202020204" pitchFamily="34" charset="0"/>
              <a:buChar char="•"/>
            </a:pPr>
            <a:r>
              <a:rPr lang="en-US" sz="2200" dirty="0"/>
              <a:t>Ranges from 0 to 1, 0.5 = random guessing, and 1 = perfect performance. </a:t>
            </a:r>
          </a:p>
          <a:p>
            <a:pPr marL="742950" lvl="1"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All models can achieve a high true positive rate while keeping the false positive rate relatively low.</a:t>
            </a:r>
          </a:p>
          <a:p>
            <a:pPr marL="285750" indent="-285750">
              <a:buFont typeface="Arial" panose="020B0604020202020204" pitchFamily="34" charset="0"/>
              <a:buChar char="•"/>
            </a:pPr>
            <a:endParaRPr lang="en-US" sz="1600" kern="1200" dirty="0">
              <a:solidFill>
                <a:schemeClr val="tx1"/>
              </a:solidFill>
              <a:latin typeface="+mn-lt"/>
              <a:ea typeface="+mn-ea"/>
              <a:cs typeface="+mn-cs"/>
            </a:endParaRPr>
          </a:p>
          <a:p>
            <a:pPr>
              <a:spcAft>
                <a:spcPts val="600"/>
              </a:spcAft>
            </a:pPr>
            <a:endParaRPr lang="en-US" dirty="0"/>
          </a:p>
        </p:txBody>
      </p:sp>
      <p:sp>
        <p:nvSpPr>
          <p:cNvPr id="7" name="TextBox 6">
            <a:extLst>
              <a:ext uri="{FF2B5EF4-FFF2-40B4-BE49-F238E27FC236}">
                <a16:creationId xmlns:a16="http://schemas.microsoft.com/office/drawing/2014/main" id="{5CA230AC-1CDC-0073-BFC1-CCC85E21FB80}"/>
              </a:ext>
            </a:extLst>
          </p:cNvPr>
          <p:cNvSpPr txBox="1"/>
          <p:nvPr/>
        </p:nvSpPr>
        <p:spPr>
          <a:xfrm>
            <a:off x="6709434" y="3159979"/>
            <a:ext cx="3027396" cy="483600"/>
          </a:xfrm>
          <a:prstGeom prst="rect">
            <a:avLst/>
          </a:prstGeom>
        </p:spPr>
        <p:txBody>
          <a:bodyPr vert="horz" lIns="91440" tIns="45720" rIns="91440" bIns="45720" rtlCol="0" anchor="b">
            <a:normAutofit/>
          </a:bodyPr>
          <a:lstStyle/>
          <a:p>
            <a:pPr algn="ctr" defTabSz="397754">
              <a:spcBef>
                <a:spcPts val="435"/>
              </a:spcBef>
            </a:pPr>
            <a:r>
              <a:rPr lang="en-US" sz="1044" b="1" kern="1200" dirty="0">
                <a:solidFill>
                  <a:schemeClr val="tx1"/>
                </a:solidFill>
                <a:latin typeface="+mn-lt"/>
                <a:ea typeface="+mn-ea"/>
                <a:cs typeface="+mn-cs"/>
              </a:rPr>
              <a:t>Selected variables</a:t>
            </a:r>
            <a:endParaRPr lang="en-US" b="1" kern="1200" dirty="0"/>
          </a:p>
        </p:txBody>
      </p:sp>
      <p:pic>
        <p:nvPicPr>
          <p:cNvPr id="5" name="Picture 4" descr="A graph of a curve&#10;&#10;Description automatically generated with medium confidence">
            <a:extLst>
              <a:ext uri="{FF2B5EF4-FFF2-40B4-BE49-F238E27FC236}">
                <a16:creationId xmlns:a16="http://schemas.microsoft.com/office/drawing/2014/main" id="{10DC7633-B712-32CA-B72C-9A924A7BE5D2}"/>
              </a:ext>
            </a:extLst>
          </p:cNvPr>
          <p:cNvPicPr>
            <a:picLocks noChangeAspect="1"/>
          </p:cNvPicPr>
          <p:nvPr/>
        </p:nvPicPr>
        <p:blipFill rotWithShape="1">
          <a:blip r:embed="rId4">
            <a:extLst>
              <a:ext uri="{28A0092B-C50C-407E-A947-70E740481C1C}">
                <a14:useLocalDpi xmlns:a14="http://schemas.microsoft.com/office/drawing/2010/main" val="0"/>
              </a:ext>
            </a:extLst>
          </a:blip>
          <a:srcRect t="1892" r="-4" b="-3600"/>
          <a:stretch/>
        </p:blipFill>
        <p:spPr bwMode="auto">
          <a:xfrm>
            <a:off x="6209998" y="3653728"/>
            <a:ext cx="4026268" cy="3204272"/>
          </a:xfrm>
          <a:prstGeom prst="rect">
            <a:avLst/>
          </a:prstGeom>
          <a:noFill/>
          <a:ln>
            <a:noFill/>
          </a:ln>
        </p:spPr>
      </p:pic>
      <p:sp>
        <p:nvSpPr>
          <p:cNvPr id="6" name="TextBox 5">
            <a:extLst>
              <a:ext uri="{FF2B5EF4-FFF2-40B4-BE49-F238E27FC236}">
                <a16:creationId xmlns:a16="http://schemas.microsoft.com/office/drawing/2014/main" id="{4FD3268A-9B25-4DB9-D2D1-692D8AA388E0}"/>
              </a:ext>
            </a:extLst>
          </p:cNvPr>
          <p:cNvSpPr txBox="1"/>
          <p:nvPr/>
        </p:nvSpPr>
        <p:spPr>
          <a:xfrm>
            <a:off x="8686413" y="3177209"/>
            <a:ext cx="3042306" cy="483600"/>
          </a:xfrm>
          <a:prstGeom prst="rect">
            <a:avLst/>
          </a:prstGeom>
        </p:spPr>
        <p:txBody>
          <a:bodyPr vert="horz" lIns="91440" tIns="45720" rIns="91440" bIns="45720" rtlCol="0" anchor="b">
            <a:normAutofit/>
          </a:bodyPr>
          <a:lstStyle/>
          <a:p>
            <a:pPr algn="ctr" defTabSz="397754">
              <a:spcBef>
                <a:spcPts val="435"/>
              </a:spcBef>
            </a:pPr>
            <a:r>
              <a:rPr lang="en-US" sz="1044" b="1" kern="1200" dirty="0">
                <a:solidFill>
                  <a:schemeClr val="tx1"/>
                </a:solidFill>
                <a:latin typeface="+mn-lt"/>
                <a:ea typeface="+mn-ea"/>
                <a:cs typeface="+mn-cs"/>
              </a:rPr>
              <a:t>21 variables</a:t>
            </a:r>
            <a:endParaRPr lang="en-US" b="1" kern="1200" dirty="0"/>
          </a:p>
        </p:txBody>
      </p:sp>
    </p:spTree>
    <p:extLst>
      <p:ext uri="{BB962C8B-B14F-4D97-AF65-F5344CB8AC3E}">
        <p14:creationId xmlns:p14="http://schemas.microsoft.com/office/powerpoint/2010/main" val="3092083819"/>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4043BC9-A712-4F71-92F4-2DADABF687DB}">
  <we:reference id="4b785c87-866c-4bad-85d8-5d1ae467ac9a" version="3.14.0.0" store="EXCatalog" storeType="EXCatalog"/>
  <we:alternateReferences>
    <we:reference id="WA104381909" version="3.14.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2446</TotalTime>
  <Words>851</Words>
  <Application>Microsoft Office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Times New Roman</vt:lpstr>
      <vt:lpstr>Office Theme</vt:lpstr>
      <vt:lpstr>Airline Customer Satisfaction ~ Logistic Regression </vt:lpstr>
      <vt:lpstr>Introduction</vt:lpstr>
      <vt:lpstr>Introduction</vt:lpstr>
      <vt:lpstr>Initial Analysis</vt:lpstr>
      <vt:lpstr>Data Preparation</vt:lpstr>
      <vt:lpstr>Models</vt:lpstr>
      <vt:lpstr>Results - All 21 variables with 80/20 split and 70/30 split  </vt:lpstr>
      <vt:lpstr>Results - Selected variables with 80/20 split and 70/30 split </vt:lpstr>
      <vt:lpstr>Results </vt:lpstr>
      <vt:lpstr>Problems Encountered </vt:lpstr>
      <vt:lpstr>Future Improvements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Robert Pearson</cp:lastModifiedBy>
  <cp:revision>13</cp:revision>
  <dcterms:created xsi:type="dcterms:W3CDTF">2020-08-18T13:57:38Z</dcterms:created>
  <dcterms:modified xsi:type="dcterms:W3CDTF">2024-05-02T04:02:01Z</dcterms:modified>
</cp:coreProperties>
</file>