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E7A7-C3A4-D803-FBFB-442189ECF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3555D88-E73D-FDD4-0C61-6F707A78AA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1F9C311-7FCC-9752-EDE2-4215A2213E4B}"/>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5" name="Footer Placeholder 4">
            <a:extLst>
              <a:ext uri="{FF2B5EF4-FFF2-40B4-BE49-F238E27FC236}">
                <a16:creationId xmlns:a16="http://schemas.microsoft.com/office/drawing/2014/main" id="{F37C3FF2-7A81-62B3-2028-19F5446E71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F966C1-86F3-30E0-9A0C-4F56AB61EC31}"/>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376463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8B6A-12ED-74C6-D6AF-B5757C8F19C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E03B748-5C95-D576-7E3D-23721DB3F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F44C385-8842-5F09-600A-1BA57F5F2A22}"/>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5" name="Footer Placeholder 4">
            <a:extLst>
              <a:ext uri="{FF2B5EF4-FFF2-40B4-BE49-F238E27FC236}">
                <a16:creationId xmlns:a16="http://schemas.microsoft.com/office/drawing/2014/main" id="{4DCB385E-424C-AC7A-FB51-821CEE3C5E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0170834-4523-F732-4F2C-638EACF19EFC}"/>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150279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4C274E-D815-989D-0661-816FF36C99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F16572-F9E1-5774-C22B-1333D2495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9FF019-4610-090E-2724-8DF7679ABC13}"/>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5" name="Footer Placeholder 4">
            <a:extLst>
              <a:ext uri="{FF2B5EF4-FFF2-40B4-BE49-F238E27FC236}">
                <a16:creationId xmlns:a16="http://schemas.microsoft.com/office/drawing/2014/main" id="{17EBDA40-4BA7-9562-428B-DDD6B031F3C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2AD15C-41E2-CCBB-8799-EBBBC368E841}"/>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99511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4C27-2815-3956-BAAC-722058FCD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4D4EA0B-A45E-81CF-B92A-ED0F17F30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08E01B-1FEE-0DB4-7F8B-47BA0229DBC0}"/>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5" name="Footer Placeholder 4">
            <a:extLst>
              <a:ext uri="{FF2B5EF4-FFF2-40B4-BE49-F238E27FC236}">
                <a16:creationId xmlns:a16="http://schemas.microsoft.com/office/drawing/2014/main" id="{288D2569-3B7B-0DE0-CF92-119DAC5F5F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2410D0-F2A1-8DEB-AB65-06E6B7C59204}"/>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2845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4988-6D93-49AC-403A-7257A8382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61AA6DA-2022-7041-D33C-A49C3BB079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D034F-CD88-741E-6489-14AE2ADECE9F}"/>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5" name="Footer Placeholder 4">
            <a:extLst>
              <a:ext uri="{FF2B5EF4-FFF2-40B4-BE49-F238E27FC236}">
                <a16:creationId xmlns:a16="http://schemas.microsoft.com/office/drawing/2014/main" id="{DF82D72F-6271-5AE7-7D16-748F6FB0FE4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31E75B-2C46-BA89-6187-19076C301FBC}"/>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318490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786E-C7BD-9226-3348-0B2F7FF771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552A4A4-899F-F5DA-79C8-C4860581E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F953892-F60E-8203-943E-0B5B656B49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E92E4A3-F3C5-8313-DF60-4C41A6E829E1}"/>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6" name="Footer Placeholder 5">
            <a:extLst>
              <a:ext uri="{FF2B5EF4-FFF2-40B4-BE49-F238E27FC236}">
                <a16:creationId xmlns:a16="http://schemas.microsoft.com/office/drawing/2014/main" id="{F249D9B5-018E-0B41-AA25-BD1B3353AE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3F35877-2D5F-4C5A-732D-2CA6289A31C9}"/>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131252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37AF-24E4-E918-99CD-6D308A6605F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B40AFE-5394-A861-FD5F-6C5DD7F5B4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23D502-16EA-D2E9-2BFA-F61F15E8C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D538733-CEA9-7079-1FC1-B0B8A38A8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731C5D-0A83-F279-247E-7F04786EFA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432B409-B117-4384-35F2-78A6ED1C2770}"/>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8" name="Footer Placeholder 7">
            <a:extLst>
              <a:ext uri="{FF2B5EF4-FFF2-40B4-BE49-F238E27FC236}">
                <a16:creationId xmlns:a16="http://schemas.microsoft.com/office/drawing/2014/main" id="{9FAAD14F-251F-54F5-FC63-538C3F03A71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06FAD23-927D-3109-64FC-71D4780094B2}"/>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132197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8E6C-2B0A-D3BC-D356-2BDA203C133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9368182-6AD0-3F16-3AB9-3C7802DA7876}"/>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4" name="Footer Placeholder 3">
            <a:extLst>
              <a:ext uri="{FF2B5EF4-FFF2-40B4-BE49-F238E27FC236}">
                <a16:creationId xmlns:a16="http://schemas.microsoft.com/office/drawing/2014/main" id="{32E9F42E-487F-F062-FA06-788F526F803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38E2ADA-F2F2-BBA4-79F3-E0F1DA64B4C1}"/>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168524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078DE-1611-A487-124E-D78F711B8A86}"/>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3" name="Footer Placeholder 2">
            <a:extLst>
              <a:ext uri="{FF2B5EF4-FFF2-40B4-BE49-F238E27FC236}">
                <a16:creationId xmlns:a16="http://schemas.microsoft.com/office/drawing/2014/main" id="{2B10F23A-F48D-A66C-A46F-70F8E72C9B4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CA85D3A-06FD-E8FD-FBA9-C42560B6CCA5}"/>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203299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B303-4E86-E0EF-D4BF-D9C3E5111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DC69E21-B219-3295-A573-3C85F3790C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D5E9D57-07E5-7004-C398-EB8934372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01CDC-D9B1-6704-E4DD-C66140304880}"/>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6" name="Footer Placeholder 5">
            <a:extLst>
              <a:ext uri="{FF2B5EF4-FFF2-40B4-BE49-F238E27FC236}">
                <a16:creationId xmlns:a16="http://schemas.microsoft.com/office/drawing/2014/main" id="{010D158A-725C-5F45-65DE-F46C263E530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C2BC47B-5A22-4B5B-19A1-2952C2B1F76F}"/>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287644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D15B-4B90-DCFB-D48F-8B2190E5B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438A0AA-B228-01A8-7F53-64A5F072C0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3D2F89F-59AC-4CCF-B09D-0C9494B2F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6F25A-3466-8D04-C9FE-7C30BD46AB54}"/>
              </a:ext>
            </a:extLst>
          </p:cNvPr>
          <p:cNvSpPr>
            <a:spLocks noGrp="1"/>
          </p:cNvSpPr>
          <p:nvPr>
            <p:ph type="dt" sz="half" idx="10"/>
          </p:nvPr>
        </p:nvSpPr>
        <p:spPr/>
        <p:txBody>
          <a:bodyPr/>
          <a:lstStyle/>
          <a:p>
            <a:fld id="{2140E38A-6F89-48F8-8364-08C46010A619}" type="datetimeFigureOut">
              <a:rPr lang="en-CA" smtClean="0"/>
              <a:t>2022-11-21</a:t>
            </a:fld>
            <a:endParaRPr lang="en-CA"/>
          </a:p>
        </p:txBody>
      </p:sp>
      <p:sp>
        <p:nvSpPr>
          <p:cNvPr id="6" name="Footer Placeholder 5">
            <a:extLst>
              <a:ext uri="{FF2B5EF4-FFF2-40B4-BE49-F238E27FC236}">
                <a16:creationId xmlns:a16="http://schemas.microsoft.com/office/drawing/2014/main" id="{77824A5C-C045-9B6E-1CAA-AA9330C933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356928B-D84B-BE50-3805-236AFB05EA9B}"/>
              </a:ext>
            </a:extLst>
          </p:cNvPr>
          <p:cNvSpPr>
            <a:spLocks noGrp="1"/>
          </p:cNvSpPr>
          <p:nvPr>
            <p:ph type="sldNum" sz="quarter" idx="12"/>
          </p:nvPr>
        </p:nvSpPr>
        <p:spPr/>
        <p:txBody>
          <a:bodyPr/>
          <a:lstStyle/>
          <a:p>
            <a:fld id="{D58FC0C4-681A-46D8-8C22-E82218B3CCB3}" type="slidenum">
              <a:rPr lang="en-CA" smtClean="0"/>
              <a:t>‹#›</a:t>
            </a:fld>
            <a:endParaRPr lang="en-CA"/>
          </a:p>
        </p:txBody>
      </p:sp>
    </p:spTree>
    <p:extLst>
      <p:ext uri="{BB962C8B-B14F-4D97-AF65-F5344CB8AC3E}">
        <p14:creationId xmlns:p14="http://schemas.microsoft.com/office/powerpoint/2010/main" val="1552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26460-F8C3-82E3-956A-FB2CC9585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79164F8-D1AF-894F-1E93-A5AB60F7B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8C6780-9C7C-0CE7-73B7-A0352D111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0E38A-6F89-48F8-8364-08C46010A619}" type="datetimeFigureOut">
              <a:rPr lang="en-CA" smtClean="0"/>
              <a:t>2022-11-21</a:t>
            </a:fld>
            <a:endParaRPr lang="en-CA"/>
          </a:p>
        </p:txBody>
      </p:sp>
      <p:sp>
        <p:nvSpPr>
          <p:cNvPr id="5" name="Footer Placeholder 4">
            <a:extLst>
              <a:ext uri="{FF2B5EF4-FFF2-40B4-BE49-F238E27FC236}">
                <a16:creationId xmlns:a16="http://schemas.microsoft.com/office/drawing/2014/main" id="{FF3C91BD-F0CE-9700-262D-D7CBB5C19D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F39BB66-F8DB-9348-181C-87ACA1D13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FC0C4-681A-46D8-8C22-E82218B3CCB3}" type="slidenum">
              <a:rPr lang="en-CA" smtClean="0"/>
              <a:t>‹#›</a:t>
            </a:fld>
            <a:endParaRPr lang="en-CA"/>
          </a:p>
        </p:txBody>
      </p:sp>
    </p:spTree>
    <p:extLst>
      <p:ext uri="{BB962C8B-B14F-4D97-AF65-F5344CB8AC3E}">
        <p14:creationId xmlns:p14="http://schemas.microsoft.com/office/powerpoint/2010/main" val="384978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7FF3-26BA-779D-8D5F-CED3387F060C}"/>
              </a:ext>
            </a:extLst>
          </p:cNvPr>
          <p:cNvSpPr>
            <a:spLocks noGrp="1"/>
          </p:cNvSpPr>
          <p:nvPr>
            <p:ph type="title"/>
          </p:nvPr>
        </p:nvSpPr>
        <p:spPr>
          <a:xfrm>
            <a:off x="838200" y="27534"/>
            <a:ext cx="10515600" cy="635504"/>
          </a:xfrm>
        </p:spPr>
        <p:txBody>
          <a:bodyPr>
            <a:normAutofit/>
          </a:bodyPr>
          <a:lstStyle/>
          <a:p>
            <a:pPr algn="ctr"/>
            <a:r>
              <a:rPr lang="en-CA" sz="2800" dirty="0"/>
              <a:t>Current Class/Obj Dependencies</a:t>
            </a:r>
          </a:p>
        </p:txBody>
      </p:sp>
      <p:sp>
        <p:nvSpPr>
          <p:cNvPr id="5" name="Rectangle 4">
            <a:extLst>
              <a:ext uri="{FF2B5EF4-FFF2-40B4-BE49-F238E27FC236}">
                <a16:creationId xmlns:a16="http://schemas.microsoft.com/office/drawing/2014/main" id="{70CB1A06-7BA1-2F10-A6C3-A989805116D3}"/>
              </a:ext>
            </a:extLst>
          </p:cNvPr>
          <p:cNvSpPr/>
          <p:nvPr/>
        </p:nvSpPr>
        <p:spPr>
          <a:xfrm>
            <a:off x="230620" y="3091199"/>
            <a:ext cx="607580" cy="330135"/>
          </a:xfrm>
          <a:prstGeom prst="rect">
            <a:avLst/>
          </a:prstGeom>
          <a:solidFill>
            <a:schemeClr val="bg2"/>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Main State</a:t>
            </a:r>
          </a:p>
        </p:txBody>
      </p:sp>
      <p:sp>
        <p:nvSpPr>
          <p:cNvPr id="17" name="Rectangle 16">
            <a:extLst>
              <a:ext uri="{FF2B5EF4-FFF2-40B4-BE49-F238E27FC236}">
                <a16:creationId xmlns:a16="http://schemas.microsoft.com/office/drawing/2014/main" id="{16C05A21-3CCA-8E3B-E790-6DE0121F4C5A}"/>
              </a:ext>
            </a:extLst>
          </p:cNvPr>
          <p:cNvSpPr/>
          <p:nvPr/>
        </p:nvSpPr>
        <p:spPr>
          <a:xfrm>
            <a:off x="1120642" y="2644780"/>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Game Graphics</a:t>
            </a:r>
          </a:p>
        </p:txBody>
      </p:sp>
      <p:sp>
        <p:nvSpPr>
          <p:cNvPr id="18" name="Rectangle 17">
            <a:extLst>
              <a:ext uri="{FF2B5EF4-FFF2-40B4-BE49-F238E27FC236}">
                <a16:creationId xmlns:a16="http://schemas.microsoft.com/office/drawing/2014/main" id="{20F9F6CA-6088-D4D1-02BB-1E48D71B8C71}"/>
              </a:ext>
            </a:extLst>
          </p:cNvPr>
          <p:cNvSpPr/>
          <p:nvPr/>
        </p:nvSpPr>
        <p:spPr>
          <a:xfrm>
            <a:off x="1120642" y="3096676"/>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SFX</a:t>
            </a:r>
          </a:p>
        </p:txBody>
      </p:sp>
      <p:grpSp>
        <p:nvGrpSpPr>
          <p:cNvPr id="54" name="Group 53">
            <a:extLst>
              <a:ext uri="{FF2B5EF4-FFF2-40B4-BE49-F238E27FC236}">
                <a16:creationId xmlns:a16="http://schemas.microsoft.com/office/drawing/2014/main" id="{9B60C0DC-D178-6E0F-B83F-B0E1030EC6AA}"/>
              </a:ext>
            </a:extLst>
          </p:cNvPr>
          <p:cNvGrpSpPr/>
          <p:nvPr/>
        </p:nvGrpSpPr>
        <p:grpSpPr>
          <a:xfrm>
            <a:off x="137160" y="345286"/>
            <a:ext cx="11529060" cy="975686"/>
            <a:chOff x="64007" y="1228018"/>
            <a:chExt cx="11529060" cy="975686"/>
          </a:xfrm>
        </p:grpSpPr>
        <p:sp>
          <p:nvSpPr>
            <p:cNvPr id="9" name="TextBox 8">
              <a:extLst>
                <a:ext uri="{FF2B5EF4-FFF2-40B4-BE49-F238E27FC236}">
                  <a16:creationId xmlns:a16="http://schemas.microsoft.com/office/drawing/2014/main" id="{019D297D-997D-D772-8EA2-A1A99B252E34}"/>
                </a:ext>
              </a:extLst>
            </p:cNvPr>
            <p:cNvSpPr txBox="1"/>
            <p:nvPr/>
          </p:nvSpPr>
          <p:spPr>
            <a:xfrm>
              <a:off x="64007" y="1228018"/>
              <a:ext cx="1402080" cy="369332"/>
            </a:xfrm>
            <a:prstGeom prst="rect">
              <a:avLst/>
            </a:prstGeom>
            <a:noFill/>
          </p:spPr>
          <p:txBody>
            <a:bodyPr wrap="square" rtlCol="0">
              <a:spAutoFit/>
            </a:bodyPr>
            <a:lstStyle/>
            <a:p>
              <a:r>
                <a:rPr lang="en-CA" dirty="0"/>
                <a:t>references</a:t>
              </a:r>
            </a:p>
          </p:txBody>
        </p:sp>
        <p:sp>
          <p:nvSpPr>
            <p:cNvPr id="10" name="TextBox 9">
              <a:extLst>
                <a:ext uri="{FF2B5EF4-FFF2-40B4-BE49-F238E27FC236}">
                  <a16:creationId xmlns:a16="http://schemas.microsoft.com/office/drawing/2014/main" id="{342E7400-165A-786D-896D-304171F797C4}"/>
                </a:ext>
              </a:extLst>
            </p:cNvPr>
            <p:cNvSpPr txBox="1"/>
            <p:nvPr/>
          </p:nvSpPr>
          <p:spPr>
            <a:xfrm>
              <a:off x="6469381" y="1355503"/>
              <a:ext cx="2245868" cy="369332"/>
            </a:xfrm>
            <a:prstGeom prst="rect">
              <a:avLst/>
            </a:prstGeom>
            <a:noFill/>
          </p:spPr>
          <p:txBody>
            <a:bodyPr wrap="square" rtlCol="0">
              <a:spAutoFit/>
            </a:bodyPr>
            <a:lstStyle/>
            <a:p>
              <a:r>
                <a:rPr lang="en-CA" dirty="0"/>
                <a:t>Module Colour Code</a:t>
              </a:r>
            </a:p>
          </p:txBody>
        </p:sp>
        <p:cxnSp>
          <p:nvCxnSpPr>
            <p:cNvPr id="12" name="Straight Connector 11">
              <a:extLst>
                <a:ext uri="{FF2B5EF4-FFF2-40B4-BE49-F238E27FC236}">
                  <a16:creationId xmlns:a16="http://schemas.microsoft.com/office/drawing/2014/main" id="{D43872AA-A625-6FE0-5DCA-07E048042B98}"/>
                </a:ext>
              </a:extLst>
            </p:cNvPr>
            <p:cNvCxnSpPr/>
            <p:nvPr/>
          </p:nvCxnSpPr>
          <p:spPr>
            <a:xfrm>
              <a:off x="452627" y="2203704"/>
              <a:ext cx="11140440" cy="0"/>
            </a:xfrm>
            <a:prstGeom prst="line">
              <a:avLst/>
            </a:prstGeom>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C48DB1B2-4E50-C172-3D29-1368561C6DE4}"/>
                </a:ext>
              </a:extLst>
            </p:cNvPr>
            <p:cNvCxnSpPr/>
            <p:nvPr/>
          </p:nvCxnSpPr>
          <p:spPr>
            <a:xfrm>
              <a:off x="296654" y="1603136"/>
              <a:ext cx="845823" cy="491565"/>
            </a:xfrm>
            <a:prstGeom prst="bentConnector3">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2D4B4053-209E-8934-6D48-2E24992241B2}"/>
                </a:ext>
              </a:extLst>
            </p:cNvPr>
            <p:cNvCxnSpPr/>
            <p:nvPr/>
          </p:nvCxnSpPr>
          <p:spPr>
            <a:xfrm>
              <a:off x="3613912" y="1517954"/>
              <a:ext cx="722376" cy="598884"/>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1772D55-BABA-18C4-D600-3728EF5D116A}"/>
                </a:ext>
              </a:extLst>
            </p:cNvPr>
            <p:cNvSpPr txBox="1"/>
            <p:nvPr/>
          </p:nvSpPr>
          <p:spPr>
            <a:xfrm>
              <a:off x="2468372" y="1351282"/>
              <a:ext cx="1659128" cy="646331"/>
            </a:xfrm>
            <a:prstGeom prst="rect">
              <a:avLst/>
            </a:prstGeom>
            <a:noFill/>
          </p:spPr>
          <p:txBody>
            <a:bodyPr wrap="square" rtlCol="0">
              <a:spAutoFit/>
            </a:bodyPr>
            <a:lstStyle/>
            <a:p>
              <a:r>
                <a:rPr lang="en-CA" dirty="0"/>
                <a:t>Object is attribute of</a:t>
              </a:r>
            </a:p>
          </p:txBody>
        </p:sp>
        <p:grpSp>
          <p:nvGrpSpPr>
            <p:cNvPr id="37" name="Group 36">
              <a:extLst>
                <a:ext uri="{FF2B5EF4-FFF2-40B4-BE49-F238E27FC236}">
                  <a16:creationId xmlns:a16="http://schemas.microsoft.com/office/drawing/2014/main" id="{7F87E915-27DC-C734-CDE6-EADC3C000F1F}"/>
                </a:ext>
              </a:extLst>
            </p:cNvPr>
            <p:cNvGrpSpPr/>
            <p:nvPr/>
          </p:nvGrpSpPr>
          <p:grpSpPr>
            <a:xfrm>
              <a:off x="4729843" y="1713578"/>
              <a:ext cx="5493801" cy="330135"/>
              <a:chOff x="5069583" y="1775563"/>
              <a:chExt cx="5493801" cy="330135"/>
            </a:xfrm>
          </p:grpSpPr>
          <p:sp>
            <p:nvSpPr>
              <p:cNvPr id="28" name="Rectangle 27">
                <a:extLst>
                  <a:ext uri="{FF2B5EF4-FFF2-40B4-BE49-F238E27FC236}">
                    <a16:creationId xmlns:a16="http://schemas.microsoft.com/office/drawing/2014/main" id="{B170A2A4-895C-FAFB-23FF-8080F8F50B7C}"/>
                  </a:ext>
                </a:extLst>
              </p:cNvPr>
              <p:cNvSpPr/>
              <p:nvPr/>
            </p:nvSpPr>
            <p:spPr>
              <a:xfrm>
                <a:off x="5069583" y="1775563"/>
                <a:ext cx="607580" cy="330135"/>
              </a:xfrm>
              <a:prstGeom prst="rect">
                <a:avLst/>
              </a:prstGeom>
              <a:solidFill>
                <a:schemeClr val="bg2"/>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Main</a:t>
                </a:r>
              </a:p>
            </p:txBody>
          </p:sp>
          <p:sp>
            <p:nvSpPr>
              <p:cNvPr id="30" name="Rectangle 29">
                <a:extLst>
                  <a:ext uri="{FF2B5EF4-FFF2-40B4-BE49-F238E27FC236}">
                    <a16:creationId xmlns:a16="http://schemas.microsoft.com/office/drawing/2014/main" id="{E86544A9-828B-183F-6701-A5FA86384FC5}"/>
                  </a:ext>
                </a:extLst>
              </p:cNvPr>
              <p:cNvSpPr/>
              <p:nvPr/>
            </p:nvSpPr>
            <p:spPr>
              <a:xfrm>
                <a:off x="5802878" y="1775563"/>
                <a:ext cx="607580" cy="330135"/>
              </a:xfrm>
              <a:prstGeom prst="rect">
                <a:avLst/>
              </a:prstGeom>
              <a:solidFill>
                <a:schemeClr val="accent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Chess Engine</a:t>
                </a:r>
              </a:p>
            </p:txBody>
          </p:sp>
          <p:sp>
            <p:nvSpPr>
              <p:cNvPr id="31" name="Rectangle 30">
                <a:extLst>
                  <a:ext uri="{FF2B5EF4-FFF2-40B4-BE49-F238E27FC236}">
                    <a16:creationId xmlns:a16="http://schemas.microsoft.com/office/drawing/2014/main" id="{2F3A7F94-E098-7097-BED2-22A458601536}"/>
                  </a:ext>
                </a:extLst>
              </p:cNvPr>
              <p:cNvSpPr/>
              <p:nvPr/>
            </p:nvSpPr>
            <p:spPr>
              <a:xfrm>
                <a:off x="6536173" y="1775563"/>
                <a:ext cx="607580" cy="330135"/>
              </a:xfrm>
              <a:prstGeom prst="rect">
                <a:avLst/>
              </a:prstGeom>
              <a:solidFill>
                <a:schemeClr val="accent4"/>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Board Logic</a:t>
                </a:r>
              </a:p>
            </p:txBody>
          </p:sp>
          <p:sp>
            <p:nvSpPr>
              <p:cNvPr id="32" name="Rectangle 31">
                <a:extLst>
                  <a:ext uri="{FF2B5EF4-FFF2-40B4-BE49-F238E27FC236}">
                    <a16:creationId xmlns:a16="http://schemas.microsoft.com/office/drawing/2014/main" id="{C8010B45-992F-55FA-29F2-1130B836C5DB}"/>
                  </a:ext>
                </a:extLst>
              </p:cNvPr>
              <p:cNvSpPr/>
              <p:nvPr/>
            </p:nvSpPr>
            <p:spPr>
              <a:xfrm>
                <a:off x="7227808" y="1775563"/>
                <a:ext cx="607580" cy="330135"/>
              </a:xfrm>
              <a:prstGeom prst="rect">
                <a:avLst/>
              </a:prstGeom>
              <a:solidFill>
                <a:srgbClr val="FF0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Piece Logic</a:t>
                </a:r>
              </a:p>
            </p:txBody>
          </p:sp>
          <p:sp>
            <p:nvSpPr>
              <p:cNvPr id="33" name="Rectangle 32">
                <a:extLst>
                  <a:ext uri="{FF2B5EF4-FFF2-40B4-BE49-F238E27FC236}">
                    <a16:creationId xmlns:a16="http://schemas.microsoft.com/office/drawing/2014/main" id="{965093D8-8807-FBDF-C608-287792498F66}"/>
                  </a:ext>
                </a:extLst>
              </p:cNvPr>
              <p:cNvSpPr/>
              <p:nvPr/>
            </p:nvSpPr>
            <p:spPr>
              <a:xfrm>
                <a:off x="7932410" y="1775563"/>
                <a:ext cx="607580" cy="330135"/>
              </a:xfrm>
              <a:prstGeom prst="rect">
                <a:avLst/>
              </a:prstGeom>
              <a:solidFill>
                <a:srgbClr val="FFFF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Ability Logic</a:t>
                </a:r>
              </a:p>
            </p:txBody>
          </p:sp>
          <p:sp>
            <p:nvSpPr>
              <p:cNvPr id="34" name="Rectangle 33">
                <a:extLst>
                  <a:ext uri="{FF2B5EF4-FFF2-40B4-BE49-F238E27FC236}">
                    <a16:creationId xmlns:a16="http://schemas.microsoft.com/office/drawing/2014/main" id="{A05CF4FE-507C-F3DC-E508-61F4C4DBDB58}"/>
                  </a:ext>
                </a:extLst>
              </p:cNvPr>
              <p:cNvSpPr/>
              <p:nvPr/>
            </p:nvSpPr>
            <p:spPr>
              <a:xfrm>
                <a:off x="9288276" y="1775563"/>
                <a:ext cx="607580" cy="330135"/>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UI</a:t>
                </a:r>
              </a:p>
            </p:txBody>
          </p:sp>
          <p:sp>
            <p:nvSpPr>
              <p:cNvPr id="35" name="Rectangle 34">
                <a:extLst>
                  <a:ext uri="{FF2B5EF4-FFF2-40B4-BE49-F238E27FC236}">
                    <a16:creationId xmlns:a16="http://schemas.microsoft.com/office/drawing/2014/main" id="{CB27949F-3FC9-6BB6-B88C-16CE43BC4BAB}"/>
                  </a:ext>
                </a:extLst>
              </p:cNvPr>
              <p:cNvSpPr/>
              <p:nvPr/>
            </p:nvSpPr>
            <p:spPr>
              <a:xfrm>
                <a:off x="8610343" y="1775563"/>
                <a:ext cx="607580" cy="330135"/>
              </a:xfrm>
              <a:prstGeom prst="rect">
                <a:avLst/>
              </a:prstGeom>
              <a:solidFill>
                <a:srgbClr val="00B05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Terrain Logic</a:t>
                </a:r>
              </a:p>
            </p:txBody>
          </p:sp>
          <p:sp>
            <p:nvSpPr>
              <p:cNvPr id="36" name="Rectangle 35">
                <a:extLst>
                  <a:ext uri="{FF2B5EF4-FFF2-40B4-BE49-F238E27FC236}">
                    <a16:creationId xmlns:a16="http://schemas.microsoft.com/office/drawing/2014/main" id="{788B16DA-959E-39AF-9234-70724ACA4D7D}"/>
                  </a:ext>
                </a:extLst>
              </p:cNvPr>
              <p:cNvSpPr/>
              <p:nvPr/>
            </p:nvSpPr>
            <p:spPr>
              <a:xfrm>
                <a:off x="9955804" y="1775563"/>
                <a:ext cx="607580" cy="330135"/>
              </a:xfrm>
              <a:prstGeom prst="rect">
                <a:avLst/>
              </a:prstGeom>
              <a:solidFill>
                <a:srgbClr val="7030A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Player</a:t>
                </a:r>
              </a:p>
            </p:txBody>
          </p:sp>
        </p:grpSp>
      </p:grpSp>
      <p:sp>
        <p:nvSpPr>
          <p:cNvPr id="38" name="Rectangle 37">
            <a:extLst>
              <a:ext uri="{FF2B5EF4-FFF2-40B4-BE49-F238E27FC236}">
                <a16:creationId xmlns:a16="http://schemas.microsoft.com/office/drawing/2014/main" id="{D379ED7D-9AF0-0EDF-FDE9-D14F2E26239E}"/>
              </a:ext>
            </a:extLst>
          </p:cNvPr>
          <p:cNvSpPr/>
          <p:nvPr/>
        </p:nvSpPr>
        <p:spPr>
          <a:xfrm>
            <a:off x="1120642" y="3582042"/>
            <a:ext cx="699014" cy="324658"/>
          </a:xfrm>
          <a:prstGeom prst="rect">
            <a:avLst/>
          </a:prstGeom>
          <a:solidFill>
            <a:schemeClr val="accent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Game State</a:t>
            </a:r>
          </a:p>
        </p:txBody>
      </p:sp>
      <p:cxnSp>
        <p:nvCxnSpPr>
          <p:cNvPr id="39" name="Connector: Elbow 38">
            <a:extLst>
              <a:ext uri="{FF2B5EF4-FFF2-40B4-BE49-F238E27FC236}">
                <a16:creationId xmlns:a16="http://schemas.microsoft.com/office/drawing/2014/main" id="{2320D598-CFF2-53EF-30EA-BF4077BC99AE}"/>
              </a:ext>
            </a:extLst>
          </p:cNvPr>
          <p:cNvCxnSpPr>
            <a:cxnSpLocks/>
            <a:stCxn id="38" idx="1"/>
            <a:endCxn id="5" idx="3"/>
          </p:cNvCxnSpPr>
          <p:nvPr/>
        </p:nvCxnSpPr>
        <p:spPr>
          <a:xfrm rot="10800000">
            <a:off x="838200" y="3256267"/>
            <a:ext cx="282442" cy="488104"/>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42F8E528-48FA-FCD2-3815-1E25576EFF44}"/>
              </a:ext>
            </a:extLst>
          </p:cNvPr>
          <p:cNvCxnSpPr>
            <a:cxnSpLocks/>
            <a:stCxn id="18" idx="1"/>
            <a:endCxn id="5" idx="3"/>
          </p:cNvCxnSpPr>
          <p:nvPr/>
        </p:nvCxnSpPr>
        <p:spPr>
          <a:xfrm rot="10800000">
            <a:off x="838200" y="3256267"/>
            <a:ext cx="282442" cy="273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C8DB3859-253E-AB22-6A19-BDDE97524BA6}"/>
              </a:ext>
            </a:extLst>
          </p:cNvPr>
          <p:cNvCxnSpPr>
            <a:cxnSpLocks/>
            <a:stCxn id="17" idx="1"/>
            <a:endCxn id="5" idx="3"/>
          </p:cNvCxnSpPr>
          <p:nvPr/>
        </p:nvCxnSpPr>
        <p:spPr>
          <a:xfrm rot="10800000" flipV="1">
            <a:off x="838200" y="2807109"/>
            <a:ext cx="282442" cy="44915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2E7F152B-9009-18BE-22AF-371B88B58141}"/>
              </a:ext>
            </a:extLst>
          </p:cNvPr>
          <p:cNvSpPr/>
          <p:nvPr/>
        </p:nvSpPr>
        <p:spPr>
          <a:xfrm>
            <a:off x="2817047" y="3948839"/>
            <a:ext cx="699014" cy="324658"/>
          </a:xfrm>
          <a:prstGeom prst="rect">
            <a:avLst/>
          </a:prstGeom>
          <a:solidFill>
            <a:schemeClr val="accent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Clock</a:t>
            </a:r>
          </a:p>
        </p:txBody>
      </p:sp>
      <p:sp>
        <p:nvSpPr>
          <p:cNvPr id="57" name="Rectangle 56">
            <a:extLst>
              <a:ext uri="{FF2B5EF4-FFF2-40B4-BE49-F238E27FC236}">
                <a16:creationId xmlns:a16="http://schemas.microsoft.com/office/drawing/2014/main" id="{0E1502E6-D043-E9B8-4FC4-6ECBCC6B4374}"/>
              </a:ext>
            </a:extLst>
          </p:cNvPr>
          <p:cNvSpPr/>
          <p:nvPr/>
        </p:nvSpPr>
        <p:spPr>
          <a:xfrm>
            <a:off x="2818817" y="3449560"/>
            <a:ext cx="699014" cy="324658"/>
          </a:xfrm>
          <a:prstGeom prst="rect">
            <a:avLst/>
          </a:prstGeom>
          <a:solidFill>
            <a:srgbClr val="FFC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Board State</a:t>
            </a:r>
          </a:p>
        </p:txBody>
      </p:sp>
      <p:sp>
        <p:nvSpPr>
          <p:cNvPr id="58" name="Rectangle 57">
            <a:extLst>
              <a:ext uri="{FF2B5EF4-FFF2-40B4-BE49-F238E27FC236}">
                <a16:creationId xmlns:a16="http://schemas.microsoft.com/office/drawing/2014/main" id="{8A5E0D2A-8ADF-6672-5BA2-F32D8918EFCD}"/>
              </a:ext>
            </a:extLst>
          </p:cNvPr>
          <p:cNvSpPr/>
          <p:nvPr/>
        </p:nvSpPr>
        <p:spPr>
          <a:xfrm>
            <a:off x="2817047" y="6067995"/>
            <a:ext cx="699014" cy="324658"/>
          </a:xfrm>
          <a:prstGeom prst="rect">
            <a:avLst/>
          </a:prstGeom>
          <a:solidFill>
            <a:srgbClr val="FF0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Piece State </a:t>
            </a:r>
          </a:p>
        </p:txBody>
      </p:sp>
      <p:sp>
        <p:nvSpPr>
          <p:cNvPr id="63" name="TextBox 62">
            <a:extLst>
              <a:ext uri="{FF2B5EF4-FFF2-40B4-BE49-F238E27FC236}">
                <a16:creationId xmlns:a16="http://schemas.microsoft.com/office/drawing/2014/main" id="{CC9776EC-79CF-457B-50DF-D8C31A142E8C}"/>
              </a:ext>
            </a:extLst>
          </p:cNvPr>
          <p:cNvSpPr txBox="1"/>
          <p:nvPr/>
        </p:nvSpPr>
        <p:spPr>
          <a:xfrm>
            <a:off x="8858755" y="258808"/>
            <a:ext cx="2848875" cy="646331"/>
          </a:xfrm>
          <a:prstGeom prst="rect">
            <a:avLst/>
          </a:prstGeom>
          <a:noFill/>
        </p:spPr>
        <p:txBody>
          <a:bodyPr wrap="square" rtlCol="0">
            <a:spAutoFit/>
          </a:bodyPr>
          <a:lstStyle/>
          <a:p>
            <a:r>
              <a:rPr lang="en-CA" dirty="0"/>
              <a:t>(x2) usually means one class for each player</a:t>
            </a:r>
          </a:p>
        </p:txBody>
      </p:sp>
      <p:sp>
        <p:nvSpPr>
          <p:cNvPr id="64" name="Rectangle 63">
            <a:extLst>
              <a:ext uri="{FF2B5EF4-FFF2-40B4-BE49-F238E27FC236}">
                <a16:creationId xmlns:a16="http://schemas.microsoft.com/office/drawing/2014/main" id="{A7F00E4B-EFB5-87FB-CDA0-48B69DA9B76F}"/>
              </a:ext>
            </a:extLst>
          </p:cNvPr>
          <p:cNvSpPr/>
          <p:nvPr/>
        </p:nvSpPr>
        <p:spPr>
          <a:xfrm>
            <a:off x="2817047" y="4484943"/>
            <a:ext cx="699014" cy="324658"/>
          </a:xfrm>
          <a:prstGeom prst="rect">
            <a:avLst/>
          </a:prstGeom>
          <a:solidFill>
            <a:srgbClr val="FFFF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Ability State</a:t>
            </a:r>
          </a:p>
        </p:txBody>
      </p:sp>
      <p:sp>
        <p:nvSpPr>
          <p:cNvPr id="65" name="Rectangle 64">
            <a:extLst>
              <a:ext uri="{FF2B5EF4-FFF2-40B4-BE49-F238E27FC236}">
                <a16:creationId xmlns:a16="http://schemas.microsoft.com/office/drawing/2014/main" id="{5A8852C2-73A1-E87F-6207-A2EC35C5B7CC}"/>
              </a:ext>
            </a:extLst>
          </p:cNvPr>
          <p:cNvSpPr/>
          <p:nvPr/>
        </p:nvSpPr>
        <p:spPr>
          <a:xfrm>
            <a:off x="5794364" y="1856332"/>
            <a:ext cx="699014" cy="324658"/>
          </a:xfrm>
          <a:prstGeom prst="rect">
            <a:avLst/>
          </a:prstGeom>
          <a:solidFill>
            <a:srgbClr val="FFC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Sq Info</a:t>
            </a:r>
          </a:p>
        </p:txBody>
      </p:sp>
      <p:sp>
        <p:nvSpPr>
          <p:cNvPr id="66" name="Rectangle 65">
            <a:extLst>
              <a:ext uri="{FF2B5EF4-FFF2-40B4-BE49-F238E27FC236}">
                <a16:creationId xmlns:a16="http://schemas.microsoft.com/office/drawing/2014/main" id="{1FA6E4FE-BB11-2B57-8797-3E8BF4182F75}"/>
              </a:ext>
            </a:extLst>
          </p:cNvPr>
          <p:cNvSpPr/>
          <p:nvPr/>
        </p:nvSpPr>
        <p:spPr>
          <a:xfrm>
            <a:off x="2817047" y="4984222"/>
            <a:ext cx="699014" cy="324659"/>
          </a:xfrm>
          <a:prstGeom prst="rect">
            <a:avLst/>
          </a:prstGeom>
          <a:solidFill>
            <a:srgbClr val="00B05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err="1"/>
              <a:t>TerrainE</a:t>
            </a:r>
            <a:r>
              <a:rPr lang="en-CA" sz="1100" dirty="0"/>
              <a:t> State</a:t>
            </a:r>
          </a:p>
        </p:txBody>
      </p:sp>
      <p:sp>
        <p:nvSpPr>
          <p:cNvPr id="67" name="Rectangle 66">
            <a:extLst>
              <a:ext uri="{FF2B5EF4-FFF2-40B4-BE49-F238E27FC236}">
                <a16:creationId xmlns:a16="http://schemas.microsoft.com/office/drawing/2014/main" id="{3B900A53-7F49-504C-0E6D-C9D8C8FE6F3E}"/>
              </a:ext>
            </a:extLst>
          </p:cNvPr>
          <p:cNvSpPr/>
          <p:nvPr/>
        </p:nvSpPr>
        <p:spPr>
          <a:xfrm>
            <a:off x="5746493" y="5695468"/>
            <a:ext cx="699014" cy="239030"/>
          </a:xfrm>
          <a:prstGeom prst="rect">
            <a:avLst/>
          </a:prstGeom>
          <a:solidFill>
            <a:srgbClr val="FF0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Move</a:t>
            </a:r>
          </a:p>
        </p:txBody>
      </p:sp>
      <p:sp>
        <p:nvSpPr>
          <p:cNvPr id="68" name="Rectangle 67">
            <a:extLst>
              <a:ext uri="{FF2B5EF4-FFF2-40B4-BE49-F238E27FC236}">
                <a16:creationId xmlns:a16="http://schemas.microsoft.com/office/drawing/2014/main" id="{0D3CF76C-8088-1E77-02BF-4661BFF327EB}"/>
              </a:ext>
            </a:extLst>
          </p:cNvPr>
          <p:cNvSpPr/>
          <p:nvPr/>
        </p:nvSpPr>
        <p:spPr>
          <a:xfrm>
            <a:off x="5746493" y="6415979"/>
            <a:ext cx="699014" cy="300659"/>
          </a:xfrm>
          <a:prstGeom prst="rect">
            <a:avLst/>
          </a:prstGeom>
          <a:solidFill>
            <a:srgbClr val="FF0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Base</a:t>
            </a:r>
          </a:p>
          <a:p>
            <a:pPr algn="ctr"/>
            <a:r>
              <a:rPr lang="en-CA" sz="1100" dirty="0"/>
              <a:t>Piece</a:t>
            </a:r>
          </a:p>
        </p:txBody>
      </p:sp>
      <p:sp>
        <p:nvSpPr>
          <p:cNvPr id="70" name="Rectangle 69">
            <a:extLst>
              <a:ext uri="{FF2B5EF4-FFF2-40B4-BE49-F238E27FC236}">
                <a16:creationId xmlns:a16="http://schemas.microsoft.com/office/drawing/2014/main" id="{008B9DA1-30C4-DBFB-A9BE-F28C58B32DB4}"/>
              </a:ext>
            </a:extLst>
          </p:cNvPr>
          <p:cNvSpPr/>
          <p:nvPr/>
        </p:nvSpPr>
        <p:spPr>
          <a:xfrm>
            <a:off x="1792222" y="1983171"/>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Button</a:t>
            </a:r>
          </a:p>
        </p:txBody>
      </p:sp>
      <p:sp>
        <p:nvSpPr>
          <p:cNvPr id="71" name="Rectangle 70">
            <a:extLst>
              <a:ext uri="{FF2B5EF4-FFF2-40B4-BE49-F238E27FC236}">
                <a16:creationId xmlns:a16="http://schemas.microsoft.com/office/drawing/2014/main" id="{582AFAFA-38FF-5851-1DF1-9DEDBD3918A6}"/>
              </a:ext>
            </a:extLst>
          </p:cNvPr>
          <p:cNvSpPr/>
          <p:nvPr/>
        </p:nvSpPr>
        <p:spPr>
          <a:xfrm>
            <a:off x="2714938" y="1623508"/>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Popup</a:t>
            </a:r>
          </a:p>
        </p:txBody>
      </p:sp>
      <p:sp>
        <p:nvSpPr>
          <p:cNvPr id="72" name="Rectangle 71">
            <a:extLst>
              <a:ext uri="{FF2B5EF4-FFF2-40B4-BE49-F238E27FC236}">
                <a16:creationId xmlns:a16="http://schemas.microsoft.com/office/drawing/2014/main" id="{827EC0BA-F542-3FA8-D7DD-E246562C9206}"/>
              </a:ext>
            </a:extLst>
          </p:cNvPr>
          <p:cNvSpPr/>
          <p:nvPr/>
        </p:nvSpPr>
        <p:spPr>
          <a:xfrm>
            <a:off x="2730068" y="2761142"/>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Player UI</a:t>
            </a:r>
          </a:p>
        </p:txBody>
      </p:sp>
      <p:sp>
        <p:nvSpPr>
          <p:cNvPr id="73" name="Rectangle 72">
            <a:extLst>
              <a:ext uri="{FF2B5EF4-FFF2-40B4-BE49-F238E27FC236}">
                <a16:creationId xmlns:a16="http://schemas.microsoft.com/office/drawing/2014/main" id="{97BF0A31-0457-3EDF-C6E4-1ED23D490915}"/>
              </a:ext>
            </a:extLst>
          </p:cNvPr>
          <p:cNvSpPr/>
          <p:nvPr/>
        </p:nvSpPr>
        <p:spPr>
          <a:xfrm>
            <a:off x="2731408" y="2181029"/>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Scroll Bar</a:t>
            </a:r>
          </a:p>
        </p:txBody>
      </p:sp>
      <p:cxnSp>
        <p:nvCxnSpPr>
          <p:cNvPr id="88" name="Connector: Elbow 87">
            <a:extLst>
              <a:ext uri="{FF2B5EF4-FFF2-40B4-BE49-F238E27FC236}">
                <a16:creationId xmlns:a16="http://schemas.microsoft.com/office/drawing/2014/main" id="{1BACE88E-00A6-1665-A55C-28F2D342D12B}"/>
              </a:ext>
            </a:extLst>
          </p:cNvPr>
          <p:cNvCxnSpPr>
            <a:cxnSpLocks/>
          </p:cNvCxnSpPr>
          <p:nvPr/>
        </p:nvCxnSpPr>
        <p:spPr>
          <a:xfrm rot="5400000">
            <a:off x="1637464" y="2140515"/>
            <a:ext cx="336951" cy="671580"/>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31A3C9B8-F81C-6F4E-BD84-B98BB994BB0A}"/>
              </a:ext>
            </a:extLst>
          </p:cNvPr>
          <p:cNvCxnSpPr>
            <a:cxnSpLocks/>
          </p:cNvCxnSpPr>
          <p:nvPr/>
        </p:nvCxnSpPr>
        <p:spPr>
          <a:xfrm rot="10800000">
            <a:off x="1819655" y="2807109"/>
            <a:ext cx="910413" cy="11636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E6B0F11D-3DE7-57C1-0C37-9CBA0B3066D9}"/>
              </a:ext>
            </a:extLst>
          </p:cNvPr>
          <p:cNvSpPr txBox="1"/>
          <p:nvPr/>
        </p:nvSpPr>
        <p:spPr>
          <a:xfrm>
            <a:off x="2332411" y="2894186"/>
            <a:ext cx="418228" cy="261610"/>
          </a:xfrm>
          <a:prstGeom prst="rect">
            <a:avLst/>
          </a:prstGeom>
          <a:noFill/>
        </p:spPr>
        <p:txBody>
          <a:bodyPr wrap="square" rtlCol="0">
            <a:spAutoFit/>
          </a:bodyPr>
          <a:lstStyle/>
          <a:p>
            <a:r>
              <a:rPr lang="en-CA" sz="1100" dirty="0"/>
              <a:t>(x2)</a:t>
            </a:r>
          </a:p>
        </p:txBody>
      </p:sp>
      <p:cxnSp>
        <p:nvCxnSpPr>
          <p:cNvPr id="98" name="Connector: Elbow 97">
            <a:extLst>
              <a:ext uri="{FF2B5EF4-FFF2-40B4-BE49-F238E27FC236}">
                <a16:creationId xmlns:a16="http://schemas.microsoft.com/office/drawing/2014/main" id="{91EF48F1-5FC7-BB8F-62E4-02B582E2DAE6}"/>
              </a:ext>
            </a:extLst>
          </p:cNvPr>
          <p:cNvCxnSpPr>
            <a:cxnSpLocks/>
            <a:stCxn id="57" idx="1"/>
            <a:endCxn id="38" idx="3"/>
          </p:cNvCxnSpPr>
          <p:nvPr/>
        </p:nvCxnSpPr>
        <p:spPr>
          <a:xfrm rot="10800000" flipV="1">
            <a:off x="1819657" y="3611889"/>
            <a:ext cx="999161" cy="13248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Connector: Elbow 101">
            <a:extLst>
              <a:ext uri="{FF2B5EF4-FFF2-40B4-BE49-F238E27FC236}">
                <a16:creationId xmlns:a16="http://schemas.microsoft.com/office/drawing/2014/main" id="{B4C3FAA1-A02A-B14F-52E0-92F83F29864A}"/>
              </a:ext>
            </a:extLst>
          </p:cNvPr>
          <p:cNvCxnSpPr>
            <a:cxnSpLocks/>
            <a:stCxn id="56" idx="1"/>
            <a:endCxn id="38" idx="3"/>
          </p:cNvCxnSpPr>
          <p:nvPr/>
        </p:nvCxnSpPr>
        <p:spPr>
          <a:xfrm rot="10800000">
            <a:off x="1819657" y="3744372"/>
            <a:ext cx="997391" cy="366797"/>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5" name="Connector: Elbow 104">
            <a:extLst>
              <a:ext uri="{FF2B5EF4-FFF2-40B4-BE49-F238E27FC236}">
                <a16:creationId xmlns:a16="http://schemas.microsoft.com/office/drawing/2014/main" id="{447D9D62-4D3A-09DE-664D-516598258757}"/>
              </a:ext>
            </a:extLst>
          </p:cNvPr>
          <p:cNvCxnSpPr>
            <a:cxnSpLocks/>
            <a:stCxn id="64" idx="1"/>
            <a:endCxn id="38" idx="3"/>
          </p:cNvCxnSpPr>
          <p:nvPr/>
        </p:nvCxnSpPr>
        <p:spPr>
          <a:xfrm rot="10800000">
            <a:off x="1819657" y="3744372"/>
            <a:ext cx="997391" cy="90290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0833F88C-71D3-9557-F41F-6A2C90231095}"/>
              </a:ext>
            </a:extLst>
          </p:cNvPr>
          <p:cNvCxnSpPr>
            <a:cxnSpLocks/>
            <a:stCxn id="66" idx="1"/>
            <a:endCxn id="38" idx="3"/>
          </p:cNvCxnSpPr>
          <p:nvPr/>
        </p:nvCxnSpPr>
        <p:spPr>
          <a:xfrm rot="10800000">
            <a:off x="1819657" y="3744372"/>
            <a:ext cx="997391" cy="140218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35EDF497-18F4-AD43-4086-6550979C9694}"/>
              </a:ext>
            </a:extLst>
          </p:cNvPr>
          <p:cNvCxnSpPr>
            <a:cxnSpLocks/>
            <a:stCxn id="131" idx="1"/>
            <a:endCxn id="38" idx="3"/>
          </p:cNvCxnSpPr>
          <p:nvPr/>
        </p:nvCxnSpPr>
        <p:spPr>
          <a:xfrm rot="10800000">
            <a:off x="1819657" y="3744371"/>
            <a:ext cx="997391" cy="194197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ECCD8F6C-A8ED-51D1-0676-D14E3DDF00D9}"/>
              </a:ext>
            </a:extLst>
          </p:cNvPr>
          <p:cNvSpPr/>
          <p:nvPr/>
        </p:nvSpPr>
        <p:spPr>
          <a:xfrm>
            <a:off x="2817047" y="5524019"/>
            <a:ext cx="699014" cy="324659"/>
          </a:xfrm>
          <a:prstGeom prst="rect">
            <a:avLst/>
          </a:prstGeom>
          <a:solidFill>
            <a:srgbClr val="7030A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Player</a:t>
            </a:r>
          </a:p>
          <a:p>
            <a:pPr algn="ctr"/>
            <a:r>
              <a:rPr lang="en-CA" sz="1100" dirty="0"/>
              <a:t>State</a:t>
            </a:r>
          </a:p>
        </p:txBody>
      </p:sp>
      <p:cxnSp>
        <p:nvCxnSpPr>
          <p:cNvPr id="135" name="Connector: Elbow 134">
            <a:extLst>
              <a:ext uri="{FF2B5EF4-FFF2-40B4-BE49-F238E27FC236}">
                <a16:creationId xmlns:a16="http://schemas.microsoft.com/office/drawing/2014/main" id="{5446985E-2578-CC7E-018A-5ECD4B2496FB}"/>
              </a:ext>
            </a:extLst>
          </p:cNvPr>
          <p:cNvCxnSpPr>
            <a:cxnSpLocks/>
            <a:stCxn id="58" idx="1"/>
            <a:endCxn id="38" idx="3"/>
          </p:cNvCxnSpPr>
          <p:nvPr/>
        </p:nvCxnSpPr>
        <p:spPr>
          <a:xfrm rot="10800000">
            <a:off x="1819657" y="3744372"/>
            <a:ext cx="997391" cy="2485953"/>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42" name="TextBox 141">
            <a:extLst>
              <a:ext uri="{FF2B5EF4-FFF2-40B4-BE49-F238E27FC236}">
                <a16:creationId xmlns:a16="http://schemas.microsoft.com/office/drawing/2014/main" id="{F3B0B9BE-A4AD-EEB3-4A21-22D2DDD7ABF8}"/>
              </a:ext>
            </a:extLst>
          </p:cNvPr>
          <p:cNvSpPr txBox="1"/>
          <p:nvPr/>
        </p:nvSpPr>
        <p:spPr>
          <a:xfrm>
            <a:off x="2398819" y="5968242"/>
            <a:ext cx="418228" cy="261610"/>
          </a:xfrm>
          <a:prstGeom prst="rect">
            <a:avLst/>
          </a:prstGeom>
          <a:noFill/>
        </p:spPr>
        <p:txBody>
          <a:bodyPr wrap="square" rtlCol="0">
            <a:spAutoFit/>
          </a:bodyPr>
          <a:lstStyle/>
          <a:p>
            <a:r>
              <a:rPr lang="en-CA" sz="1100" dirty="0"/>
              <a:t>(x2)</a:t>
            </a:r>
          </a:p>
        </p:txBody>
      </p:sp>
      <p:sp>
        <p:nvSpPr>
          <p:cNvPr id="143" name="Rectangle 142">
            <a:extLst>
              <a:ext uri="{FF2B5EF4-FFF2-40B4-BE49-F238E27FC236}">
                <a16:creationId xmlns:a16="http://schemas.microsoft.com/office/drawing/2014/main" id="{F8759685-379A-A23F-B3A8-D2B7CF75C548}"/>
              </a:ext>
            </a:extLst>
          </p:cNvPr>
          <p:cNvSpPr/>
          <p:nvPr/>
        </p:nvSpPr>
        <p:spPr>
          <a:xfrm>
            <a:off x="5794364" y="4647271"/>
            <a:ext cx="699014" cy="324659"/>
          </a:xfrm>
          <a:prstGeom prst="rect">
            <a:avLst/>
          </a:prstGeom>
          <a:solidFill>
            <a:srgbClr val="7030A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Talent</a:t>
            </a:r>
          </a:p>
          <a:p>
            <a:pPr algn="ctr"/>
            <a:r>
              <a:rPr lang="en-CA" sz="1100" dirty="0"/>
              <a:t>Tree</a:t>
            </a:r>
          </a:p>
        </p:txBody>
      </p:sp>
      <p:sp>
        <p:nvSpPr>
          <p:cNvPr id="146" name="TextBox 145">
            <a:extLst>
              <a:ext uri="{FF2B5EF4-FFF2-40B4-BE49-F238E27FC236}">
                <a16:creationId xmlns:a16="http://schemas.microsoft.com/office/drawing/2014/main" id="{15522AC8-BD0D-F91F-234B-FE599D371D9B}"/>
              </a:ext>
            </a:extLst>
          </p:cNvPr>
          <p:cNvSpPr txBox="1"/>
          <p:nvPr/>
        </p:nvSpPr>
        <p:spPr>
          <a:xfrm>
            <a:off x="1419532" y="2224012"/>
            <a:ext cx="546427" cy="261610"/>
          </a:xfrm>
          <a:prstGeom prst="rect">
            <a:avLst/>
          </a:prstGeom>
          <a:noFill/>
        </p:spPr>
        <p:txBody>
          <a:bodyPr wrap="square" rtlCol="0">
            <a:spAutoFit/>
          </a:bodyPr>
          <a:lstStyle/>
          <a:p>
            <a:r>
              <a:rPr lang="en-CA" sz="1100" dirty="0"/>
              <a:t>(x18)</a:t>
            </a:r>
          </a:p>
        </p:txBody>
      </p:sp>
      <p:sp>
        <p:nvSpPr>
          <p:cNvPr id="147" name="TextBox 146">
            <a:extLst>
              <a:ext uri="{FF2B5EF4-FFF2-40B4-BE49-F238E27FC236}">
                <a16:creationId xmlns:a16="http://schemas.microsoft.com/office/drawing/2014/main" id="{6EB3C22D-7C49-2FB6-5002-6A6E697A3EDE}"/>
              </a:ext>
            </a:extLst>
          </p:cNvPr>
          <p:cNvSpPr txBox="1"/>
          <p:nvPr/>
        </p:nvSpPr>
        <p:spPr>
          <a:xfrm>
            <a:off x="3669241" y="1542606"/>
            <a:ext cx="546427" cy="261610"/>
          </a:xfrm>
          <a:prstGeom prst="rect">
            <a:avLst/>
          </a:prstGeom>
          <a:noFill/>
        </p:spPr>
        <p:txBody>
          <a:bodyPr wrap="square" rtlCol="0">
            <a:spAutoFit/>
          </a:bodyPr>
          <a:lstStyle/>
          <a:p>
            <a:r>
              <a:rPr lang="en-CA" sz="1100" dirty="0"/>
              <a:t>(x2)</a:t>
            </a:r>
          </a:p>
        </p:txBody>
      </p:sp>
      <p:cxnSp>
        <p:nvCxnSpPr>
          <p:cNvPr id="148" name="Connector: Elbow 147">
            <a:extLst>
              <a:ext uri="{FF2B5EF4-FFF2-40B4-BE49-F238E27FC236}">
                <a16:creationId xmlns:a16="http://schemas.microsoft.com/office/drawing/2014/main" id="{2C8AD457-B46E-FC97-D081-7160DD2A16D3}"/>
              </a:ext>
            </a:extLst>
          </p:cNvPr>
          <p:cNvCxnSpPr>
            <a:cxnSpLocks/>
            <a:stCxn id="70" idx="0"/>
            <a:endCxn id="72" idx="3"/>
          </p:cNvCxnSpPr>
          <p:nvPr/>
        </p:nvCxnSpPr>
        <p:spPr>
          <a:xfrm rot="16200000" flipH="1">
            <a:off x="2315255" y="1809645"/>
            <a:ext cx="940300" cy="1287353"/>
          </a:xfrm>
          <a:prstGeom prst="bentConnector4">
            <a:avLst>
              <a:gd name="adj1" fmla="val -53485"/>
              <a:gd name="adj2" fmla="val 117757"/>
            </a:avLst>
          </a:prstGeom>
          <a:ln w="28575">
            <a:tailEnd type="triangle"/>
          </a:ln>
        </p:spPr>
        <p:style>
          <a:lnRef idx="1">
            <a:schemeClr val="dk1"/>
          </a:lnRef>
          <a:fillRef idx="0">
            <a:schemeClr val="dk1"/>
          </a:fillRef>
          <a:effectRef idx="0">
            <a:schemeClr val="dk1"/>
          </a:effectRef>
          <a:fontRef idx="minor">
            <a:schemeClr val="tx1"/>
          </a:fontRef>
        </p:style>
      </p:cxnSp>
      <p:cxnSp>
        <p:nvCxnSpPr>
          <p:cNvPr id="154" name="Connector: Elbow 153">
            <a:extLst>
              <a:ext uri="{FF2B5EF4-FFF2-40B4-BE49-F238E27FC236}">
                <a16:creationId xmlns:a16="http://schemas.microsoft.com/office/drawing/2014/main" id="{9F793E59-9CD9-459D-AEAC-F7A046F94003}"/>
              </a:ext>
            </a:extLst>
          </p:cNvPr>
          <p:cNvCxnSpPr>
            <a:cxnSpLocks/>
            <a:stCxn id="70" idx="0"/>
            <a:endCxn id="73" idx="3"/>
          </p:cNvCxnSpPr>
          <p:nvPr/>
        </p:nvCxnSpPr>
        <p:spPr>
          <a:xfrm rot="16200000" flipH="1">
            <a:off x="2605981" y="1518918"/>
            <a:ext cx="360187" cy="1288693"/>
          </a:xfrm>
          <a:prstGeom prst="bentConnector4">
            <a:avLst>
              <a:gd name="adj1" fmla="val -142166"/>
              <a:gd name="adj2" fmla="val 117739"/>
            </a:avLst>
          </a:prstGeom>
          <a:ln w="28575">
            <a:tailEnd type="triangle"/>
          </a:ln>
        </p:spPr>
        <p:style>
          <a:lnRef idx="1">
            <a:schemeClr val="dk1"/>
          </a:lnRef>
          <a:fillRef idx="0">
            <a:schemeClr val="dk1"/>
          </a:fillRef>
          <a:effectRef idx="0">
            <a:schemeClr val="dk1"/>
          </a:effectRef>
          <a:fontRef idx="minor">
            <a:schemeClr val="tx1"/>
          </a:fontRef>
        </p:style>
      </p:cxnSp>
      <p:cxnSp>
        <p:nvCxnSpPr>
          <p:cNvPr id="158" name="Connector: Elbow 157">
            <a:extLst>
              <a:ext uri="{FF2B5EF4-FFF2-40B4-BE49-F238E27FC236}">
                <a16:creationId xmlns:a16="http://schemas.microsoft.com/office/drawing/2014/main" id="{2BD0FCF2-BA80-4677-FB82-39432CDA8750}"/>
              </a:ext>
            </a:extLst>
          </p:cNvPr>
          <p:cNvCxnSpPr>
            <a:cxnSpLocks/>
          </p:cNvCxnSpPr>
          <p:nvPr/>
        </p:nvCxnSpPr>
        <p:spPr>
          <a:xfrm rot="5400000" flipH="1" flipV="1">
            <a:off x="2679174" y="1275825"/>
            <a:ext cx="197334" cy="1272223"/>
          </a:xfrm>
          <a:prstGeom prst="bentConnector4">
            <a:avLst>
              <a:gd name="adj1" fmla="val 259093"/>
              <a:gd name="adj2" fmla="val 117969"/>
            </a:avLst>
          </a:prstGeom>
          <a:ln w="28575">
            <a:tailEnd type="triangle"/>
          </a:ln>
        </p:spPr>
        <p:style>
          <a:lnRef idx="1">
            <a:schemeClr val="dk1"/>
          </a:lnRef>
          <a:fillRef idx="0">
            <a:schemeClr val="dk1"/>
          </a:fillRef>
          <a:effectRef idx="0">
            <a:schemeClr val="dk1"/>
          </a:effectRef>
          <a:fontRef idx="minor">
            <a:schemeClr val="tx1"/>
          </a:fontRef>
        </p:style>
      </p:cxnSp>
      <p:cxnSp>
        <p:nvCxnSpPr>
          <p:cNvPr id="176" name="Connector: Elbow 175">
            <a:extLst>
              <a:ext uri="{FF2B5EF4-FFF2-40B4-BE49-F238E27FC236}">
                <a16:creationId xmlns:a16="http://schemas.microsoft.com/office/drawing/2014/main" id="{1E0A56D4-901F-12EE-4789-FAB3B51A26ED}"/>
              </a:ext>
            </a:extLst>
          </p:cNvPr>
          <p:cNvCxnSpPr>
            <a:cxnSpLocks/>
            <a:stCxn id="73" idx="1"/>
            <a:endCxn id="17" idx="3"/>
          </p:cNvCxnSpPr>
          <p:nvPr/>
        </p:nvCxnSpPr>
        <p:spPr>
          <a:xfrm rot="10800000" flipV="1">
            <a:off x="1819656" y="2343357"/>
            <a:ext cx="911752" cy="46375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79" name="Connector: Elbow 178">
            <a:extLst>
              <a:ext uri="{FF2B5EF4-FFF2-40B4-BE49-F238E27FC236}">
                <a16:creationId xmlns:a16="http://schemas.microsoft.com/office/drawing/2014/main" id="{CA2384FA-4E8B-5EF0-027A-70EEF6C2469B}"/>
              </a:ext>
            </a:extLst>
          </p:cNvPr>
          <p:cNvCxnSpPr>
            <a:cxnSpLocks/>
            <a:stCxn id="71" idx="1"/>
            <a:endCxn id="17" idx="3"/>
          </p:cNvCxnSpPr>
          <p:nvPr/>
        </p:nvCxnSpPr>
        <p:spPr>
          <a:xfrm rot="10800000" flipV="1">
            <a:off x="1819656" y="1785837"/>
            <a:ext cx="895282" cy="1021272"/>
          </a:xfrm>
          <a:prstGeom prst="bentConnector3">
            <a:avLst>
              <a:gd name="adj1" fmla="val 16295"/>
            </a:avLst>
          </a:prstGeom>
          <a:ln w="28575">
            <a:tailEnd type="triangle"/>
          </a:ln>
        </p:spPr>
        <p:style>
          <a:lnRef idx="1">
            <a:schemeClr val="dk1"/>
          </a:lnRef>
          <a:fillRef idx="0">
            <a:schemeClr val="dk1"/>
          </a:fillRef>
          <a:effectRef idx="0">
            <a:schemeClr val="dk1"/>
          </a:effectRef>
          <a:fontRef idx="minor">
            <a:schemeClr val="tx1"/>
          </a:fontRef>
        </p:style>
      </p:cxnSp>
      <p:sp>
        <p:nvSpPr>
          <p:cNvPr id="183" name="TextBox 182">
            <a:extLst>
              <a:ext uri="{FF2B5EF4-FFF2-40B4-BE49-F238E27FC236}">
                <a16:creationId xmlns:a16="http://schemas.microsoft.com/office/drawing/2014/main" id="{B924E452-FFE6-0EC4-ADC3-6F50D8A5AB48}"/>
              </a:ext>
            </a:extLst>
          </p:cNvPr>
          <p:cNvSpPr txBox="1"/>
          <p:nvPr/>
        </p:nvSpPr>
        <p:spPr>
          <a:xfrm>
            <a:off x="2398819" y="1484321"/>
            <a:ext cx="418228" cy="261610"/>
          </a:xfrm>
          <a:prstGeom prst="rect">
            <a:avLst/>
          </a:prstGeom>
          <a:noFill/>
        </p:spPr>
        <p:txBody>
          <a:bodyPr wrap="square" rtlCol="0">
            <a:spAutoFit/>
          </a:bodyPr>
          <a:lstStyle/>
          <a:p>
            <a:r>
              <a:rPr lang="en-CA" sz="1100" dirty="0"/>
              <a:t>(x6)</a:t>
            </a:r>
          </a:p>
        </p:txBody>
      </p:sp>
      <p:cxnSp>
        <p:nvCxnSpPr>
          <p:cNvPr id="186" name="Connector: Elbow 185">
            <a:extLst>
              <a:ext uri="{FF2B5EF4-FFF2-40B4-BE49-F238E27FC236}">
                <a16:creationId xmlns:a16="http://schemas.microsoft.com/office/drawing/2014/main" id="{38B28DD7-0C13-1FC5-F584-4BC3B3B828AB}"/>
              </a:ext>
            </a:extLst>
          </p:cNvPr>
          <p:cNvCxnSpPr>
            <a:cxnSpLocks/>
            <a:stCxn id="71" idx="2"/>
            <a:endCxn id="72" idx="2"/>
          </p:cNvCxnSpPr>
          <p:nvPr/>
        </p:nvCxnSpPr>
        <p:spPr>
          <a:xfrm rot="16200000" flipH="1">
            <a:off x="2503193" y="2509418"/>
            <a:ext cx="1137634" cy="15130"/>
          </a:xfrm>
          <a:prstGeom prst="bentConnector5">
            <a:avLst>
              <a:gd name="adj1" fmla="val 10010"/>
              <a:gd name="adj2" fmla="val 6217508"/>
              <a:gd name="adj3" fmla="val 112860"/>
            </a:avLst>
          </a:prstGeom>
          <a:ln w="28575">
            <a:tailEnd type="triangle"/>
          </a:ln>
        </p:spPr>
        <p:style>
          <a:lnRef idx="1">
            <a:schemeClr val="dk1"/>
          </a:lnRef>
          <a:fillRef idx="0">
            <a:schemeClr val="dk1"/>
          </a:fillRef>
          <a:effectRef idx="0">
            <a:schemeClr val="dk1"/>
          </a:effectRef>
          <a:fontRef idx="minor">
            <a:schemeClr val="tx1"/>
          </a:fontRef>
        </p:style>
      </p:cxnSp>
      <p:sp>
        <p:nvSpPr>
          <p:cNvPr id="201" name="TextBox 200">
            <a:extLst>
              <a:ext uri="{FF2B5EF4-FFF2-40B4-BE49-F238E27FC236}">
                <a16:creationId xmlns:a16="http://schemas.microsoft.com/office/drawing/2014/main" id="{A7666BA7-C841-1A15-802C-CFDEF75319C1}"/>
              </a:ext>
            </a:extLst>
          </p:cNvPr>
          <p:cNvSpPr txBox="1"/>
          <p:nvPr/>
        </p:nvSpPr>
        <p:spPr>
          <a:xfrm>
            <a:off x="3653493" y="2746893"/>
            <a:ext cx="546427" cy="261610"/>
          </a:xfrm>
          <a:prstGeom prst="rect">
            <a:avLst/>
          </a:prstGeom>
          <a:noFill/>
        </p:spPr>
        <p:txBody>
          <a:bodyPr wrap="square" rtlCol="0">
            <a:spAutoFit/>
          </a:bodyPr>
          <a:lstStyle/>
          <a:p>
            <a:r>
              <a:rPr lang="en-CA" sz="1100" dirty="0"/>
              <a:t>(x2)</a:t>
            </a:r>
          </a:p>
        </p:txBody>
      </p:sp>
      <p:sp>
        <p:nvSpPr>
          <p:cNvPr id="202" name="TextBox 201">
            <a:extLst>
              <a:ext uri="{FF2B5EF4-FFF2-40B4-BE49-F238E27FC236}">
                <a16:creationId xmlns:a16="http://schemas.microsoft.com/office/drawing/2014/main" id="{046CCEBA-9EB1-D8BD-7ADC-7ABD19E9C646}"/>
              </a:ext>
            </a:extLst>
          </p:cNvPr>
          <p:cNvSpPr txBox="1"/>
          <p:nvPr/>
        </p:nvSpPr>
        <p:spPr>
          <a:xfrm>
            <a:off x="3992493" y="2435256"/>
            <a:ext cx="546427" cy="261610"/>
          </a:xfrm>
          <a:prstGeom prst="rect">
            <a:avLst/>
          </a:prstGeom>
          <a:noFill/>
        </p:spPr>
        <p:txBody>
          <a:bodyPr wrap="square" rtlCol="0">
            <a:spAutoFit/>
          </a:bodyPr>
          <a:lstStyle/>
          <a:p>
            <a:r>
              <a:rPr lang="en-CA" sz="1100" dirty="0"/>
              <a:t>(x2)</a:t>
            </a:r>
          </a:p>
        </p:txBody>
      </p:sp>
      <p:cxnSp>
        <p:nvCxnSpPr>
          <p:cNvPr id="205" name="Connector: Elbow 204">
            <a:extLst>
              <a:ext uri="{FF2B5EF4-FFF2-40B4-BE49-F238E27FC236}">
                <a16:creationId xmlns:a16="http://schemas.microsoft.com/office/drawing/2014/main" id="{10DF39F8-0D97-E7C5-79B6-77B3646B2F57}"/>
              </a:ext>
            </a:extLst>
          </p:cNvPr>
          <p:cNvCxnSpPr>
            <a:cxnSpLocks/>
            <a:stCxn id="65" idx="1"/>
            <a:endCxn id="57" idx="3"/>
          </p:cNvCxnSpPr>
          <p:nvPr/>
        </p:nvCxnSpPr>
        <p:spPr>
          <a:xfrm rot="10800000" flipV="1">
            <a:off x="3517832" y="2018661"/>
            <a:ext cx="2276533" cy="159322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248" name="TextBox 247">
            <a:extLst>
              <a:ext uri="{FF2B5EF4-FFF2-40B4-BE49-F238E27FC236}">
                <a16:creationId xmlns:a16="http://schemas.microsoft.com/office/drawing/2014/main" id="{14922FA6-EF2F-0E25-A0F4-5B01C68CF32A}"/>
              </a:ext>
            </a:extLst>
          </p:cNvPr>
          <p:cNvSpPr txBox="1"/>
          <p:nvPr/>
        </p:nvSpPr>
        <p:spPr>
          <a:xfrm>
            <a:off x="2398819" y="3856058"/>
            <a:ext cx="418228" cy="261610"/>
          </a:xfrm>
          <a:prstGeom prst="rect">
            <a:avLst/>
          </a:prstGeom>
          <a:noFill/>
        </p:spPr>
        <p:txBody>
          <a:bodyPr wrap="square" rtlCol="0">
            <a:spAutoFit/>
          </a:bodyPr>
          <a:lstStyle/>
          <a:p>
            <a:r>
              <a:rPr lang="en-CA" sz="1100" dirty="0"/>
              <a:t>(x2)</a:t>
            </a:r>
          </a:p>
        </p:txBody>
      </p:sp>
      <p:sp>
        <p:nvSpPr>
          <p:cNvPr id="249" name="TextBox 248">
            <a:extLst>
              <a:ext uri="{FF2B5EF4-FFF2-40B4-BE49-F238E27FC236}">
                <a16:creationId xmlns:a16="http://schemas.microsoft.com/office/drawing/2014/main" id="{A67E6637-57F6-32EC-171B-5D086E444471}"/>
              </a:ext>
            </a:extLst>
          </p:cNvPr>
          <p:cNvSpPr txBox="1"/>
          <p:nvPr/>
        </p:nvSpPr>
        <p:spPr>
          <a:xfrm>
            <a:off x="2400814" y="4393637"/>
            <a:ext cx="418228" cy="261610"/>
          </a:xfrm>
          <a:prstGeom prst="rect">
            <a:avLst/>
          </a:prstGeom>
          <a:noFill/>
        </p:spPr>
        <p:txBody>
          <a:bodyPr wrap="square" rtlCol="0">
            <a:spAutoFit/>
          </a:bodyPr>
          <a:lstStyle/>
          <a:p>
            <a:r>
              <a:rPr lang="en-CA" sz="1100" dirty="0"/>
              <a:t>(x2)</a:t>
            </a:r>
          </a:p>
        </p:txBody>
      </p:sp>
      <p:sp>
        <p:nvSpPr>
          <p:cNvPr id="250" name="TextBox 249">
            <a:extLst>
              <a:ext uri="{FF2B5EF4-FFF2-40B4-BE49-F238E27FC236}">
                <a16:creationId xmlns:a16="http://schemas.microsoft.com/office/drawing/2014/main" id="{494023C7-4638-7754-B49E-887A76C61953}"/>
              </a:ext>
            </a:extLst>
          </p:cNvPr>
          <p:cNvSpPr txBox="1"/>
          <p:nvPr/>
        </p:nvSpPr>
        <p:spPr>
          <a:xfrm>
            <a:off x="2400814" y="4866693"/>
            <a:ext cx="418228" cy="261610"/>
          </a:xfrm>
          <a:prstGeom prst="rect">
            <a:avLst/>
          </a:prstGeom>
          <a:noFill/>
        </p:spPr>
        <p:txBody>
          <a:bodyPr wrap="square" rtlCol="0">
            <a:spAutoFit/>
          </a:bodyPr>
          <a:lstStyle/>
          <a:p>
            <a:r>
              <a:rPr lang="en-CA" sz="1100" dirty="0"/>
              <a:t>(x2)</a:t>
            </a:r>
          </a:p>
        </p:txBody>
      </p:sp>
      <p:sp>
        <p:nvSpPr>
          <p:cNvPr id="251" name="TextBox 250">
            <a:extLst>
              <a:ext uri="{FF2B5EF4-FFF2-40B4-BE49-F238E27FC236}">
                <a16:creationId xmlns:a16="http://schemas.microsoft.com/office/drawing/2014/main" id="{CC1ACD1C-0840-AC95-2E24-1D031DA7AA63}"/>
              </a:ext>
            </a:extLst>
          </p:cNvPr>
          <p:cNvSpPr txBox="1"/>
          <p:nvPr/>
        </p:nvSpPr>
        <p:spPr>
          <a:xfrm>
            <a:off x="2398819" y="5428446"/>
            <a:ext cx="418228" cy="261610"/>
          </a:xfrm>
          <a:prstGeom prst="rect">
            <a:avLst/>
          </a:prstGeom>
          <a:noFill/>
        </p:spPr>
        <p:txBody>
          <a:bodyPr wrap="square" rtlCol="0">
            <a:spAutoFit/>
          </a:bodyPr>
          <a:lstStyle/>
          <a:p>
            <a:r>
              <a:rPr lang="en-CA" sz="1100" dirty="0"/>
              <a:t>(x2)</a:t>
            </a:r>
          </a:p>
        </p:txBody>
      </p:sp>
      <p:cxnSp>
        <p:nvCxnSpPr>
          <p:cNvPr id="252" name="Connector: Elbow 251">
            <a:extLst>
              <a:ext uri="{FF2B5EF4-FFF2-40B4-BE49-F238E27FC236}">
                <a16:creationId xmlns:a16="http://schemas.microsoft.com/office/drawing/2014/main" id="{503BAAE2-58B9-29AB-E019-497CD14173A8}"/>
              </a:ext>
            </a:extLst>
          </p:cNvPr>
          <p:cNvCxnSpPr>
            <a:cxnSpLocks/>
            <a:stCxn id="58" idx="3"/>
            <a:endCxn id="67" idx="1"/>
          </p:cNvCxnSpPr>
          <p:nvPr/>
        </p:nvCxnSpPr>
        <p:spPr>
          <a:xfrm flipV="1">
            <a:off x="3516061" y="5814983"/>
            <a:ext cx="2230432" cy="415341"/>
          </a:xfrm>
          <a:prstGeom prst="bentConnector3">
            <a:avLst>
              <a:gd name="adj1" fmla="val 65579"/>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257" name="Connector: Elbow 256">
            <a:extLst>
              <a:ext uri="{FF2B5EF4-FFF2-40B4-BE49-F238E27FC236}">
                <a16:creationId xmlns:a16="http://schemas.microsoft.com/office/drawing/2014/main" id="{8B5A65B2-BCE6-D0D3-F0EA-C47131583A7E}"/>
              </a:ext>
            </a:extLst>
          </p:cNvPr>
          <p:cNvCxnSpPr>
            <a:cxnSpLocks/>
            <a:stCxn id="68" idx="1"/>
            <a:endCxn id="58" idx="2"/>
          </p:cNvCxnSpPr>
          <p:nvPr/>
        </p:nvCxnSpPr>
        <p:spPr>
          <a:xfrm rot="10800000">
            <a:off x="3166555" y="6392653"/>
            <a:ext cx="2579939" cy="17365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265" name="TextBox 264">
            <a:extLst>
              <a:ext uri="{FF2B5EF4-FFF2-40B4-BE49-F238E27FC236}">
                <a16:creationId xmlns:a16="http://schemas.microsoft.com/office/drawing/2014/main" id="{C2B3048C-4FAE-D272-18D2-1EC299F13091}"/>
              </a:ext>
            </a:extLst>
          </p:cNvPr>
          <p:cNvSpPr txBox="1"/>
          <p:nvPr/>
        </p:nvSpPr>
        <p:spPr>
          <a:xfrm>
            <a:off x="5186146" y="1757051"/>
            <a:ext cx="546426" cy="261610"/>
          </a:xfrm>
          <a:prstGeom prst="rect">
            <a:avLst/>
          </a:prstGeom>
          <a:noFill/>
        </p:spPr>
        <p:txBody>
          <a:bodyPr wrap="square" rtlCol="0">
            <a:spAutoFit/>
          </a:bodyPr>
          <a:lstStyle/>
          <a:p>
            <a:r>
              <a:rPr lang="en-CA" sz="1100" dirty="0"/>
              <a:t>(x64)</a:t>
            </a:r>
          </a:p>
        </p:txBody>
      </p:sp>
      <p:cxnSp>
        <p:nvCxnSpPr>
          <p:cNvPr id="266" name="Connector: Elbow 265">
            <a:extLst>
              <a:ext uri="{FF2B5EF4-FFF2-40B4-BE49-F238E27FC236}">
                <a16:creationId xmlns:a16="http://schemas.microsoft.com/office/drawing/2014/main" id="{C6B470E8-089A-04FA-0CFC-B295445C56EE}"/>
              </a:ext>
            </a:extLst>
          </p:cNvPr>
          <p:cNvCxnSpPr>
            <a:cxnSpLocks/>
            <a:stCxn id="143" idx="1"/>
            <a:endCxn id="131" idx="3"/>
          </p:cNvCxnSpPr>
          <p:nvPr/>
        </p:nvCxnSpPr>
        <p:spPr>
          <a:xfrm rot="10800000" flipV="1">
            <a:off x="3516062" y="4809601"/>
            <a:ext cx="2278303" cy="87674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71" name="Connector: Elbow 270">
            <a:extLst>
              <a:ext uri="{FF2B5EF4-FFF2-40B4-BE49-F238E27FC236}">
                <a16:creationId xmlns:a16="http://schemas.microsoft.com/office/drawing/2014/main" id="{7A54D6B3-DE3E-A3FB-FFDC-B4F3A070D26B}"/>
              </a:ext>
            </a:extLst>
          </p:cNvPr>
          <p:cNvCxnSpPr>
            <a:cxnSpLocks/>
            <a:stCxn id="66" idx="3"/>
            <a:endCxn id="67" idx="1"/>
          </p:cNvCxnSpPr>
          <p:nvPr/>
        </p:nvCxnSpPr>
        <p:spPr>
          <a:xfrm>
            <a:off x="3516061" y="5146552"/>
            <a:ext cx="2230432" cy="668431"/>
          </a:xfrm>
          <a:prstGeom prst="bentConnector3">
            <a:avLst>
              <a:gd name="adj1" fmla="val 65579"/>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276" name="Connector: Elbow 275">
            <a:extLst>
              <a:ext uri="{FF2B5EF4-FFF2-40B4-BE49-F238E27FC236}">
                <a16:creationId xmlns:a16="http://schemas.microsoft.com/office/drawing/2014/main" id="{1C8E0423-409C-0B11-9D70-4A8675A6853D}"/>
              </a:ext>
            </a:extLst>
          </p:cNvPr>
          <p:cNvCxnSpPr>
            <a:cxnSpLocks/>
            <a:stCxn id="64" idx="3"/>
            <a:endCxn id="67" idx="1"/>
          </p:cNvCxnSpPr>
          <p:nvPr/>
        </p:nvCxnSpPr>
        <p:spPr>
          <a:xfrm>
            <a:off x="3516061" y="4647272"/>
            <a:ext cx="2230432" cy="1167711"/>
          </a:xfrm>
          <a:prstGeom prst="bentConnector3">
            <a:avLst>
              <a:gd name="adj1" fmla="val 66809"/>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84" name="Rectangle 283">
            <a:extLst>
              <a:ext uri="{FF2B5EF4-FFF2-40B4-BE49-F238E27FC236}">
                <a16:creationId xmlns:a16="http://schemas.microsoft.com/office/drawing/2014/main" id="{F2B1FDDB-745F-C24E-803C-67C765AE6D92}"/>
              </a:ext>
            </a:extLst>
          </p:cNvPr>
          <p:cNvSpPr/>
          <p:nvPr/>
        </p:nvSpPr>
        <p:spPr>
          <a:xfrm>
            <a:off x="6915504" y="6041857"/>
            <a:ext cx="699014" cy="300659"/>
          </a:xfrm>
          <a:prstGeom prst="rect">
            <a:avLst/>
          </a:prstGeom>
          <a:solidFill>
            <a:srgbClr val="FF0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Specific</a:t>
            </a:r>
          </a:p>
          <a:p>
            <a:pPr algn="ctr"/>
            <a:r>
              <a:rPr lang="en-CA" sz="1100" dirty="0"/>
              <a:t>Piece</a:t>
            </a:r>
          </a:p>
        </p:txBody>
      </p:sp>
      <p:sp>
        <p:nvSpPr>
          <p:cNvPr id="285" name="TextBox 284">
            <a:extLst>
              <a:ext uri="{FF2B5EF4-FFF2-40B4-BE49-F238E27FC236}">
                <a16:creationId xmlns:a16="http://schemas.microsoft.com/office/drawing/2014/main" id="{D50623D9-BD8B-F521-B2CC-CDE0690CE617}"/>
              </a:ext>
            </a:extLst>
          </p:cNvPr>
          <p:cNvSpPr txBox="1"/>
          <p:nvPr/>
        </p:nvSpPr>
        <p:spPr>
          <a:xfrm>
            <a:off x="1360296" y="360209"/>
            <a:ext cx="1402080" cy="369332"/>
          </a:xfrm>
          <a:prstGeom prst="rect">
            <a:avLst/>
          </a:prstGeom>
          <a:noFill/>
        </p:spPr>
        <p:txBody>
          <a:bodyPr wrap="square" rtlCol="0">
            <a:spAutoFit/>
          </a:bodyPr>
          <a:lstStyle/>
          <a:p>
            <a:r>
              <a:rPr lang="en-CA" dirty="0"/>
              <a:t>Inheritance</a:t>
            </a:r>
          </a:p>
        </p:txBody>
      </p:sp>
      <p:cxnSp>
        <p:nvCxnSpPr>
          <p:cNvPr id="287" name="Straight Connector 286">
            <a:extLst>
              <a:ext uri="{FF2B5EF4-FFF2-40B4-BE49-F238E27FC236}">
                <a16:creationId xmlns:a16="http://schemas.microsoft.com/office/drawing/2014/main" id="{3BA33154-089B-0CBC-8229-40CC97C6A722}"/>
              </a:ext>
            </a:extLst>
          </p:cNvPr>
          <p:cNvCxnSpPr/>
          <p:nvPr/>
        </p:nvCxnSpPr>
        <p:spPr>
          <a:xfrm>
            <a:off x="1539240" y="966186"/>
            <a:ext cx="859579"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8" name="Straight Connector 287">
            <a:extLst>
              <a:ext uri="{FF2B5EF4-FFF2-40B4-BE49-F238E27FC236}">
                <a16:creationId xmlns:a16="http://schemas.microsoft.com/office/drawing/2014/main" id="{2E589508-E657-0FFE-C595-2425AC88CAC3}"/>
              </a:ext>
            </a:extLst>
          </p:cNvPr>
          <p:cNvCxnSpPr>
            <a:cxnSpLocks/>
            <a:stCxn id="68" idx="3"/>
            <a:endCxn id="284" idx="1"/>
          </p:cNvCxnSpPr>
          <p:nvPr/>
        </p:nvCxnSpPr>
        <p:spPr>
          <a:xfrm flipV="1">
            <a:off x="6445507" y="6192187"/>
            <a:ext cx="469997" cy="37412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1" name="Connector: Elbow 290">
            <a:extLst>
              <a:ext uri="{FF2B5EF4-FFF2-40B4-BE49-F238E27FC236}">
                <a16:creationId xmlns:a16="http://schemas.microsoft.com/office/drawing/2014/main" id="{83654014-5B94-E381-D95F-757189423599}"/>
              </a:ext>
            </a:extLst>
          </p:cNvPr>
          <p:cNvCxnSpPr>
            <a:cxnSpLocks/>
            <a:stCxn id="65" idx="3"/>
            <a:endCxn id="284" idx="0"/>
          </p:cNvCxnSpPr>
          <p:nvPr/>
        </p:nvCxnSpPr>
        <p:spPr>
          <a:xfrm>
            <a:off x="6493378" y="2018661"/>
            <a:ext cx="771633" cy="402319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294" name="TextBox 293">
            <a:extLst>
              <a:ext uri="{FF2B5EF4-FFF2-40B4-BE49-F238E27FC236}">
                <a16:creationId xmlns:a16="http://schemas.microsoft.com/office/drawing/2014/main" id="{A4BBCF1A-578F-937C-F0FA-C13848F03D84}"/>
              </a:ext>
            </a:extLst>
          </p:cNvPr>
          <p:cNvSpPr txBox="1"/>
          <p:nvPr/>
        </p:nvSpPr>
        <p:spPr>
          <a:xfrm>
            <a:off x="7341304" y="3613566"/>
            <a:ext cx="1190048" cy="261610"/>
          </a:xfrm>
          <a:prstGeom prst="rect">
            <a:avLst/>
          </a:prstGeom>
          <a:noFill/>
        </p:spPr>
        <p:txBody>
          <a:bodyPr wrap="square" rtlCol="0">
            <a:spAutoFit/>
          </a:bodyPr>
          <a:lstStyle/>
          <a:p>
            <a:r>
              <a:rPr lang="en-CA" sz="1100" dirty="0"/>
              <a:t>(x num pieces)</a:t>
            </a:r>
          </a:p>
        </p:txBody>
      </p:sp>
    </p:spTree>
    <p:extLst>
      <p:ext uri="{BB962C8B-B14F-4D97-AF65-F5344CB8AC3E}">
        <p14:creationId xmlns:p14="http://schemas.microsoft.com/office/powerpoint/2010/main" val="107425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7FF3-26BA-779D-8D5F-CED3387F060C}"/>
              </a:ext>
            </a:extLst>
          </p:cNvPr>
          <p:cNvSpPr>
            <a:spLocks noGrp="1"/>
          </p:cNvSpPr>
          <p:nvPr>
            <p:ph type="title"/>
          </p:nvPr>
        </p:nvSpPr>
        <p:spPr>
          <a:xfrm>
            <a:off x="838200" y="27534"/>
            <a:ext cx="10515600" cy="635504"/>
          </a:xfrm>
        </p:spPr>
        <p:txBody>
          <a:bodyPr>
            <a:normAutofit/>
          </a:bodyPr>
          <a:lstStyle/>
          <a:p>
            <a:pPr algn="ctr"/>
            <a:r>
              <a:rPr lang="en-CA" sz="2800" dirty="0"/>
              <a:t>Improved Class/Obj Dependencies</a:t>
            </a:r>
          </a:p>
        </p:txBody>
      </p:sp>
      <p:sp>
        <p:nvSpPr>
          <p:cNvPr id="5" name="Rectangle 4">
            <a:extLst>
              <a:ext uri="{FF2B5EF4-FFF2-40B4-BE49-F238E27FC236}">
                <a16:creationId xmlns:a16="http://schemas.microsoft.com/office/drawing/2014/main" id="{70CB1A06-7BA1-2F10-A6C3-A989805116D3}"/>
              </a:ext>
            </a:extLst>
          </p:cNvPr>
          <p:cNvSpPr/>
          <p:nvPr/>
        </p:nvSpPr>
        <p:spPr>
          <a:xfrm>
            <a:off x="230620" y="3091199"/>
            <a:ext cx="607580" cy="330135"/>
          </a:xfrm>
          <a:prstGeom prst="rect">
            <a:avLst/>
          </a:prstGeom>
          <a:solidFill>
            <a:schemeClr val="bg2"/>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Main State</a:t>
            </a:r>
          </a:p>
        </p:txBody>
      </p:sp>
      <p:sp>
        <p:nvSpPr>
          <p:cNvPr id="17" name="Rectangle 16">
            <a:extLst>
              <a:ext uri="{FF2B5EF4-FFF2-40B4-BE49-F238E27FC236}">
                <a16:creationId xmlns:a16="http://schemas.microsoft.com/office/drawing/2014/main" id="{16C05A21-3CCA-8E3B-E790-6DE0121F4C5A}"/>
              </a:ext>
            </a:extLst>
          </p:cNvPr>
          <p:cNvSpPr/>
          <p:nvPr/>
        </p:nvSpPr>
        <p:spPr>
          <a:xfrm>
            <a:off x="1120642" y="2644780"/>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Game Graphics</a:t>
            </a:r>
          </a:p>
        </p:txBody>
      </p:sp>
      <p:sp>
        <p:nvSpPr>
          <p:cNvPr id="18" name="Rectangle 17">
            <a:extLst>
              <a:ext uri="{FF2B5EF4-FFF2-40B4-BE49-F238E27FC236}">
                <a16:creationId xmlns:a16="http://schemas.microsoft.com/office/drawing/2014/main" id="{20F9F6CA-6088-D4D1-02BB-1E48D71B8C71}"/>
              </a:ext>
            </a:extLst>
          </p:cNvPr>
          <p:cNvSpPr/>
          <p:nvPr/>
        </p:nvSpPr>
        <p:spPr>
          <a:xfrm>
            <a:off x="1120642" y="3096676"/>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SFX</a:t>
            </a:r>
          </a:p>
        </p:txBody>
      </p:sp>
      <p:grpSp>
        <p:nvGrpSpPr>
          <p:cNvPr id="54" name="Group 53">
            <a:extLst>
              <a:ext uri="{FF2B5EF4-FFF2-40B4-BE49-F238E27FC236}">
                <a16:creationId xmlns:a16="http://schemas.microsoft.com/office/drawing/2014/main" id="{9B60C0DC-D178-6E0F-B83F-B0E1030EC6AA}"/>
              </a:ext>
            </a:extLst>
          </p:cNvPr>
          <p:cNvGrpSpPr/>
          <p:nvPr/>
        </p:nvGrpSpPr>
        <p:grpSpPr>
          <a:xfrm>
            <a:off x="137160" y="345286"/>
            <a:ext cx="11529060" cy="975686"/>
            <a:chOff x="64007" y="1228018"/>
            <a:chExt cx="11529060" cy="975686"/>
          </a:xfrm>
        </p:grpSpPr>
        <p:sp>
          <p:nvSpPr>
            <p:cNvPr id="9" name="TextBox 8">
              <a:extLst>
                <a:ext uri="{FF2B5EF4-FFF2-40B4-BE49-F238E27FC236}">
                  <a16:creationId xmlns:a16="http://schemas.microsoft.com/office/drawing/2014/main" id="{019D297D-997D-D772-8EA2-A1A99B252E34}"/>
                </a:ext>
              </a:extLst>
            </p:cNvPr>
            <p:cNvSpPr txBox="1"/>
            <p:nvPr/>
          </p:nvSpPr>
          <p:spPr>
            <a:xfrm>
              <a:off x="64007" y="1228018"/>
              <a:ext cx="1402080" cy="369332"/>
            </a:xfrm>
            <a:prstGeom prst="rect">
              <a:avLst/>
            </a:prstGeom>
            <a:noFill/>
          </p:spPr>
          <p:txBody>
            <a:bodyPr wrap="square" rtlCol="0">
              <a:spAutoFit/>
            </a:bodyPr>
            <a:lstStyle/>
            <a:p>
              <a:r>
                <a:rPr lang="en-CA" dirty="0"/>
                <a:t>references</a:t>
              </a:r>
            </a:p>
          </p:txBody>
        </p:sp>
        <p:sp>
          <p:nvSpPr>
            <p:cNvPr id="10" name="TextBox 9">
              <a:extLst>
                <a:ext uri="{FF2B5EF4-FFF2-40B4-BE49-F238E27FC236}">
                  <a16:creationId xmlns:a16="http://schemas.microsoft.com/office/drawing/2014/main" id="{342E7400-165A-786D-896D-304171F797C4}"/>
                </a:ext>
              </a:extLst>
            </p:cNvPr>
            <p:cNvSpPr txBox="1"/>
            <p:nvPr/>
          </p:nvSpPr>
          <p:spPr>
            <a:xfrm>
              <a:off x="6469381" y="1355503"/>
              <a:ext cx="2245868" cy="369332"/>
            </a:xfrm>
            <a:prstGeom prst="rect">
              <a:avLst/>
            </a:prstGeom>
            <a:noFill/>
          </p:spPr>
          <p:txBody>
            <a:bodyPr wrap="square" rtlCol="0">
              <a:spAutoFit/>
            </a:bodyPr>
            <a:lstStyle/>
            <a:p>
              <a:r>
                <a:rPr lang="en-CA" dirty="0"/>
                <a:t>Module Colour Code</a:t>
              </a:r>
            </a:p>
          </p:txBody>
        </p:sp>
        <p:cxnSp>
          <p:nvCxnSpPr>
            <p:cNvPr id="12" name="Straight Connector 11">
              <a:extLst>
                <a:ext uri="{FF2B5EF4-FFF2-40B4-BE49-F238E27FC236}">
                  <a16:creationId xmlns:a16="http://schemas.microsoft.com/office/drawing/2014/main" id="{D43872AA-A625-6FE0-5DCA-07E048042B98}"/>
                </a:ext>
              </a:extLst>
            </p:cNvPr>
            <p:cNvCxnSpPr/>
            <p:nvPr/>
          </p:nvCxnSpPr>
          <p:spPr>
            <a:xfrm>
              <a:off x="452627" y="2203704"/>
              <a:ext cx="11140440" cy="0"/>
            </a:xfrm>
            <a:prstGeom prst="line">
              <a:avLst/>
            </a:prstGeom>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C48DB1B2-4E50-C172-3D29-1368561C6DE4}"/>
                </a:ext>
              </a:extLst>
            </p:cNvPr>
            <p:cNvCxnSpPr/>
            <p:nvPr/>
          </p:nvCxnSpPr>
          <p:spPr>
            <a:xfrm>
              <a:off x="296654" y="1603136"/>
              <a:ext cx="845823" cy="491565"/>
            </a:xfrm>
            <a:prstGeom prst="bentConnector3">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2D4B4053-209E-8934-6D48-2E24992241B2}"/>
                </a:ext>
              </a:extLst>
            </p:cNvPr>
            <p:cNvCxnSpPr/>
            <p:nvPr/>
          </p:nvCxnSpPr>
          <p:spPr>
            <a:xfrm>
              <a:off x="3613912" y="1517954"/>
              <a:ext cx="722376" cy="598884"/>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1772D55-BABA-18C4-D600-3728EF5D116A}"/>
                </a:ext>
              </a:extLst>
            </p:cNvPr>
            <p:cNvSpPr txBox="1"/>
            <p:nvPr/>
          </p:nvSpPr>
          <p:spPr>
            <a:xfrm>
              <a:off x="2468372" y="1351282"/>
              <a:ext cx="1659128" cy="646331"/>
            </a:xfrm>
            <a:prstGeom prst="rect">
              <a:avLst/>
            </a:prstGeom>
            <a:noFill/>
          </p:spPr>
          <p:txBody>
            <a:bodyPr wrap="square" rtlCol="0">
              <a:spAutoFit/>
            </a:bodyPr>
            <a:lstStyle/>
            <a:p>
              <a:r>
                <a:rPr lang="en-CA" dirty="0"/>
                <a:t>Object is attribute of</a:t>
              </a:r>
            </a:p>
          </p:txBody>
        </p:sp>
        <p:grpSp>
          <p:nvGrpSpPr>
            <p:cNvPr id="37" name="Group 36">
              <a:extLst>
                <a:ext uri="{FF2B5EF4-FFF2-40B4-BE49-F238E27FC236}">
                  <a16:creationId xmlns:a16="http://schemas.microsoft.com/office/drawing/2014/main" id="{7F87E915-27DC-C734-CDE6-EADC3C000F1F}"/>
                </a:ext>
              </a:extLst>
            </p:cNvPr>
            <p:cNvGrpSpPr/>
            <p:nvPr/>
          </p:nvGrpSpPr>
          <p:grpSpPr>
            <a:xfrm>
              <a:off x="4729843" y="1713578"/>
              <a:ext cx="5493801" cy="330135"/>
              <a:chOff x="5069583" y="1775563"/>
              <a:chExt cx="5493801" cy="330135"/>
            </a:xfrm>
          </p:grpSpPr>
          <p:sp>
            <p:nvSpPr>
              <p:cNvPr id="28" name="Rectangle 27">
                <a:extLst>
                  <a:ext uri="{FF2B5EF4-FFF2-40B4-BE49-F238E27FC236}">
                    <a16:creationId xmlns:a16="http://schemas.microsoft.com/office/drawing/2014/main" id="{B170A2A4-895C-FAFB-23FF-8080F8F50B7C}"/>
                  </a:ext>
                </a:extLst>
              </p:cNvPr>
              <p:cNvSpPr/>
              <p:nvPr/>
            </p:nvSpPr>
            <p:spPr>
              <a:xfrm>
                <a:off x="5069583" y="1775563"/>
                <a:ext cx="607580" cy="330135"/>
              </a:xfrm>
              <a:prstGeom prst="rect">
                <a:avLst/>
              </a:prstGeom>
              <a:solidFill>
                <a:schemeClr val="bg2"/>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Main</a:t>
                </a:r>
              </a:p>
            </p:txBody>
          </p:sp>
          <p:sp>
            <p:nvSpPr>
              <p:cNvPr id="30" name="Rectangle 29">
                <a:extLst>
                  <a:ext uri="{FF2B5EF4-FFF2-40B4-BE49-F238E27FC236}">
                    <a16:creationId xmlns:a16="http://schemas.microsoft.com/office/drawing/2014/main" id="{E86544A9-828B-183F-6701-A5FA86384FC5}"/>
                  </a:ext>
                </a:extLst>
              </p:cNvPr>
              <p:cNvSpPr/>
              <p:nvPr/>
            </p:nvSpPr>
            <p:spPr>
              <a:xfrm>
                <a:off x="5802878" y="1775563"/>
                <a:ext cx="607580" cy="330135"/>
              </a:xfrm>
              <a:prstGeom prst="rect">
                <a:avLst/>
              </a:prstGeom>
              <a:solidFill>
                <a:schemeClr val="accent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Chess Engine</a:t>
                </a:r>
              </a:p>
            </p:txBody>
          </p:sp>
          <p:sp>
            <p:nvSpPr>
              <p:cNvPr id="31" name="Rectangle 30">
                <a:extLst>
                  <a:ext uri="{FF2B5EF4-FFF2-40B4-BE49-F238E27FC236}">
                    <a16:creationId xmlns:a16="http://schemas.microsoft.com/office/drawing/2014/main" id="{2F3A7F94-E098-7097-BED2-22A458601536}"/>
                  </a:ext>
                </a:extLst>
              </p:cNvPr>
              <p:cNvSpPr/>
              <p:nvPr/>
            </p:nvSpPr>
            <p:spPr>
              <a:xfrm>
                <a:off x="6536173" y="1775563"/>
                <a:ext cx="607580" cy="330135"/>
              </a:xfrm>
              <a:prstGeom prst="rect">
                <a:avLst/>
              </a:prstGeom>
              <a:solidFill>
                <a:schemeClr val="accent4"/>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Board Logic</a:t>
                </a:r>
              </a:p>
            </p:txBody>
          </p:sp>
          <p:sp>
            <p:nvSpPr>
              <p:cNvPr id="32" name="Rectangle 31">
                <a:extLst>
                  <a:ext uri="{FF2B5EF4-FFF2-40B4-BE49-F238E27FC236}">
                    <a16:creationId xmlns:a16="http://schemas.microsoft.com/office/drawing/2014/main" id="{C8010B45-992F-55FA-29F2-1130B836C5DB}"/>
                  </a:ext>
                </a:extLst>
              </p:cNvPr>
              <p:cNvSpPr/>
              <p:nvPr/>
            </p:nvSpPr>
            <p:spPr>
              <a:xfrm>
                <a:off x="7227808" y="1775563"/>
                <a:ext cx="607580" cy="330135"/>
              </a:xfrm>
              <a:prstGeom prst="rect">
                <a:avLst/>
              </a:prstGeom>
              <a:solidFill>
                <a:srgbClr val="FF0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Piece Logic</a:t>
                </a:r>
              </a:p>
            </p:txBody>
          </p:sp>
          <p:sp>
            <p:nvSpPr>
              <p:cNvPr id="33" name="Rectangle 32">
                <a:extLst>
                  <a:ext uri="{FF2B5EF4-FFF2-40B4-BE49-F238E27FC236}">
                    <a16:creationId xmlns:a16="http://schemas.microsoft.com/office/drawing/2014/main" id="{965093D8-8807-FBDF-C608-287792498F66}"/>
                  </a:ext>
                </a:extLst>
              </p:cNvPr>
              <p:cNvSpPr/>
              <p:nvPr/>
            </p:nvSpPr>
            <p:spPr>
              <a:xfrm>
                <a:off x="7932410" y="1775563"/>
                <a:ext cx="607580" cy="330135"/>
              </a:xfrm>
              <a:prstGeom prst="rect">
                <a:avLst/>
              </a:prstGeom>
              <a:solidFill>
                <a:srgbClr val="FFFF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Ability Logic</a:t>
                </a:r>
              </a:p>
            </p:txBody>
          </p:sp>
          <p:sp>
            <p:nvSpPr>
              <p:cNvPr id="34" name="Rectangle 33">
                <a:extLst>
                  <a:ext uri="{FF2B5EF4-FFF2-40B4-BE49-F238E27FC236}">
                    <a16:creationId xmlns:a16="http://schemas.microsoft.com/office/drawing/2014/main" id="{A05CF4FE-507C-F3DC-E508-61F4C4DBDB58}"/>
                  </a:ext>
                </a:extLst>
              </p:cNvPr>
              <p:cNvSpPr/>
              <p:nvPr/>
            </p:nvSpPr>
            <p:spPr>
              <a:xfrm>
                <a:off x="9288276" y="1775563"/>
                <a:ext cx="607580" cy="330135"/>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UI</a:t>
                </a:r>
              </a:p>
            </p:txBody>
          </p:sp>
          <p:sp>
            <p:nvSpPr>
              <p:cNvPr id="35" name="Rectangle 34">
                <a:extLst>
                  <a:ext uri="{FF2B5EF4-FFF2-40B4-BE49-F238E27FC236}">
                    <a16:creationId xmlns:a16="http://schemas.microsoft.com/office/drawing/2014/main" id="{CB27949F-3FC9-6BB6-B88C-16CE43BC4BAB}"/>
                  </a:ext>
                </a:extLst>
              </p:cNvPr>
              <p:cNvSpPr/>
              <p:nvPr/>
            </p:nvSpPr>
            <p:spPr>
              <a:xfrm>
                <a:off x="8610343" y="1775563"/>
                <a:ext cx="607580" cy="330135"/>
              </a:xfrm>
              <a:prstGeom prst="rect">
                <a:avLst/>
              </a:prstGeom>
              <a:solidFill>
                <a:srgbClr val="00B05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Terrain Logic</a:t>
                </a:r>
              </a:p>
            </p:txBody>
          </p:sp>
          <p:sp>
            <p:nvSpPr>
              <p:cNvPr id="36" name="Rectangle 35">
                <a:extLst>
                  <a:ext uri="{FF2B5EF4-FFF2-40B4-BE49-F238E27FC236}">
                    <a16:creationId xmlns:a16="http://schemas.microsoft.com/office/drawing/2014/main" id="{788B16DA-959E-39AF-9234-70724ACA4D7D}"/>
                  </a:ext>
                </a:extLst>
              </p:cNvPr>
              <p:cNvSpPr/>
              <p:nvPr/>
            </p:nvSpPr>
            <p:spPr>
              <a:xfrm>
                <a:off x="9955804" y="1775563"/>
                <a:ext cx="607580" cy="330135"/>
              </a:xfrm>
              <a:prstGeom prst="rect">
                <a:avLst/>
              </a:prstGeom>
              <a:solidFill>
                <a:srgbClr val="7030A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Player</a:t>
                </a:r>
              </a:p>
            </p:txBody>
          </p:sp>
        </p:grpSp>
      </p:grpSp>
      <p:sp>
        <p:nvSpPr>
          <p:cNvPr id="38" name="Rectangle 37">
            <a:extLst>
              <a:ext uri="{FF2B5EF4-FFF2-40B4-BE49-F238E27FC236}">
                <a16:creationId xmlns:a16="http://schemas.microsoft.com/office/drawing/2014/main" id="{D379ED7D-9AF0-0EDF-FDE9-D14F2E26239E}"/>
              </a:ext>
            </a:extLst>
          </p:cNvPr>
          <p:cNvSpPr/>
          <p:nvPr/>
        </p:nvSpPr>
        <p:spPr>
          <a:xfrm>
            <a:off x="1120642" y="3582042"/>
            <a:ext cx="699014" cy="324658"/>
          </a:xfrm>
          <a:prstGeom prst="rect">
            <a:avLst/>
          </a:prstGeom>
          <a:solidFill>
            <a:schemeClr val="accent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Game State</a:t>
            </a:r>
          </a:p>
        </p:txBody>
      </p:sp>
      <p:cxnSp>
        <p:nvCxnSpPr>
          <p:cNvPr id="39" name="Connector: Elbow 38">
            <a:extLst>
              <a:ext uri="{FF2B5EF4-FFF2-40B4-BE49-F238E27FC236}">
                <a16:creationId xmlns:a16="http://schemas.microsoft.com/office/drawing/2014/main" id="{2320D598-CFF2-53EF-30EA-BF4077BC99AE}"/>
              </a:ext>
            </a:extLst>
          </p:cNvPr>
          <p:cNvCxnSpPr>
            <a:cxnSpLocks/>
            <a:stCxn id="38" idx="1"/>
            <a:endCxn id="5" idx="3"/>
          </p:cNvCxnSpPr>
          <p:nvPr/>
        </p:nvCxnSpPr>
        <p:spPr>
          <a:xfrm rot="10800000">
            <a:off x="838200" y="3256267"/>
            <a:ext cx="282442" cy="488104"/>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42F8E528-48FA-FCD2-3815-1E25576EFF44}"/>
              </a:ext>
            </a:extLst>
          </p:cNvPr>
          <p:cNvCxnSpPr>
            <a:cxnSpLocks/>
            <a:stCxn id="18" idx="1"/>
            <a:endCxn id="5" idx="3"/>
          </p:cNvCxnSpPr>
          <p:nvPr/>
        </p:nvCxnSpPr>
        <p:spPr>
          <a:xfrm rot="10800000">
            <a:off x="838200" y="3256267"/>
            <a:ext cx="282442" cy="273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C8DB3859-253E-AB22-6A19-BDDE97524BA6}"/>
              </a:ext>
            </a:extLst>
          </p:cNvPr>
          <p:cNvCxnSpPr>
            <a:cxnSpLocks/>
            <a:stCxn id="17" idx="1"/>
            <a:endCxn id="5" idx="3"/>
          </p:cNvCxnSpPr>
          <p:nvPr/>
        </p:nvCxnSpPr>
        <p:spPr>
          <a:xfrm rot="10800000" flipV="1">
            <a:off x="838200" y="2807109"/>
            <a:ext cx="282442" cy="44915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2E7F152B-9009-18BE-22AF-371B88B58141}"/>
              </a:ext>
            </a:extLst>
          </p:cNvPr>
          <p:cNvSpPr/>
          <p:nvPr/>
        </p:nvSpPr>
        <p:spPr>
          <a:xfrm>
            <a:off x="5786618" y="2804661"/>
            <a:ext cx="699014" cy="324658"/>
          </a:xfrm>
          <a:prstGeom prst="rect">
            <a:avLst/>
          </a:prstGeom>
          <a:solidFill>
            <a:schemeClr val="accent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Clock</a:t>
            </a:r>
          </a:p>
        </p:txBody>
      </p:sp>
      <p:sp>
        <p:nvSpPr>
          <p:cNvPr id="57" name="Rectangle 56">
            <a:extLst>
              <a:ext uri="{FF2B5EF4-FFF2-40B4-BE49-F238E27FC236}">
                <a16:creationId xmlns:a16="http://schemas.microsoft.com/office/drawing/2014/main" id="{0E1502E6-D043-E9B8-4FC4-6ECBCC6B4374}"/>
              </a:ext>
            </a:extLst>
          </p:cNvPr>
          <p:cNvSpPr/>
          <p:nvPr/>
        </p:nvSpPr>
        <p:spPr>
          <a:xfrm>
            <a:off x="2818817" y="3449560"/>
            <a:ext cx="699014" cy="324658"/>
          </a:xfrm>
          <a:prstGeom prst="rect">
            <a:avLst/>
          </a:prstGeom>
          <a:solidFill>
            <a:srgbClr val="FFC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Board State</a:t>
            </a:r>
          </a:p>
        </p:txBody>
      </p:sp>
      <p:sp>
        <p:nvSpPr>
          <p:cNvPr id="58" name="Rectangle 57">
            <a:extLst>
              <a:ext uri="{FF2B5EF4-FFF2-40B4-BE49-F238E27FC236}">
                <a16:creationId xmlns:a16="http://schemas.microsoft.com/office/drawing/2014/main" id="{8A5E0D2A-8ADF-6672-5BA2-F32D8918EFCD}"/>
              </a:ext>
            </a:extLst>
          </p:cNvPr>
          <p:cNvSpPr/>
          <p:nvPr/>
        </p:nvSpPr>
        <p:spPr>
          <a:xfrm>
            <a:off x="5797056" y="5229619"/>
            <a:ext cx="699014" cy="324658"/>
          </a:xfrm>
          <a:prstGeom prst="rect">
            <a:avLst/>
          </a:prstGeom>
          <a:solidFill>
            <a:srgbClr val="FF0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Piece State </a:t>
            </a:r>
          </a:p>
        </p:txBody>
      </p:sp>
      <p:sp>
        <p:nvSpPr>
          <p:cNvPr id="63" name="TextBox 62">
            <a:extLst>
              <a:ext uri="{FF2B5EF4-FFF2-40B4-BE49-F238E27FC236}">
                <a16:creationId xmlns:a16="http://schemas.microsoft.com/office/drawing/2014/main" id="{CC9776EC-79CF-457B-50DF-D8C31A142E8C}"/>
              </a:ext>
            </a:extLst>
          </p:cNvPr>
          <p:cNvSpPr txBox="1"/>
          <p:nvPr/>
        </p:nvSpPr>
        <p:spPr>
          <a:xfrm>
            <a:off x="8858755" y="258808"/>
            <a:ext cx="2848875" cy="646331"/>
          </a:xfrm>
          <a:prstGeom prst="rect">
            <a:avLst/>
          </a:prstGeom>
          <a:noFill/>
        </p:spPr>
        <p:txBody>
          <a:bodyPr wrap="square" rtlCol="0">
            <a:spAutoFit/>
          </a:bodyPr>
          <a:lstStyle/>
          <a:p>
            <a:r>
              <a:rPr lang="en-CA" dirty="0"/>
              <a:t>(x2) usually means one class for each player</a:t>
            </a:r>
          </a:p>
        </p:txBody>
      </p:sp>
      <p:sp>
        <p:nvSpPr>
          <p:cNvPr id="64" name="Rectangle 63">
            <a:extLst>
              <a:ext uri="{FF2B5EF4-FFF2-40B4-BE49-F238E27FC236}">
                <a16:creationId xmlns:a16="http://schemas.microsoft.com/office/drawing/2014/main" id="{A7F00E4B-EFB5-87FB-CDA0-48B69DA9B76F}"/>
              </a:ext>
            </a:extLst>
          </p:cNvPr>
          <p:cNvSpPr/>
          <p:nvPr/>
        </p:nvSpPr>
        <p:spPr>
          <a:xfrm>
            <a:off x="5791256" y="3973769"/>
            <a:ext cx="699014" cy="324658"/>
          </a:xfrm>
          <a:prstGeom prst="rect">
            <a:avLst/>
          </a:prstGeom>
          <a:solidFill>
            <a:srgbClr val="FFFF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Ability State</a:t>
            </a:r>
          </a:p>
        </p:txBody>
      </p:sp>
      <p:sp>
        <p:nvSpPr>
          <p:cNvPr id="65" name="Rectangle 64">
            <a:extLst>
              <a:ext uri="{FF2B5EF4-FFF2-40B4-BE49-F238E27FC236}">
                <a16:creationId xmlns:a16="http://schemas.microsoft.com/office/drawing/2014/main" id="{5A8852C2-73A1-E87F-6207-A2EC35C5B7CC}"/>
              </a:ext>
            </a:extLst>
          </p:cNvPr>
          <p:cNvSpPr/>
          <p:nvPr/>
        </p:nvSpPr>
        <p:spPr>
          <a:xfrm>
            <a:off x="5794364" y="1856332"/>
            <a:ext cx="699014" cy="324658"/>
          </a:xfrm>
          <a:prstGeom prst="rect">
            <a:avLst/>
          </a:prstGeom>
          <a:solidFill>
            <a:srgbClr val="FFC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Sq Info</a:t>
            </a:r>
          </a:p>
        </p:txBody>
      </p:sp>
      <p:sp>
        <p:nvSpPr>
          <p:cNvPr id="66" name="Rectangle 65">
            <a:extLst>
              <a:ext uri="{FF2B5EF4-FFF2-40B4-BE49-F238E27FC236}">
                <a16:creationId xmlns:a16="http://schemas.microsoft.com/office/drawing/2014/main" id="{1FA6E4FE-BB11-2B57-8797-3E8BF4182F75}"/>
              </a:ext>
            </a:extLst>
          </p:cNvPr>
          <p:cNvSpPr/>
          <p:nvPr/>
        </p:nvSpPr>
        <p:spPr>
          <a:xfrm>
            <a:off x="5791673" y="3346988"/>
            <a:ext cx="699014" cy="324659"/>
          </a:xfrm>
          <a:prstGeom prst="rect">
            <a:avLst/>
          </a:prstGeom>
          <a:solidFill>
            <a:srgbClr val="00B05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err="1"/>
              <a:t>TerrainE</a:t>
            </a:r>
            <a:r>
              <a:rPr lang="en-CA" sz="1100" dirty="0"/>
              <a:t> State</a:t>
            </a:r>
          </a:p>
        </p:txBody>
      </p:sp>
      <p:sp>
        <p:nvSpPr>
          <p:cNvPr id="67" name="Rectangle 66">
            <a:extLst>
              <a:ext uri="{FF2B5EF4-FFF2-40B4-BE49-F238E27FC236}">
                <a16:creationId xmlns:a16="http://schemas.microsoft.com/office/drawing/2014/main" id="{3B900A53-7F49-504C-0E6D-C9D8C8FE6F3E}"/>
              </a:ext>
            </a:extLst>
          </p:cNvPr>
          <p:cNvSpPr/>
          <p:nvPr/>
        </p:nvSpPr>
        <p:spPr>
          <a:xfrm>
            <a:off x="7665468" y="4337747"/>
            <a:ext cx="699014" cy="239030"/>
          </a:xfrm>
          <a:prstGeom prst="rect">
            <a:avLst/>
          </a:prstGeom>
          <a:solidFill>
            <a:srgbClr val="FF0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Move</a:t>
            </a:r>
          </a:p>
        </p:txBody>
      </p:sp>
      <p:sp>
        <p:nvSpPr>
          <p:cNvPr id="68" name="Rectangle 67">
            <a:extLst>
              <a:ext uri="{FF2B5EF4-FFF2-40B4-BE49-F238E27FC236}">
                <a16:creationId xmlns:a16="http://schemas.microsoft.com/office/drawing/2014/main" id="{0D3CF76C-8088-1E77-02BF-4661BFF327EB}"/>
              </a:ext>
            </a:extLst>
          </p:cNvPr>
          <p:cNvSpPr/>
          <p:nvPr/>
        </p:nvSpPr>
        <p:spPr>
          <a:xfrm>
            <a:off x="5794364" y="6427891"/>
            <a:ext cx="699014" cy="300659"/>
          </a:xfrm>
          <a:prstGeom prst="rect">
            <a:avLst/>
          </a:prstGeom>
          <a:solidFill>
            <a:srgbClr val="FF0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Base</a:t>
            </a:r>
          </a:p>
          <a:p>
            <a:pPr algn="ctr"/>
            <a:r>
              <a:rPr lang="en-CA" sz="1100" dirty="0"/>
              <a:t>Piece</a:t>
            </a:r>
          </a:p>
        </p:txBody>
      </p:sp>
      <p:sp>
        <p:nvSpPr>
          <p:cNvPr id="70" name="Rectangle 69">
            <a:extLst>
              <a:ext uri="{FF2B5EF4-FFF2-40B4-BE49-F238E27FC236}">
                <a16:creationId xmlns:a16="http://schemas.microsoft.com/office/drawing/2014/main" id="{008B9DA1-30C4-DBFB-A9BE-F28C58B32DB4}"/>
              </a:ext>
            </a:extLst>
          </p:cNvPr>
          <p:cNvSpPr/>
          <p:nvPr/>
        </p:nvSpPr>
        <p:spPr>
          <a:xfrm>
            <a:off x="1792222" y="1983171"/>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Button</a:t>
            </a:r>
          </a:p>
        </p:txBody>
      </p:sp>
      <p:sp>
        <p:nvSpPr>
          <p:cNvPr id="71" name="Rectangle 70">
            <a:extLst>
              <a:ext uri="{FF2B5EF4-FFF2-40B4-BE49-F238E27FC236}">
                <a16:creationId xmlns:a16="http://schemas.microsoft.com/office/drawing/2014/main" id="{582AFAFA-38FF-5851-1DF1-9DEDBD3918A6}"/>
              </a:ext>
            </a:extLst>
          </p:cNvPr>
          <p:cNvSpPr/>
          <p:nvPr/>
        </p:nvSpPr>
        <p:spPr>
          <a:xfrm>
            <a:off x="2714938" y="1623508"/>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Popup</a:t>
            </a:r>
          </a:p>
        </p:txBody>
      </p:sp>
      <p:sp>
        <p:nvSpPr>
          <p:cNvPr id="72" name="Rectangle 71">
            <a:extLst>
              <a:ext uri="{FF2B5EF4-FFF2-40B4-BE49-F238E27FC236}">
                <a16:creationId xmlns:a16="http://schemas.microsoft.com/office/drawing/2014/main" id="{827EC0BA-F542-3FA8-D7DD-E246562C9206}"/>
              </a:ext>
            </a:extLst>
          </p:cNvPr>
          <p:cNvSpPr/>
          <p:nvPr/>
        </p:nvSpPr>
        <p:spPr>
          <a:xfrm>
            <a:off x="2730068" y="2761142"/>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Player UI</a:t>
            </a:r>
          </a:p>
        </p:txBody>
      </p:sp>
      <p:sp>
        <p:nvSpPr>
          <p:cNvPr id="73" name="Rectangle 72">
            <a:extLst>
              <a:ext uri="{FF2B5EF4-FFF2-40B4-BE49-F238E27FC236}">
                <a16:creationId xmlns:a16="http://schemas.microsoft.com/office/drawing/2014/main" id="{97BF0A31-0457-3EDF-C6E4-1ED23D490915}"/>
              </a:ext>
            </a:extLst>
          </p:cNvPr>
          <p:cNvSpPr/>
          <p:nvPr/>
        </p:nvSpPr>
        <p:spPr>
          <a:xfrm>
            <a:off x="2731408" y="2181029"/>
            <a:ext cx="699014" cy="324658"/>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Scroll Bar</a:t>
            </a:r>
          </a:p>
        </p:txBody>
      </p:sp>
      <p:cxnSp>
        <p:nvCxnSpPr>
          <p:cNvPr id="88" name="Connector: Elbow 87">
            <a:extLst>
              <a:ext uri="{FF2B5EF4-FFF2-40B4-BE49-F238E27FC236}">
                <a16:creationId xmlns:a16="http://schemas.microsoft.com/office/drawing/2014/main" id="{1BACE88E-00A6-1665-A55C-28F2D342D12B}"/>
              </a:ext>
            </a:extLst>
          </p:cNvPr>
          <p:cNvCxnSpPr>
            <a:cxnSpLocks/>
          </p:cNvCxnSpPr>
          <p:nvPr/>
        </p:nvCxnSpPr>
        <p:spPr>
          <a:xfrm rot="5400000">
            <a:off x="1637464" y="2140515"/>
            <a:ext cx="336951" cy="671580"/>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31A3C9B8-F81C-6F4E-BD84-B98BB994BB0A}"/>
              </a:ext>
            </a:extLst>
          </p:cNvPr>
          <p:cNvCxnSpPr>
            <a:cxnSpLocks/>
          </p:cNvCxnSpPr>
          <p:nvPr/>
        </p:nvCxnSpPr>
        <p:spPr>
          <a:xfrm rot="10800000">
            <a:off x="1819655" y="2807109"/>
            <a:ext cx="910413" cy="11636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E6B0F11D-3DE7-57C1-0C37-9CBA0B3066D9}"/>
              </a:ext>
            </a:extLst>
          </p:cNvPr>
          <p:cNvSpPr txBox="1"/>
          <p:nvPr/>
        </p:nvSpPr>
        <p:spPr>
          <a:xfrm>
            <a:off x="2332411" y="2894186"/>
            <a:ext cx="418228" cy="261610"/>
          </a:xfrm>
          <a:prstGeom prst="rect">
            <a:avLst/>
          </a:prstGeom>
          <a:noFill/>
        </p:spPr>
        <p:txBody>
          <a:bodyPr wrap="square" rtlCol="0">
            <a:spAutoFit/>
          </a:bodyPr>
          <a:lstStyle/>
          <a:p>
            <a:r>
              <a:rPr lang="en-CA" sz="1100" dirty="0"/>
              <a:t>(x2)</a:t>
            </a:r>
          </a:p>
        </p:txBody>
      </p:sp>
      <p:cxnSp>
        <p:nvCxnSpPr>
          <p:cNvPr id="98" name="Connector: Elbow 97">
            <a:extLst>
              <a:ext uri="{FF2B5EF4-FFF2-40B4-BE49-F238E27FC236}">
                <a16:creationId xmlns:a16="http://schemas.microsoft.com/office/drawing/2014/main" id="{91EF48F1-5FC7-BB8F-62E4-02B582E2DAE6}"/>
              </a:ext>
            </a:extLst>
          </p:cNvPr>
          <p:cNvCxnSpPr>
            <a:cxnSpLocks/>
            <a:stCxn id="57" idx="1"/>
            <a:endCxn id="38" idx="3"/>
          </p:cNvCxnSpPr>
          <p:nvPr/>
        </p:nvCxnSpPr>
        <p:spPr>
          <a:xfrm rot="10800000" flipV="1">
            <a:off x="1819657" y="3611889"/>
            <a:ext cx="999161" cy="13248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Connector: Elbow 101">
            <a:extLst>
              <a:ext uri="{FF2B5EF4-FFF2-40B4-BE49-F238E27FC236}">
                <a16:creationId xmlns:a16="http://schemas.microsoft.com/office/drawing/2014/main" id="{B4C3FAA1-A02A-B14F-52E0-92F83F29864A}"/>
              </a:ext>
            </a:extLst>
          </p:cNvPr>
          <p:cNvCxnSpPr>
            <a:cxnSpLocks/>
            <a:stCxn id="56" idx="1"/>
            <a:endCxn id="131" idx="3"/>
          </p:cNvCxnSpPr>
          <p:nvPr/>
        </p:nvCxnSpPr>
        <p:spPr>
          <a:xfrm rot="10800000" flipV="1">
            <a:off x="3516062" y="2966990"/>
            <a:ext cx="2270557" cy="1722286"/>
          </a:xfrm>
          <a:prstGeom prst="bentConnector3">
            <a:avLst>
              <a:gd name="adj1" fmla="val 5000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5" name="Connector: Elbow 104">
            <a:extLst>
              <a:ext uri="{FF2B5EF4-FFF2-40B4-BE49-F238E27FC236}">
                <a16:creationId xmlns:a16="http://schemas.microsoft.com/office/drawing/2014/main" id="{447D9D62-4D3A-09DE-664D-516598258757}"/>
              </a:ext>
            </a:extLst>
          </p:cNvPr>
          <p:cNvCxnSpPr>
            <a:cxnSpLocks/>
            <a:stCxn id="64" idx="1"/>
            <a:endCxn id="131" idx="3"/>
          </p:cNvCxnSpPr>
          <p:nvPr/>
        </p:nvCxnSpPr>
        <p:spPr>
          <a:xfrm rot="10800000" flipV="1">
            <a:off x="3516062" y="4136098"/>
            <a:ext cx="2275195" cy="55317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0833F88C-71D3-9557-F41F-6A2C90231095}"/>
              </a:ext>
            </a:extLst>
          </p:cNvPr>
          <p:cNvCxnSpPr>
            <a:cxnSpLocks/>
            <a:stCxn id="66" idx="1"/>
            <a:endCxn id="131" idx="3"/>
          </p:cNvCxnSpPr>
          <p:nvPr/>
        </p:nvCxnSpPr>
        <p:spPr>
          <a:xfrm rot="10800000" flipV="1">
            <a:off x="3516061" y="3509318"/>
            <a:ext cx="2275612" cy="117995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35EDF497-18F4-AD43-4086-6550979C9694}"/>
              </a:ext>
            </a:extLst>
          </p:cNvPr>
          <p:cNvCxnSpPr>
            <a:cxnSpLocks/>
            <a:stCxn id="131" idx="1"/>
            <a:endCxn id="38" idx="3"/>
          </p:cNvCxnSpPr>
          <p:nvPr/>
        </p:nvCxnSpPr>
        <p:spPr>
          <a:xfrm rot="10800000">
            <a:off x="1819657" y="3744372"/>
            <a:ext cx="997391" cy="944905"/>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ECCD8F6C-A8ED-51D1-0676-D14E3DDF00D9}"/>
              </a:ext>
            </a:extLst>
          </p:cNvPr>
          <p:cNvSpPr/>
          <p:nvPr/>
        </p:nvSpPr>
        <p:spPr>
          <a:xfrm>
            <a:off x="2817047" y="4526946"/>
            <a:ext cx="699014" cy="324659"/>
          </a:xfrm>
          <a:prstGeom prst="rect">
            <a:avLst/>
          </a:prstGeom>
          <a:solidFill>
            <a:srgbClr val="7030A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Player</a:t>
            </a:r>
          </a:p>
          <a:p>
            <a:pPr algn="ctr"/>
            <a:r>
              <a:rPr lang="en-CA" sz="1100" dirty="0"/>
              <a:t>State</a:t>
            </a:r>
          </a:p>
        </p:txBody>
      </p:sp>
      <p:cxnSp>
        <p:nvCxnSpPr>
          <p:cNvPr id="135" name="Connector: Elbow 134">
            <a:extLst>
              <a:ext uri="{FF2B5EF4-FFF2-40B4-BE49-F238E27FC236}">
                <a16:creationId xmlns:a16="http://schemas.microsoft.com/office/drawing/2014/main" id="{5446985E-2578-CC7E-018A-5ECD4B2496FB}"/>
              </a:ext>
            </a:extLst>
          </p:cNvPr>
          <p:cNvCxnSpPr>
            <a:cxnSpLocks/>
            <a:stCxn id="58" idx="1"/>
            <a:endCxn id="131" idx="3"/>
          </p:cNvCxnSpPr>
          <p:nvPr/>
        </p:nvCxnSpPr>
        <p:spPr>
          <a:xfrm rot="10800000">
            <a:off x="3516062" y="4689276"/>
            <a:ext cx="2280995" cy="70267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42" name="TextBox 141">
            <a:extLst>
              <a:ext uri="{FF2B5EF4-FFF2-40B4-BE49-F238E27FC236}">
                <a16:creationId xmlns:a16="http://schemas.microsoft.com/office/drawing/2014/main" id="{F3B0B9BE-A4AD-EEB3-4A21-22D2DDD7ABF8}"/>
              </a:ext>
            </a:extLst>
          </p:cNvPr>
          <p:cNvSpPr txBox="1"/>
          <p:nvPr/>
        </p:nvSpPr>
        <p:spPr>
          <a:xfrm>
            <a:off x="2406587" y="4457262"/>
            <a:ext cx="418228" cy="261610"/>
          </a:xfrm>
          <a:prstGeom prst="rect">
            <a:avLst/>
          </a:prstGeom>
          <a:noFill/>
        </p:spPr>
        <p:txBody>
          <a:bodyPr wrap="square" rtlCol="0">
            <a:spAutoFit/>
          </a:bodyPr>
          <a:lstStyle/>
          <a:p>
            <a:r>
              <a:rPr lang="en-CA" sz="1100" dirty="0"/>
              <a:t>(x2)</a:t>
            </a:r>
          </a:p>
        </p:txBody>
      </p:sp>
      <p:sp>
        <p:nvSpPr>
          <p:cNvPr id="143" name="Rectangle 142">
            <a:extLst>
              <a:ext uri="{FF2B5EF4-FFF2-40B4-BE49-F238E27FC236}">
                <a16:creationId xmlns:a16="http://schemas.microsoft.com/office/drawing/2014/main" id="{F8759685-379A-A23F-B3A8-D2B7CF75C548}"/>
              </a:ext>
            </a:extLst>
          </p:cNvPr>
          <p:cNvSpPr/>
          <p:nvPr/>
        </p:nvSpPr>
        <p:spPr>
          <a:xfrm>
            <a:off x="5794364" y="4647271"/>
            <a:ext cx="699014" cy="324659"/>
          </a:xfrm>
          <a:prstGeom prst="rect">
            <a:avLst/>
          </a:prstGeom>
          <a:solidFill>
            <a:srgbClr val="7030A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Talent</a:t>
            </a:r>
          </a:p>
          <a:p>
            <a:pPr algn="ctr"/>
            <a:r>
              <a:rPr lang="en-CA" sz="1100" dirty="0"/>
              <a:t>Tree</a:t>
            </a:r>
          </a:p>
        </p:txBody>
      </p:sp>
      <p:sp>
        <p:nvSpPr>
          <p:cNvPr id="146" name="TextBox 145">
            <a:extLst>
              <a:ext uri="{FF2B5EF4-FFF2-40B4-BE49-F238E27FC236}">
                <a16:creationId xmlns:a16="http://schemas.microsoft.com/office/drawing/2014/main" id="{15522AC8-BD0D-F91F-234B-FE599D371D9B}"/>
              </a:ext>
            </a:extLst>
          </p:cNvPr>
          <p:cNvSpPr txBox="1"/>
          <p:nvPr/>
        </p:nvSpPr>
        <p:spPr>
          <a:xfrm>
            <a:off x="1419532" y="2224012"/>
            <a:ext cx="546427" cy="261610"/>
          </a:xfrm>
          <a:prstGeom prst="rect">
            <a:avLst/>
          </a:prstGeom>
          <a:noFill/>
        </p:spPr>
        <p:txBody>
          <a:bodyPr wrap="square" rtlCol="0">
            <a:spAutoFit/>
          </a:bodyPr>
          <a:lstStyle/>
          <a:p>
            <a:r>
              <a:rPr lang="en-CA" sz="1100" dirty="0"/>
              <a:t>(x18)</a:t>
            </a:r>
          </a:p>
        </p:txBody>
      </p:sp>
      <p:sp>
        <p:nvSpPr>
          <p:cNvPr id="147" name="TextBox 146">
            <a:extLst>
              <a:ext uri="{FF2B5EF4-FFF2-40B4-BE49-F238E27FC236}">
                <a16:creationId xmlns:a16="http://schemas.microsoft.com/office/drawing/2014/main" id="{6EB3C22D-7C49-2FB6-5002-6A6E697A3EDE}"/>
              </a:ext>
            </a:extLst>
          </p:cNvPr>
          <p:cNvSpPr txBox="1"/>
          <p:nvPr/>
        </p:nvSpPr>
        <p:spPr>
          <a:xfrm>
            <a:off x="3669241" y="1542606"/>
            <a:ext cx="546427" cy="261610"/>
          </a:xfrm>
          <a:prstGeom prst="rect">
            <a:avLst/>
          </a:prstGeom>
          <a:noFill/>
        </p:spPr>
        <p:txBody>
          <a:bodyPr wrap="square" rtlCol="0">
            <a:spAutoFit/>
          </a:bodyPr>
          <a:lstStyle/>
          <a:p>
            <a:r>
              <a:rPr lang="en-CA" sz="1100" dirty="0"/>
              <a:t>(x2)</a:t>
            </a:r>
          </a:p>
        </p:txBody>
      </p:sp>
      <p:cxnSp>
        <p:nvCxnSpPr>
          <p:cNvPr id="148" name="Connector: Elbow 147">
            <a:extLst>
              <a:ext uri="{FF2B5EF4-FFF2-40B4-BE49-F238E27FC236}">
                <a16:creationId xmlns:a16="http://schemas.microsoft.com/office/drawing/2014/main" id="{2C8AD457-B46E-FC97-D081-7160DD2A16D3}"/>
              </a:ext>
            </a:extLst>
          </p:cNvPr>
          <p:cNvCxnSpPr>
            <a:cxnSpLocks/>
            <a:stCxn id="70" idx="0"/>
            <a:endCxn id="72" idx="3"/>
          </p:cNvCxnSpPr>
          <p:nvPr/>
        </p:nvCxnSpPr>
        <p:spPr>
          <a:xfrm rot="16200000" flipH="1">
            <a:off x="2315255" y="1809645"/>
            <a:ext cx="940300" cy="1287353"/>
          </a:xfrm>
          <a:prstGeom prst="bentConnector4">
            <a:avLst>
              <a:gd name="adj1" fmla="val -53485"/>
              <a:gd name="adj2" fmla="val 117757"/>
            </a:avLst>
          </a:prstGeom>
          <a:ln w="28575">
            <a:tailEnd type="triangle"/>
          </a:ln>
        </p:spPr>
        <p:style>
          <a:lnRef idx="1">
            <a:schemeClr val="dk1"/>
          </a:lnRef>
          <a:fillRef idx="0">
            <a:schemeClr val="dk1"/>
          </a:fillRef>
          <a:effectRef idx="0">
            <a:schemeClr val="dk1"/>
          </a:effectRef>
          <a:fontRef idx="minor">
            <a:schemeClr val="tx1"/>
          </a:fontRef>
        </p:style>
      </p:cxnSp>
      <p:cxnSp>
        <p:nvCxnSpPr>
          <p:cNvPr id="154" name="Connector: Elbow 153">
            <a:extLst>
              <a:ext uri="{FF2B5EF4-FFF2-40B4-BE49-F238E27FC236}">
                <a16:creationId xmlns:a16="http://schemas.microsoft.com/office/drawing/2014/main" id="{9F793E59-9CD9-459D-AEAC-F7A046F94003}"/>
              </a:ext>
            </a:extLst>
          </p:cNvPr>
          <p:cNvCxnSpPr>
            <a:cxnSpLocks/>
            <a:stCxn id="70" idx="0"/>
            <a:endCxn id="73" idx="3"/>
          </p:cNvCxnSpPr>
          <p:nvPr/>
        </p:nvCxnSpPr>
        <p:spPr>
          <a:xfrm rot="16200000" flipH="1">
            <a:off x="2605981" y="1518918"/>
            <a:ext cx="360187" cy="1288693"/>
          </a:xfrm>
          <a:prstGeom prst="bentConnector4">
            <a:avLst>
              <a:gd name="adj1" fmla="val -142166"/>
              <a:gd name="adj2" fmla="val 117739"/>
            </a:avLst>
          </a:prstGeom>
          <a:ln w="28575">
            <a:tailEnd type="triangle"/>
          </a:ln>
        </p:spPr>
        <p:style>
          <a:lnRef idx="1">
            <a:schemeClr val="dk1"/>
          </a:lnRef>
          <a:fillRef idx="0">
            <a:schemeClr val="dk1"/>
          </a:fillRef>
          <a:effectRef idx="0">
            <a:schemeClr val="dk1"/>
          </a:effectRef>
          <a:fontRef idx="minor">
            <a:schemeClr val="tx1"/>
          </a:fontRef>
        </p:style>
      </p:cxnSp>
      <p:cxnSp>
        <p:nvCxnSpPr>
          <p:cNvPr id="158" name="Connector: Elbow 157">
            <a:extLst>
              <a:ext uri="{FF2B5EF4-FFF2-40B4-BE49-F238E27FC236}">
                <a16:creationId xmlns:a16="http://schemas.microsoft.com/office/drawing/2014/main" id="{2BD0FCF2-BA80-4677-FB82-39432CDA8750}"/>
              </a:ext>
            </a:extLst>
          </p:cNvPr>
          <p:cNvCxnSpPr>
            <a:cxnSpLocks/>
          </p:cNvCxnSpPr>
          <p:nvPr/>
        </p:nvCxnSpPr>
        <p:spPr>
          <a:xfrm rot="5400000" flipH="1" flipV="1">
            <a:off x="2679174" y="1275825"/>
            <a:ext cx="197334" cy="1272223"/>
          </a:xfrm>
          <a:prstGeom prst="bentConnector4">
            <a:avLst>
              <a:gd name="adj1" fmla="val 259093"/>
              <a:gd name="adj2" fmla="val 117969"/>
            </a:avLst>
          </a:prstGeom>
          <a:ln w="28575">
            <a:tailEnd type="triangle"/>
          </a:ln>
        </p:spPr>
        <p:style>
          <a:lnRef idx="1">
            <a:schemeClr val="dk1"/>
          </a:lnRef>
          <a:fillRef idx="0">
            <a:schemeClr val="dk1"/>
          </a:fillRef>
          <a:effectRef idx="0">
            <a:schemeClr val="dk1"/>
          </a:effectRef>
          <a:fontRef idx="minor">
            <a:schemeClr val="tx1"/>
          </a:fontRef>
        </p:style>
      </p:cxnSp>
      <p:cxnSp>
        <p:nvCxnSpPr>
          <p:cNvPr id="176" name="Connector: Elbow 175">
            <a:extLst>
              <a:ext uri="{FF2B5EF4-FFF2-40B4-BE49-F238E27FC236}">
                <a16:creationId xmlns:a16="http://schemas.microsoft.com/office/drawing/2014/main" id="{1E0A56D4-901F-12EE-4789-FAB3B51A26ED}"/>
              </a:ext>
            </a:extLst>
          </p:cNvPr>
          <p:cNvCxnSpPr>
            <a:cxnSpLocks/>
            <a:stCxn id="73" idx="1"/>
            <a:endCxn id="17" idx="3"/>
          </p:cNvCxnSpPr>
          <p:nvPr/>
        </p:nvCxnSpPr>
        <p:spPr>
          <a:xfrm rot="10800000" flipV="1">
            <a:off x="1819656" y="2343357"/>
            <a:ext cx="911752" cy="46375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79" name="Connector: Elbow 178">
            <a:extLst>
              <a:ext uri="{FF2B5EF4-FFF2-40B4-BE49-F238E27FC236}">
                <a16:creationId xmlns:a16="http://schemas.microsoft.com/office/drawing/2014/main" id="{CA2384FA-4E8B-5EF0-027A-70EEF6C2469B}"/>
              </a:ext>
            </a:extLst>
          </p:cNvPr>
          <p:cNvCxnSpPr>
            <a:cxnSpLocks/>
            <a:stCxn id="71" idx="1"/>
            <a:endCxn id="17" idx="3"/>
          </p:cNvCxnSpPr>
          <p:nvPr/>
        </p:nvCxnSpPr>
        <p:spPr>
          <a:xfrm rot="10800000" flipV="1">
            <a:off x="1819656" y="1785837"/>
            <a:ext cx="895282" cy="1021272"/>
          </a:xfrm>
          <a:prstGeom prst="bentConnector3">
            <a:avLst>
              <a:gd name="adj1" fmla="val 16295"/>
            </a:avLst>
          </a:prstGeom>
          <a:ln w="28575">
            <a:tailEnd type="triangle"/>
          </a:ln>
        </p:spPr>
        <p:style>
          <a:lnRef idx="1">
            <a:schemeClr val="dk1"/>
          </a:lnRef>
          <a:fillRef idx="0">
            <a:schemeClr val="dk1"/>
          </a:fillRef>
          <a:effectRef idx="0">
            <a:schemeClr val="dk1"/>
          </a:effectRef>
          <a:fontRef idx="minor">
            <a:schemeClr val="tx1"/>
          </a:fontRef>
        </p:style>
      </p:cxnSp>
      <p:sp>
        <p:nvSpPr>
          <p:cNvPr id="183" name="TextBox 182">
            <a:extLst>
              <a:ext uri="{FF2B5EF4-FFF2-40B4-BE49-F238E27FC236}">
                <a16:creationId xmlns:a16="http://schemas.microsoft.com/office/drawing/2014/main" id="{B924E452-FFE6-0EC4-ADC3-6F50D8A5AB48}"/>
              </a:ext>
            </a:extLst>
          </p:cNvPr>
          <p:cNvSpPr txBox="1"/>
          <p:nvPr/>
        </p:nvSpPr>
        <p:spPr>
          <a:xfrm>
            <a:off x="2398819" y="1484321"/>
            <a:ext cx="418228" cy="261610"/>
          </a:xfrm>
          <a:prstGeom prst="rect">
            <a:avLst/>
          </a:prstGeom>
          <a:noFill/>
        </p:spPr>
        <p:txBody>
          <a:bodyPr wrap="square" rtlCol="0">
            <a:spAutoFit/>
          </a:bodyPr>
          <a:lstStyle/>
          <a:p>
            <a:r>
              <a:rPr lang="en-CA" sz="1100" dirty="0"/>
              <a:t>(x6)</a:t>
            </a:r>
          </a:p>
        </p:txBody>
      </p:sp>
      <p:cxnSp>
        <p:nvCxnSpPr>
          <p:cNvPr id="186" name="Connector: Elbow 185">
            <a:extLst>
              <a:ext uri="{FF2B5EF4-FFF2-40B4-BE49-F238E27FC236}">
                <a16:creationId xmlns:a16="http://schemas.microsoft.com/office/drawing/2014/main" id="{38B28DD7-0C13-1FC5-F584-4BC3B3B828AB}"/>
              </a:ext>
            </a:extLst>
          </p:cNvPr>
          <p:cNvCxnSpPr>
            <a:cxnSpLocks/>
            <a:stCxn id="71" idx="2"/>
            <a:endCxn id="72" idx="2"/>
          </p:cNvCxnSpPr>
          <p:nvPr/>
        </p:nvCxnSpPr>
        <p:spPr>
          <a:xfrm rot="16200000" flipH="1">
            <a:off x="2503193" y="2509418"/>
            <a:ext cx="1137634" cy="15130"/>
          </a:xfrm>
          <a:prstGeom prst="bentConnector5">
            <a:avLst>
              <a:gd name="adj1" fmla="val 10010"/>
              <a:gd name="adj2" fmla="val 6217508"/>
              <a:gd name="adj3" fmla="val 112860"/>
            </a:avLst>
          </a:prstGeom>
          <a:ln w="28575">
            <a:tailEnd type="triangle"/>
          </a:ln>
        </p:spPr>
        <p:style>
          <a:lnRef idx="1">
            <a:schemeClr val="dk1"/>
          </a:lnRef>
          <a:fillRef idx="0">
            <a:schemeClr val="dk1"/>
          </a:fillRef>
          <a:effectRef idx="0">
            <a:schemeClr val="dk1"/>
          </a:effectRef>
          <a:fontRef idx="minor">
            <a:schemeClr val="tx1"/>
          </a:fontRef>
        </p:style>
      </p:cxnSp>
      <p:sp>
        <p:nvSpPr>
          <p:cNvPr id="201" name="TextBox 200">
            <a:extLst>
              <a:ext uri="{FF2B5EF4-FFF2-40B4-BE49-F238E27FC236}">
                <a16:creationId xmlns:a16="http://schemas.microsoft.com/office/drawing/2014/main" id="{A7666BA7-C841-1A15-802C-CFDEF75319C1}"/>
              </a:ext>
            </a:extLst>
          </p:cNvPr>
          <p:cNvSpPr txBox="1"/>
          <p:nvPr/>
        </p:nvSpPr>
        <p:spPr>
          <a:xfrm>
            <a:off x="3653493" y="2746893"/>
            <a:ext cx="546427" cy="261610"/>
          </a:xfrm>
          <a:prstGeom prst="rect">
            <a:avLst/>
          </a:prstGeom>
          <a:noFill/>
        </p:spPr>
        <p:txBody>
          <a:bodyPr wrap="square" rtlCol="0">
            <a:spAutoFit/>
          </a:bodyPr>
          <a:lstStyle/>
          <a:p>
            <a:r>
              <a:rPr lang="en-CA" sz="1100" dirty="0"/>
              <a:t>(x2)</a:t>
            </a:r>
          </a:p>
        </p:txBody>
      </p:sp>
      <p:sp>
        <p:nvSpPr>
          <p:cNvPr id="202" name="TextBox 201">
            <a:extLst>
              <a:ext uri="{FF2B5EF4-FFF2-40B4-BE49-F238E27FC236}">
                <a16:creationId xmlns:a16="http://schemas.microsoft.com/office/drawing/2014/main" id="{046CCEBA-9EB1-D8BD-7ADC-7ABD19E9C646}"/>
              </a:ext>
            </a:extLst>
          </p:cNvPr>
          <p:cNvSpPr txBox="1"/>
          <p:nvPr/>
        </p:nvSpPr>
        <p:spPr>
          <a:xfrm>
            <a:off x="3973824" y="2432937"/>
            <a:ext cx="546427" cy="261610"/>
          </a:xfrm>
          <a:prstGeom prst="rect">
            <a:avLst/>
          </a:prstGeom>
          <a:noFill/>
        </p:spPr>
        <p:txBody>
          <a:bodyPr wrap="square" rtlCol="0">
            <a:spAutoFit/>
          </a:bodyPr>
          <a:lstStyle/>
          <a:p>
            <a:r>
              <a:rPr lang="en-CA" sz="1100" dirty="0"/>
              <a:t>(x2)</a:t>
            </a:r>
          </a:p>
        </p:txBody>
      </p:sp>
      <p:cxnSp>
        <p:nvCxnSpPr>
          <p:cNvPr id="205" name="Connector: Elbow 204">
            <a:extLst>
              <a:ext uri="{FF2B5EF4-FFF2-40B4-BE49-F238E27FC236}">
                <a16:creationId xmlns:a16="http://schemas.microsoft.com/office/drawing/2014/main" id="{10DF39F8-0D97-E7C5-79B6-77B3646B2F57}"/>
              </a:ext>
            </a:extLst>
          </p:cNvPr>
          <p:cNvCxnSpPr>
            <a:cxnSpLocks/>
            <a:stCxn id="65" idx="1"/>
            <a:endCxn id="57" idx="3"/>
          </p:cNvCxnSpPr>
          <p:nvPr/>
        </p:nvCxnSpPr>
        <p:spPr>
          <a:xfrm rot="10800000" flipV="1">
            <a:off x="3517832" y="2018661"/>
            <a:ext cx="2276533" cy="1593228"/>
          </a:xfrm>
          <a:prstGeom prst="bentConnector3">
            <a:avLst>
              <a:gd name="adj1" fmla="val 60042"/>
            </a:avLst>
          </a:prstGeom>
          <a:ln w="28575">
            <a:tailEnd type="triangle"/>
          </a:ln>
        </p:spPr>
        <p:style>
          <a:lnRef idx="1">
            <a:schemeClr val="dk1"/>
          </a:lnRef>
          <a:fillRef idx="0">
            <a:schemeClr val="dk1"/>
          </a:fillRef>
          <a:effectRef idx="0">
            <a:schemeClr val="dk1"/>
          </a:effectRef>
          <a:fontRef idx="minor">
            <a:schemeClr val="tx1"/>
          </a:fontRef>
        </p:style>
      </p:cxnSp>
      <p:cxnSp>
        <p:nvCxnSpPr>
          <p:cNvPr id="252" name="Connector: Elbow 251">
            <a:extLst>
              <a:ext uri="{FF2B5EF4-FFF2-40B4-BE49-F238E27FC236}">
                <a16:creationId xmlns:a16="http://schemas.microsoft.com/office/drawing/2014/main" id="{503BAAE2-58B9-29AB-E019-497CD14173A8}"/>
              </a:ext>
            </a:extLst>
          </p:cNvPr>
          <p:cNvCxnSpPr>
            <a:cxnSpLocks/>
            <a:stCxn id="58" idx="3"/>
            <a:endCxn id="67" idx="1"/>
          </p:cNvCxnSpPr>
          <p:nvPr/>
        </p:nvCxnSpPr>
        <p:spPr>
          <a:xfrm flipV="1">
            <a:off x="6496070" y="4457262"/>
            <a:ext cx="1169398" cy="934686"/>
          </a:xfrm>
          <a:prstGeom prst="bentConnector3">
            <a:avLst>
              <a:gd name="adj1" fmla="val 50000"/>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257" name="Connector: Elbow 256">
            <a:extLst>
              <a:ext uri="{FF2B5EF4-FFF2-40B4-BE49-F238E27FC236}">
                <a16:creationId xmlns:a16="http://schemas.microsoft.com/office/drawing/2014/main" id="{8B5A65B2-BCE6-D0D3-F0EA-C47131583A7E}"/>
              </a:ext>
            </a:extLst>
          </p:cNvPr>
          <p:cNvCxnSpPr>
            <a:cxnSpLocks/>
            <a:stCxn id="68" idx="0"/>
            <a:endCxn id="58" idx="2"/>
          </p:cNvCxnSpPr>
          <p:nvPr/>
        </p:nvCxnSpPr>
        <p:spPr>
          <a:xfrm rot="5400000" flipH="1" flipV="1">
            <a:off x="5708410" y="5989738"/>
            <a:ext cx="873614" cy="269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265" name="TextBox 264">
            <a:extLst>
              <a:ext uri="{FF2B5EF4-FFF2-40B4-BE49-F238E27FC236}">
                <a16:creationId xmlns:a16="http://schemas.microsoft.com/office/drawing/2014/main" id="{C2B3048C-4FAE-D272-18D2-1EC299F13091}"/>
              </a:ext>
            </a:extLst>
          </p:cNvPr>
          <p:cNvSpPr txBox="1"/>
          <p:nvPr/>
        </p:nvSpPr>
        <p:spPr>
          <a:xfrm>
            <a:off x="5186146" y="1757051"/>
            <a:ext cx="546426" cy="261610"/>
          </a:xfrm>
          <a:prstGeom prst="rect">
            <a:avLst/>
          </a:prstGeom>
          <a:noFill/>
        </p:spPr>
        <p:txBody>
          <a:bodyPr wrap="square" rtlCol="0">
            <a:spAutoFit/>
          </a:bodyPr>
          <a:lstStyle/>
          <a:p>
            <a:r>
              <a:rPr lang="en-CA" sz="1100" dirty="0"/>
              <a:t>(x64)</a:t>
            </a:r>
          </a:p>
        </p:txBody>
      </p:sp>
      <p:cxnSp>
        <p:nvCxnSpPr>
          <p:cNvPr id="266" name="Connector: Elbow 265">
            <a:extLst>
              <a:ext uri="{FF2B5EF4-FFF2-40B4-BE49-F238E27FC236}">
                <a16:creationId xmlns:a16="http://schemas.microsoft.com/office/drawing/2014/main" id="{C6B470E8-089A-04FA-0CFC-B295445C56EE}"/>
              </a:ext>
            </a:extLst>
          </p:cNvPr>
          <p:cNvCxnSpPr>
            <a:cxnSpLocks/>
            <a:stCxn id="143" idx="1"/>
            <a:endCxn id="131" idx="3"/>
          </p:cNvCxnSpPr>
          <p:nvPr/>
        </p:nvCxnSpPr>
        <p:spPr>
          <a:xfrm rot="10800000">
            <a:off x="3516062" y="4689277"/>
            <a:ext cx="2278303" cy="120325"/>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71" name="Connector: Elbow 270">
            <a:extLst>
              <a:ext uri="{FF2B5EF4-FFF2-40B4-BE49-F238E27FC236}">
                <a16:creationId xmlns:a16="http://schemas.microsoft.com/office/drawing/2014/main" id="{7A54D6B3-DE3E-A3FB-FFDC-B4F3A070D26B}"/>
              </a:ext>
            </a:extLst>
          </p:cNvPr>
          <p:cNvCxnSpPr>
            <a:cxnSpLocks/>
            <a:stCxn id="66" idx="3"/>
            <a:endCxn id="67" idx="1"/>
          </p:cNvCxnSpPr>
          <p:nvPr/>
        </p:nvCxnSpPr>
        <p:spPr>
          <a:xfrm>
            <a:off x="6490687" y="3509318"/>
            <a:ext cx="1174781" cy="947944"/>
          </a:xfrm>
          <a:prstGeom prst="bentConnector3">
            <a:avLst>
              <a:gd name="adj1" fmla="val 50000"/>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276" name="Connector: Elbow 275">
            <a:extLst>
              <a:ext uri="{FF2B5EF4-FFF2-40B4-BE49-F238E27FC236}">
                <a16:creationId xmlns:a16="http://schemas.microsoft.com/office/drawing/2014/main" id="{1C8E0423-409C-0B11-9D70-4A8675A6853D}"/>
              </a:ext>
            </a:extLst>
          </p:cNvPr>
          <p:cNvCxnSpPr>
            <a:cxnSpLocks/>
            <a:stCxn id="64" idx="3"/>
            <a:endCxn id="67" idx="1"/>
          </p:cNvCxnSpPr>
          <p:nvPr/>
        </p:nvCxnSpPr>
        <p:spPr>
          <a:xfrm>
            <a:off x="6490270" y="4136098"/>
            <a:ext cx="1175198" cy="321164"/>
          </a:xfrm>
          <a:prstGeom prst="bentConnector3">
            <a:avLst>
              <a:gd name="adj1" fmla="val 50000"/>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84" name="Rectangle 283">
            <a:extLst>
              <a:ext uri="{FF2B5EF4-FFF2-40B4-BE49-F238E27FC236}">
                <a16:creationId xmlns:a16="http://schemas.microsoft.com/office/drawing/2014/main" id="{F2B1FDDB-745F-C24E-803C-67C765AE6D92}"/>
              </a:ext>
            </a:extLst>
          </p:cNvPr>
          <p:cNvSpPr/>
          <p:nvPr/>
        </p:nvSpPr>
        <p:spPr>
          <a:xfrm>
            <a:off x="6915504" y="6041857"/>
            <a:ext cx="699014" cy="300659"/>
          </a:xfrm>
          <a:prstGeom prst="rect">
            <a:avLst/>
          </a:prstGeom>
          <a:solidFill>
            <a:srgbClr val="FF0000"/>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dirty="0"/>
              <a:t>Specific</a:t>
            </a:r>
          </a:p>
          <a:p>
            <a:pPr algn="ctr"/>
            <a:r>
              <a:rPr lang="en-CA" sz="1100" dirty="0"/>
              <a:t>Piece</a:t>
            </a:r>
          </a:p>
        </p:txBody>
      </p:sp>
      <p:sp>
        <p:nvSpPr>
          <p:cNvPr id="285" name="TextBox 284">
            <a:extLst>
              <a:ext uri="{FF2B5EF4-FFF2-40B4-BE49-F238E27FC236}">
                <a16:creationId xmlns:a16="http://schemas.microsoft.com/office/drawing/2014/main" id="{D50623D9-BD8B-F521-B2CC-CDE0690CE617}"/>
              </a:ext>
            </a:extLst>
          </p:cNvPr>
          <p:cNvSpPr txBox="1"/>
          <p:nvPr/>
        </p:nvSpPr>
        <p:spPr>
          <a:xfrm>
            <a:off x="1360296" y="360209"/>
            <a:ext cx="1402080" cy="369332"/>
          </a:xfrm>
          <a:prstGeom prst="rect">
            <a:avLst/>
          </a:prstGeom>
          <a:noFill/>
        </p:spPr>
        <p:txBody>
          <a:bodyPr wrap="square" rtlCol="0">
            <a:spAutoFit/>
          </a:bodyPr>
          <a:lstStyle/>
          <a:p>
            <a:r>
              <a:rPr lang="en-CA" dirty="0"/>
              <a:t>Inheritance</a:t>
            </a:r>
          </a:p>
        </p:txBody>
      </p:sp>
      <p:cxnSp>
        <p:nvCxnSpPr>
          <p:cNvPr id="287" name="Straight Connector 286">
            <a:extLst>
              <a:ext uri="{FF2B5EF4-FFF2-40B4-BE49-F238E27FC236}">
                <a16:creationId xmlns:a16="http://schemas.microsoft.com/office/drawing/2014/main" id="{3BA33154-089B-0CBC-8229-40CC97C6A722}"/>
              </a:ext>
            </a:extLst>
          </p:cNvPr>
          <p:cNvCxnSpPr/>
          <p:nvPr/>
        </p:nvCxnSpPr>
        <p:spPr>
          <a:xfrm>
            <a:off x="1539240" y="966186"/>
            <a:ext cx="859579"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8" name="Straight Connector 287">
            <a:extLst>
              <a:ext uri="{FF2B5EF4-FFF2-40B4-BE49-F238E27FC236}">
                <a16:creationId xmlns:a16="http://schemas.microsoft.com/office/drawing/2014/main" id="{2E589508-E657-0FFE-C595-2425AC88CAC3}"/>
              </a:ext>
            </a:extLst>
          </p:cNvPr>
          <p:cNvCxnSpPr>
            <a:cxnSpLocks/>
            <a:stCxn id="68" idx="3"/>
            <a:endCxn id="284" idx="1"/>
          </p:cNvCxnSpPr>
          <p:nvPr/>
        </p:nvCxnSpPr>
        <p:spPr>
          <a:xfrm flipV="1">
            <a:off x="6493378" y="6192187"/>
            <a:ext cx="422126" cy="38603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1" name="Connector: Elbow 290">
            <a:extLst>
              <a:ext uri="{FF2B5EF4-FFF2-40B4-BE49-F238E27FC236}">
                <a16:creationId xmlns:a16="http://schemas.microsoft.com/office/drawing/2014/main" id="{83654014-5B94-E381-D95F-757189423599}"/>
              </a:ext>
            </a:extLst>
          </p:cNvPr>
          <p:cNvCxnSpPr>
            <a:cxnSpLocks/>
            <a:stCxn id="65" idx="3"/>
            <a:endCxn id="284" idx="0"/>
          </p:cNvCxnSpPr>
          <p:nvPr/>
        </p:nvCxnSpPr>
        <p:spPr>
          <a:xfrm>
            <a:off x="6493378" y="2018661"/>
            <a:ext cx="771633" cy="402319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294" name="TextBox 293">
            <a:extLst>
              <a:ext uri="{FF2B5EF4-FFF2-40B4-BE49-F238E27FC236}">
                <a16:creationId xmlns:a16="http://schemas.microsoft.com/office/drawing/2014/main" id="{A4BBCF1A-578F-937C-F0FA-C13848F03D84}"/>
              </a:ext>
            </a:extLst>
          </p:cNvPr>
          <p:cNvSpPr txBox="1"/>
          <p:nvPr/>
        </p:nvSpPr>
        <p:spPr>
          <a:xfrm>
            <a:off x="7341304" y="3613566"/>
            <a:ext cx="1190048" cy="261610"/>
          </a:xfrm>
          <a:prstGeom prst="rect">
            <a:avLst/>
          </a:prstGeom>
          <a:noFill/>
        </p:spPr>
        <p:txBody>
          <a:bodyPr wrap="square" rtlCol="0">
            <a:spAutoFit/>
          </a:bodyPr>
          <a:lstStyle/>
          <a:p>
            <a:r>
              <a:rPr lang="en-CA" sz="1100" dirty="0"/>
              <a:t>(x num pieces)</a:t>
            </a:r>
          </a:p>
        </p:txBody>
      </p:sp>
      <p:sp>
        <p:nvSpPr>
          <p:cNvPr id="40" name="TextBox 39">
            <a:extLst>
              <a:ext uri="{FF2B5EF4-FFF2-40B4-BE49-F238E27FC236}">
                <a16:creationId xmlns:a16="http://schemas.microsoft.com/office/drawing/2014/main" id="{273FE840-FA68-164D-E6B2-E745C0589F29}"/>
              </a:ext>
            </a:extLst>
          </p:cNvPr>
          <p:cNvSpPr txBox="1"/>
          <p:nvPr/>
        </p:nvSpPr>
        <p:spPr>
          <a:xfrm>
            <a:off x="8647546" y="1983170"/>
            <a:ext cx="3239654" cy="2308324"/>
          </a:xfrm>
          <a:prstGeom prst="rect">
            <a:avLst/>
          </a:prstGeom>
          <a:noFill/>
        </p:spPr>
        <p:txBody>
          <a:bodyPr wrap="square" rtlCol="0">
            <a:spAutoFit/>
          </a:bodyPr>
          <a:lstStyle/>
          <a:p>
            <a:r>
              <a:rPr lang="en-CA" dirty="0"/>
              <a:t>New Idea is to focus more on player as object.  Players have talents, abilities, pieces, clocks.  Still not sure how terrain and effects can be injected.  Effects should somehow be tied with pieces while terrain should somehow be tied with </a:t>
            </a:r>
            <a:r>
              <a:rPr lang="en-CA" dirty="0" err="1"/>
              <a:t>sqs</a:t>
            </a:r>
            <a:endParaRPr lang="en-CA" dirty="0"/>
          </a:p>
        </p:txBody>
      </p:sp>
    </p:spTree>
    <p:extLst>
      <p:ext uri="{BB962C8B-B14F-4D97-AF65-F5344CB8AC3E}">
        <p14:creationId xmlns:p14="http://schemas.microsoft.com/office/powerpoint/2010/main" val="2415986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257</Words>
  <Application>Microsoft Office PowerPoint</Application>
  <PresentationFormat>Widescreen</PresentationFormat>
  <Paragraphs>97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Current Class/Obj Dependencies</vt:lpstr>
      <vt:lpstr>Improved Class/Obj 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Class/Obj Dependencies</dc:title>
  <dc:creator>Ryan Peck</dc:creator>
  <cp:lastModifiedBy>Ryan Peck</cp:lastModifiedBy>
  <cp:revision>6</cp:revision>
  <dcterms:created xsi:type="dcterms:W3CDTF">2022-11-21T08:59:32Z</dcterms:created>
  <dcterms:modified xsi:type="dcterms:W3CDTF">2022-11-21T18:41:05Z</dcterms:modified>
</cp:coreProperties>
</file>