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7" r:id="rId11"/>
    <p:sldId id="268" r:id="rId12"/>
    <p:sldId id="265" r:id="rId13"/>
    <p:sldId id="274" r:id="rId14"/>
    <p:sldId id="281" r:id="rId15"/>
    <p:sldId id="282" r:id="rId16"/>
    <p:sldId id="280" r:id="rId17"/>
    <p:sldId id="283" r:id="rId18"/>
    <p:sldId id="284" r:id="rId19"/>
    <p:sldId id="285" r:id="rId20"/>
    <p:sldId id="288" r:id="rId21"/>
    <p:sldId id="289" r:id="rId22"/>
    <p:sldId id="286" r:id="rId23"/>
    <p:sldId id="291" r:id="rId24"/>
    <p:sldId id="290" r:id="rId25"/>
    <p:sldId id="292" r:id="rId26"/>
    <p:sldId id="293" r:id="rId27"/>
    <p:sldId id="294" r:id="rId28"/>
    <p:sldId id="295" r:id="rId29"/>
    <p:sldId id="296" r:id="rId30"/>
    <p:sldId id="300" r:id="rId31"/>
    <p:sldId id="297" r:id="rId32"/>
    <p:sldId id="301" r:id="rId33"/>
    <p:sldId id="302" r:id="rId34"/>
    <p:sldId id="303" r:id="rId35"/>
    <p:sldId id="298" r:id="rId36"/>
    <p:sldId id="299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EBF4-139B-4879-9B90-1656D7FE376C}" type="datetimeFigureOut">
              <a:rPr lang="ko-KR" altLang="en-US" smtClean="0"/>
              <a:t>2025-06-19(Thu)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E3D4-0076-492C-B64E-DE29E7C79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3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EBF4-139B-4879-9B90-1656D7FE376C}" type="datetimeFigureOut">
              <a:rPr lang="ko-KR" altLang="en-US" smtClean="0"/>
              <a:t>2025-06-19(Thu)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E3D4-0076-492C-B64E-DE29E7C79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2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EBF4-139B-4879-9B90-1656D7FE376C}" type="datetimeFigureOut">
              <a:rPr lang="ko-KR" altLang="en-US" smtClean="0"/>
              <a:t>2025-06-19(Thu)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E3D4-0076-492C-B64E-DE29E7C79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3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EBF4-139B-4879-9B90-1656D7FE376C}" type="datetimeFigureOut">
              <a:rPr lang="ko-KR" altLang="en-US" smtClean="0"/>
              <a:t>2025-06-19(Thu)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E3D4-0076-492C-B64E-DE29E7C79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2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EBF4-139B-4879-9B90-1656D7FE376C}" type="datetimeFigureOut">
              <a:rPr lang="ko-KR" altLang="en-US" smtClean="0"/>
              <a:t>2025-06-19(Thu)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E3D4-0076-492C-B64E-DE29E7C79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0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EBF4-139B-4879-9B90-1656D7FE376C}" type="datetimeFigureOut">
              <a:rPr lang="ko-KR" altLang="en-US" smtClean="0"/>
              <a:t>2025-06-19(Thu)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E3D4-0076-492C-B64E-DE29E7C79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5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EBF4-139B-4879-9B90-1656D7FE376C}" type="datetimeFigureOut">
              <a:rPr lang="ko-KR" altLang="en-US" smtClean="0"/>
              <a:t>2025-06-19(Thu)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E3D4-0076-492C-B64E-DE29E7C79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2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EBF4-139B-4879-9B90-1656D7FE376C}" type="datetimeFigureOut">
              <a:rPr lang="ko-KR" altLang="en-US" smtClean="0"/>
              <a:t>2025-06-19(Thu)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E3D4-0076-492C-B64E-DE29E7C79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5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EBF4-139B-4879-9B90-1656D7FE376C}" type="datetimeFigureOut">
              <a:rPr lang="ko-KR" altLang="en-US" smtClean="0"/>
              <a:t>2025-06-19(Thu)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E3D4-0076-492C-B64E-DE29E7C79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5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EBF4-139B-4879-9B90-1656D7FE376C}" type="datetimeFigureOut">
              <a:rPr lang="ko-KR" altLang="en-US" smtClean="0"/>
              <a:t>2025-06-19(Thu)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E3D4-0076-492C-B64E-DE29E7C79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EBF4-139B-4879-9B90-1656D7FE376C}" type="datetimeFigureOut">
              <a:rPr lang="ko-KR" altLang="en-US" smtClean="0"/>
              <a:t>2025-06-19(Thu)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E3D4-0076-492C-B64E-DE29E7C79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2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EBF4-139B-4879-9B90-1656D7FE376C}" type="datetimeFigureOut">
              <a:rPr lang="ko-KR" altLang="en-US" smtClean="0"/>
              <a:t>2025-06-19(Thu)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3E3D4-0076-492C-B64E-DE29E7C79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06. </a:t>
            </a:r>
            <a:r>
              <a:rPr lang="ko-KR" altLang="en-US" b="1" dirty="0" smtClean="0"/>
              <a:t>데이터베이스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1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RDBMS</a:t>
            </a:r>
            <a:r>
              <a:rPr lang="ko-KR" altLang="en-US" sz="3200" b="1" dirty="0" smtClean="0"/>
              <a:t>의 기본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테이블의 관계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일대다 대응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94" y="2873230"/>
            <a:ext cx="9478351" cy="274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RDBMS</a:t>
            </a:r>
            <a:r>
              <a:rPr lang="ko-KR" altLang="en-US" sz="3200" b="1" dirty="0" smtClean="0"/>
              <a:t>의 기본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테이블의 관계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다대다 대응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88" y="2604260"/>
            <a:ext cx="9677476" cy="35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8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RDBMS</a:t>
            </a:r>
            <a:r>
              <a:rPr lang="ko-KR" altLang="en-US" sz="3200" b="1" dirty="0" smtClean="0"/>
              <a:t>의 기본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무결성 제약 조건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도메인 제약 조건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각 필드데이터는 </a:t>
            </a:r>
            <a:r>
              <a:rPr lang="ko-KR" altLang="en-US" dirty="0" err="1" smtClean="0"/>
              <a:t>원자값을</a:t>
            </a:r>
            <a:r>
              <a:rPr lang="ko-KR" altLang="en-US" dirty="0" smtClean="0"/>
              <a:t> 가지고 </a:t>
            </a:r>
            <a:r>
              <a:rPr lang="ko-KR" altLang="en-US" dirty="0" err="1" smtClean="0"/>
              <a:t>필드타입을</a:t>
            </a:r>
            <a:r>
              <a:rPr lang="ko-KR" altLang="en-US" dirty="0" smtClean="0"/>
              <a:t> 준수하며 값의 범위나 기본값을 따른다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키 제약 조건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식별할 수 있는 키가 중복되면 안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무결성 제약 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키 제약 조건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기본 키로 지정한 필드는 고유값이어야 하며 </a:t>
            </a:r>
            <a:r>
              <a:rPr lang="en-US" altLang="ko-KR" dirty="0" smtClean="0"/>
              <a:t>NOT NULL</a:t>
            </a:r>
            <a:r>
              <a:rPr lang="ko-KR" altLang="en-US" dirty="0" smtClean="0"/>
              <a:t>이어야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참조 무결성 제약 조건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외래 키는 참조하는 테이블의 기본 키와 같은 값을 갖거나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값이어야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99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SQL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데이터 정의 언어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DDL, Data Definition Language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CREATE: </a:t>
            </a:r>
            <a:r>
              <a:rPr lang="ko-KR" altLang="en-US" dirty="0" smtClean="0"/>
              <a:t>데이터베이스 혹은 데이터베이스 객체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ALTER: </a:t>
            </a:r>
            <a:r>
              <a:rPr lang="ko-KR" altLang="en-US" dirty="0" smtClean="0"/>
              <a:t>데이터베이스 객체 갱신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3. DROP: </a:t>
            </a:r>
            <a:r>
              <a:rPr lang="ko-KR" altLang="en-US" dirty="0" smtClean="0"/>
              <a:t>데이터베이스 객체 삭제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TRUNCATE: </a:t>
            </a:r>
            <a:r>
              <a:rPr lang="ko-KR" altLang="en-US" dirty="0" smtClean="0"/>
              <a:t>모든 레코드 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 구조는 유지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55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SQL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데이터 </a:t>
            </a:r>
            <a:r>
              <a:rPr lang="ko-KR" altLang="en-US" sz="2000" b="1" dirty="0" smtClean="0"/>
              <a:t>조작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언어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r>
              <a:rPr lang="en-US" altLang="ko-KR" dirty="0" smtClean="0"/>
              <a:t>DML</a:t>
            </a:r>
            <a:r>
              <a:rPr lang="en-US" altLang="ko-KR" dirty="0" smtClean="0"/>
              <a:t>, Data </a:t>
            </a:r>
            <a:r>
              <a:rPr lang="en-US" altLang="ko-KR" dirty="0" smtClean="0"/>
              <a:t>Manipulation Language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INSERT: </a:t>
            </a:r>
            <a:r>
              <a:rPr lang="ko-KR" altLang="en-US" dirty="0" smtClean="0"/>
              <a:t>테이블에 새로운 레코드를 삽입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smtClean="0"/>
              <a:t>UPDATE</a:t>
            </a:r>
            <a:r>
              <a:rPr lang="en-US" altLang="ko-KR" dirty="0" smtClean="0"/>
              <a:t>: </a:t>
            </a:r>
            <a:r>
              <a:rPr lang="ko-KR" altLang="en-US" dirty="0" smtClean="0"/>
              <a:t>레코드를 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en-US" altLang="ko-KR" dirty="0" smtClean="0"/>
              <a:t>DELETE: </a:t>
            </a:r>
            <a:r>
              <a:rPr lang="ko-KR" altLang="en-US" dirty="0" smtClean="0"/>
              <a:t>레코드를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en-US" altLang="ko-KR" dirty="0" smtClean="0"/>
              <a:t>SELECT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삽입된 레코드를 조회</a:t>
            </a:r>
            <a:endParaRPr lang="en-US" altLang="ko-KR" dirty="0" smtClean="0"/>
          </a:p>
          <a:p>
            <a:r>
              <a:rPr lang="en-US" altLang="ko-KR" dirty="0" smtClean="0"/>
              <a:t>    - GROUP BY: </a:t>
            </a:r>
            <a:r>
              <a:rPr lang="ko-KR" altLang="en-US" dirty="0" smtClean="0"/>
              <a:t>특정 필드를 기준으로 그룹화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HAVING: GROUP BY </a:t>
            </a:r>
            <a:r>
              <a:rPr lang="ko-KR" altLang="en-US" dirty="0" smtClean="0"/>
              <a:t>절로 그룹화된 결과에 조건 적용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ORDER BY: </a:t>
            </a:r>
            <a:r>
              <a:rPr lang="ko-KR" altLang="en-US" dirty="0" smtClean="0"/>
              <a:t>특정 필드를 기준으로 데이터를 정렬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LIMIT: </a:t>
            </a:r>
            <a:r>
              <a:rPr lang="ko-KR" altLang="en-US" dirty="0" smtClean="0"/>
              <a:t>조회할 레코드 수 제한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069" t="9207" r="68138" b="7691"/>
          <a:stretch/>
        </p:blipFill>
        <p:spPr>
          <a:xfrm>
            <a:off x="6591992" y="3045345"/>
            <a:ext cx="2776451" cy="22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SQL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트랜잭션 제어 언어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r>
              <a:rPr lang="en-US" altLang="ko-KR" dirty="0" smtClean="0"/>
              <a:t>TC</a:t>
            </a:r>
            <a:r>
              <a:rPr lang="en-US" altLang="ko-KR" dirty="0" smtClean="0"/>
              <a:t>L</a:t>
            </a:r>
            <a:r>
              <a:rPr lang="en-US" altLang="ko-KR" dirty="0" smtClean="0"/>
              <a:t>, </a:t>
            </a:r>
            <a:r>
              <a:rPr lang="en-US" altLang="ko-KR" dirty="0" smtClean="0"/>
              <a:t>Transaction Control Language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COMMIT: </a:t>
            </a:r>
            <a:r>
              <a:rPr lang="ko-KR" altLang="en-US" dirty="0" smtClean="0"/>
              <a:t>데이터베이스에 직접 반영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smtClean="0"/>
              <a:t>ROLLBACK: </a:t>
            </a:r>
            <a:r>
              <a:rPr lang="ko-KR" altLang="en-US" dirty="0" smtClean="0"/>
              <a:t>작업 이전의 상태로 롤백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en-US" altLang="ko-KR" dirty="0" smtClean="0"/>
              <a:t>SAVEPOINT: </a:t>
            </a:r>
            <a:r>
              <a:rPr lang="ko-KR" altLang="en-US" dirty="0" smtClean="0"/>
              <a:t>롤백의 기준점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921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효율적 쿼리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서브쿼리와</a:t>
            </a:r>
            <a:r>
              <a:rPr lang="ko-KR" altLang="en-US" sz="2000" b="1" dirty="0" smtClean="0"/>
              <a:t> 조인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서브쿼리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문이 포함된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조인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개의 </a:t>
            </a:r>
            <a:r>
              <a:rPr lang="ko-KR" altLang="en-US" dirty="0" smtClean="0"/>
              <a:t>테이블을 하나로 취급하는 것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33" y="3524759"/>
            <a:ext cx="9358876" cy="23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6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효율적 쿼리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서브쿼리와</a:t>
            </a:r>
            <a:r>
              <a:rPr lang="ko-KR" altLang="en-US" sz="2000" b="1" dirty="0" smtClean="0"/>
              <a:t> 조인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서브쿼리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문이 포함된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조인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개의 </a:t>
            </a:r>
            <a:r>
              <a:rPr lang="ko-KR" altLang="en-US" dirty="0" smtClean="0"/>
              <a:t>테이블을 하나로 취급하는 것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52" y="2480905"/>
            <a:ext cx="6623584" cy="42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2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효율적 쿼리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뷰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SELECT</a:t>
            </a:r>
            <a:r>
              <a:rPr lang="ko-KR" altLang="en-US" dirty="0" smtClean="0"/>
              <a:t>문의 결과로 만들 수 있는 가상의 테이블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30" y="2919928"/>
            <a:ext cx="7208326" cy="30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5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효율적 쿼리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인덱스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검색 속도 향상을 목적으로 한 테이블 필드에 관한 자료구조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클러스터형</a:t>
            </a:r>
            <a:r>
              <a:rPr lang="ko-KR" altLang="en-US" dirty="0" smtClean="0"/>
              <a:t> 인덱스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제작 가능</a:t>
            </a:r>
            <a:r>
              <a:rPr lang="en-US" altLang="ko-KR" dirty="0" smtClean="0"/>
              <a:t>, PK</a:t>
            </a:r>
            <a:r>
              <a:rPr lang="ko-KR" altLang="en-US" dirty="0" smtClean="0"/>
              <a:t>로 지정된 필드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논클러스터형 인덱스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당 여러 개 제작 가능</a:t>
            </a:r>
            <a:r>
              <a:rPr lang="en-US" altLang="ko-KR" dirty="0" smtClean="0"/>
              <a:t>,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83" y="2830038"/>
            <a:ext cx="10787300" cy="35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1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데이터베이스의 큰 그림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9135" y="1183297"/>
            <a:ext cx="1073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데이터베이스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원하는 기능을 동작시키기 위해 저장해야 할 정보의 집합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35" y="1784584"/>
            <a:ext cx="1073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DBMS:</a:t>
            </a:r>
            <a:r>
              <a:rPr lang="en-US" altLang="ko-KR" dirty="0" smtClean="0"/>
              <a:t> Database Management System, </a:t>
            </a:r>
            <a:r>
              <a:rPr lang="ko-KR" altLang="en-US" dirty="0" smtClean="0"/>
              <a:t>데이터베이스를 관리하기 위한 프로그램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36" y="2672436"/>
            <a:ext cx="6451651" cy="36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01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효율적 쿼리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인덱스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검색 속도 향상을 목적으로 한 테이블 필드에 관한 자료구조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클러스터형</a:t>
            </a:r>
            <a:r>
              <a:rPr lang="ko-KR" altLang="en-US" dirty="0" smtClean="0"/>
              <a:t> 인덱스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제작 가능</a:t>
            </a:r>
            <a:r>
              <a:rPr lang="en-US" altLang="ko-KR" dirty="0" smtClean="0"/>
              <a:t>, PK</a:t>
            </a:r>
            <a:r>
              <a:rPr lang="ko-KR" altLang="en-US" dirty="0" smtClean="0"/>
              <a:t>로 지정된 필드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논클러스터형 인덱스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당 여러 개 제작 가능</a:t>
            </a:r>
            <a:r>
              <a:rPr lang="en-US" altLang="ko-KR" dirty="0" smtClean="0"/>
              <a:t>,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32" y="2721980"/>
            <a:ext cx="9453833" cy="36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8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효율적 쿼리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인덱스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검색 속도 향상을 목적으로 한 테이블 필드에 관한 자료구조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클러스터형</a:t>
            </a:r>
            <a:r>
              <a:rPr lang="ko-KR" altLang="en-US" dirty="0" smtClean="0"/>
              <a:t> 인덱스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제작 가능</a:t>
            </a:r>
            <a:r>
              <a:rPr lang="en-US" altLang="ko-KR" dirty="0" smtClean="0"/>
              <a:t>, PK</a:t>
            </a:r>
            <a:r>
              <a:rPr lang="ko-KR" altLang="en-US" dirty="0" smtClean="0"/>
              <a:t>로 지정된 필드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논클러스터형 인덱스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당 여러 개 제작 가능</a:t>
            </a:r>
            <a:r>
              <a:rPr lang="en-US" altLang="ko-KR" dirty="0" smtClean="0"/>
              <a:t>,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5" y="2721980"/>
            <a:ext cx="4636408" cy="3665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140" y="2721980"/>
            <a:ext cx="4551218" cy="3661055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2" idx="3"/>
            <a:endCxn id="5" idx="1"/>
          </p:cNvCxnSpPr>
          <p:nvPr/>
        </p:nvCxnSpPr>
        <p:spPr>
          <a:xfrm flipV="1">
            <a:off x="4985543" y="4552508"/>
            <a:ext cx="1211597" cy="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19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데이터베이스 설계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ER </a:t>
            </a:r>
            <a:r>
              <a:rPr lang="ko-KR" altLang="en-US" sz="2000" b="1" dirty="0" smtClean="0"/>
              <a:t>다이어그램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관계를 표현하는 그림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39" y="2167982"/>
            <a:ext cx="6771475" cy="3605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142" y="5827222"/>
            <a:ext cx="59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피터 첸 표기법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61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데이터베이스 설계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ER </a:t>
            </a:r>
            <a:r>
              <a:rPr lang="ko-KR" altLang="en-US" sz="2000" b="1" dirty="0" smtClean="0"/>
              <a:t>다이어그램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관계를 표현하는 그림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01142" y="5827222"/>
            <a:ext cx="59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42" y="2224632"/>
            <a:ext cx="5844876" cy="15337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733" y="3815038"/>
            <a:ext cx="4887885" cy="18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데이터베이스 설계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정규화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모든 속성이 </a:t>
            </a:r>
            <a:r>
              <a:rPr lang="ko-KR" altLang="en-US" dirty="0" err="1" smtClean="0"/>
              <a:t>원자값을</a:t>
            </a:r>
            <a:r>
              <a:rPr lang="ko-KR" altLang="en-US" dirty="0" smtClean="0"/>
              <a:t> 가진다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기본 키가 아닌 모든 필드들이 기본 키에 완전 함수 종속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기본 키가 아닌 모든 필드들이 기본 키에 </a:t>
            </a:r>
            <a:r>
              <a:rPr lang="ko-KR" altLang="en-US" dirty="0" err="1" smtClean="0"/>
              <a:t>이행적</a:t>
            </a:r>
            <a:r>
              <a:rPr lang="ko-KR" altLang="en-US" dirty="0" smtClean="0"/>
              <a:t> 종속성이 없는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71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데이터베이스 설계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정규화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모든 속성이 </a:t>
            </a:r>
            <a:r>
              <a:rPr lang="ko-KR" altLang="en-US" dirty="0" err="1" smtClean="0"/>
              <a:t>원자값을</a:t>
            </a:r>
            <a:r>
              <a:rPr lang="ko-KR" altLang="en-US" dirty="0" smtClean="0"/>
              <a:t> 가진다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기본 키가 아닌 모든 필드들이 기본 키에 완전 함수 종속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기본 키가 아닌 모든 필드들이 기본 키에 </a:t>
            </a:r>
            <a:r>
              <a:rPr lang="ko-KR" altLang="en-US" dirty="0" err="1" smtClean="0"/>
              <a:t>이행적</a:t>
            </a:r>
            <a:r>
              <a:rPr lang="ko-KR" altLang="en-US" dirty="0" smtClean="0"/>
              <a:t> 종속성이 없는 상태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93" y="1630145"/>
            <a:ext cx="9398701" cy="389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56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데이터베이스 설계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정규화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모든 속성이 </a:t>
            </a:r>
            <a:r>
              <a:rPr lang="ko-KR" altLang="en-US" dirty="0" err="1" smtClean="0"/>
              <a:t>원자값을</a:t>
            </a:r>
            <a:r>
              <a:rPr lang="ko-KR" altLang="en-US" dirty="0" smtClean="0"/>
              <a:t> 가진다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기본 키가 아닌 모든 필드들이 기본 키에 완전 함수 종속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기본 키가 아닌 모든 필드들이 기본 키에 </a:t>
            </a:r>
            <a:r>
              <a:rPr lang="ko-KR" altLang="en-US" dirty="0" err="1" smtClean="0"/>
              <a:t>이행적</a:t>
            </a:r>
            <a:r>
              <a:rPr lang="ko-KR" altLang="en-US" dirty="0" smtClean="0"/>
              <a:t> 종속성이 없는 상태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43" y="2103304"/>
            <a:ext cx="9639339" cy="29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72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데이터베이스 설계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정규화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모든 속성이 </a:t>
            </a:r>
            <a:r>
              <a:rPr lang="ko-KR" altLang="en-US" dirty="0" err="1" smtClean="0"/>
              <a:t>원자값을</a:t>
            </a:r>
            <a:r>
              <a:rPr lang="ko-KR" altLang="en-US" dirty="0" smtClean="0"/>
              <a:t> 가진다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기본 키가 아닌 모든 필드들이 기본 키에 완전 함수 종속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기본 키가 아닌 모든 필드들이 기본 키에 </a:t>
            </a:r>
            <a:r>
              <a:rPr lang="ko-KR" altLang="en-US" dirty="0" err="1" smtClean="0"/>
              <a:t>이행적</a:t>
            </a:r>
            <a:r>
              <a:rPr lang="ko-KR" altLang="en-US" dirty="0" smtClean="0"/>
              <a:t> 종속성이 없는 상태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73" y="2829174"/>
            <a:ext cx="8442901" cy="15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98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NoSQL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RDBMS vs NoSQL: NoSQL</a:t>
            </a:r>
            <a:r>
              <a:rPr lang="ko-KR" altLang="en-US" sz="2000" b="1" dirty="0" smtClean="0"/>
              <a:t>의 특징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 데이터베이스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Memcached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인메모리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 </a:t>
            </a:r>
            <a:r>
              <a:rPr lang="ko-KR" altLang="en-US" dirty="0" smtClean="0"/>
              <a:t>도큐먼트 데이터베이스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도큐먼트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정형화되지 않은 </a:t>
            </a:r>
            <a:r>
              <a:rPr lang="en-US" altLang="ko-KR" dirty="0" smtClean="0"/>
              <a:t>NoSQL </a:t>
            </a:r>
            <a:r>
              <a:rPr lang="ko-KR" altLang="en-US" dirty="0" smtClean="0"/>
              <a:t>레코드의 단위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, xml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MongoDB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그래프 데이터베이스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데이터를 그래프의 노드 형태로 저장</a:t>
            </a:r>
            <a:r>
              <a:rPr lang="en-US" altLang="ko-KR" dirty="0" smtClean="0"/>
              <a:t>, neo4j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dirty="0" smtClean="0"/>
              <a:t>칼럼 패밀리 데이터베이스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로우 키를 통해 특정 행을 식별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정규화나</a:t>
            </a:r>
            <a:r>
              <a:rPr lang="ko-KR" altLang="en-US" dirty="0" smtClean="0"/>
              <a:t> 조인 </a:t>
            </a:r>
            <a:r>
              <a:rPr lang="en-US" altLang="ko-KR" dirty="0" smtClean="0"/>
              <a:t>X, Cassandra, 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3547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Q.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9463" y="506388"/>
            <a:ext cx="1073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정규화를 왜 해야 하나요</a:t>
            </a:r>
            <a:r>
              <a:rPr lang="en-US" altLang="ko-KR" b="1" dirty="0"/>
              <a:t>? </a:t>
            </a:r>
            <a:r>
              <a:rPr lang="ko-KR" altLang="en-US" b="1" dirty="0"/>
              <a:t>그리고 실제 시스템에서는 언제 정규화를 깨뜨릴 수 있나요</a:t>
            </a:r>
            <a:r>
              <a:rPr lang="en-US" altLang="ko-KR" b="1" dirty="0"/>
              <a:t>?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49135" y="1183297"/>
            <a:ext cx="10731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/>
              <a:t>중복 데이터 최소화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 - </a:t>
            </a:r>
            <a:r>
              <a:rPr lang="ko-KR" altLang="en-US" sz="2000" dirty="0" smtClean="0"/>
              <a:t>메모리 낭비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 변경 시 일관성 유지에 어려움</a:t>
            </a:r>
            <a:endParaRPr lang="en-US" altLang="ko-KR" sz="2000" dirty="0" smtClean="0"/>
          </a:p>
          <a:p>
            <a:r>
              <a:rPr lang="en-US" altLang="ko-KR" sz="2000" b="1" dirty="0" smtClean="0"/>
              <a:t>2.  </a:t>
            </a:r>
            <a:r>
              <a:rPr lang="ko-KR" altLang="en-US" sz="2000" b="1" dirty="0" smtClean="0"/>
              <a:t>이상 방지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 - </a:t>
            </a:r>
            <a:r>
              <a:rPr lang="ko-KR" altLang="en-US" sz="2000" dirty="0" err="1" smtClean="0"/>
              <a:t>삽입이상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 이상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갱신 이상</a:t>
            </a:r>
            <a:endParaRPr lang="en-US" altLang="ko-KR" sz="2000" dirty="0" smtClean="0"/>
          </a:p>
          <a:p>
            <a:pPr marL="457200" indent="-457200">
              <a:buAutoNum type="arabicPeriod" startAt="3"/>
            </a:pPr>
            <a:r>
              <a:rPr lang="ko-KR" altLang="en-US" sz="2000" b="1" dirty="0" smtClean="0"/>
              <a:t>데이터 무결성 향상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457200" indent="-457200">
              <a:buAutoNum type="arabicPeriod" startAt="4"/>
            </a:pPr>
            <a:r>
              <a:rPr lang="ko-KR" altLang="en-US" sz="2000" b="1" dirty="0" smtClean="0"/>
              <a:t>유지보수성 증가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3" y="3901411"/>
            <a:ext cx="3931314" cy="22207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014" y="3901411"/>
            <a:ext cx="3657080" cy="22207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991" y="3886357"/>
            <a:ext cx="3936943" cy="22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6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데이터베이스의 큰 그림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1" y="1749529"/>
            <a:ext cx="5735047" cy="40361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269" y="1062667"/>
            <a:ext cx="4579876" cy="26212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122" y="4068286"/>
            <a:ext cx="4141800" cy="20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93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Q.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9463" y="506388"/>
            <a:ext cx="1073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정규화를 왜 해야 하나요</a:t>
            </a:r>
            <a:r>
              <a:rPr lang="en-US" altLang="ko-KR" b="1" dirty="0"/>
              <a:t>? </a:t>
            </a:r>
            <a:r>
              <a:rPr lang="ko-KR" altLang="en-US" b="1" dirty="0"/>
              <a:t>그리고 실제 시스템에서는 언제 정규화를 깨뜨릴 수 있나요</a:t>
            </a:r>
            <a:r>
              <a:rPr lang="en-US" altLang="ko-KR" b="1" dirty="0"/>
              <a:t>?</a:t>
            </a:r>
            <a:endParaRPr lang="en-US" altLang="ko-KR" b="1" dirty="0" smtClean="0"/>
          </a:p>
        </p:txBody>
      </p:sp>
      <p:pic>
        <p:nvPicPr>
          <p:cNvPr id="4" name="Picture 2" descr="반정규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31" y="1811048"/>
            <a:ext cx="10041533" cy="39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990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Q.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9463" y="506388"/>
            <a:ext cx="1073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RDBMS</a:t>
            </a:r>
            <a:r>
              <a:rPr lang="ko-KR" altLang="en-US" b="1" dirty="0"/>
              <a:t>에서 다중 사용자 동시 접근 시 동시성 문제를 어떻게 해결할 수 있을까요</a:t>
            </a:r>
            <a:r>
              <a:rPr lang="en-US" altLang="ko-KR" b="1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135" y="1183297"/>
            <a:ext cx="10731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로킹</a:t>
            </a:r>
            <a:r>
              <a:rPr lang="ko-KR" altLang="en-US" dirty="0" smtClean="0"/>
              <a:t> 기법</a:t>
            </a:r>
            <a:r>
              <a:rPr lang="en-US" altLang="ko-KR" dirty="0" smtClean="0"/>
              <a:t>(Locking Method)</a:t>
            </a:r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트랜잭션이 사용하는 데이터 자원에 대해 </a:t>
            </a:r>
            <a:r>
              <a:rPr lang="ko-KR" altLang="en-US" dirty="0" err="1" smtClean="0"/>
              <a:t>상호배제</a:t>
            </a:r>
            <a:r>
              <a:rPr lang="ko-KR" altLang="en-US" dirty="0" smtClean="0"/>
              <a:t> 기능 제공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상호배제</a:t>
            </a:r>
            <a:r>
              <a:rPr lang="en-US" altLang="ko-KR" dirty="0" smtClean="0"/>
              <a:t>: </a:t>
            </a:r>
            <a:r>
              <a:rPr lang="ko-KR" altLang="en-US" dirty="0"/>
              <a:t>트랜잭션이 데이터 항목에 대하여 잠금</a:t>
            </a:r>
            <a:r>
              <a:rPr lang="en-US" altLang="ko-KR" dirty="0"/>
              <a:t>(Lock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설정한 트랜잭션이 </a:t>
            </a:r>
            <a:r>
              <a:rPr lang="ko-KR" altLang="en-US" dirty="0" smtClean="0"/>
              <a:t>해제</a:t>
            </a:r>
            <a:r>
              <a:rPr lang="en-US" altLang="ko-KR" dirty="0" smtClean="0"/>
              <a:t>(</a:t>
            </a:r>
            <a:r>
              <a:rPr lang="en-US" altLang="ko-KR" dirty="0" err="1"/>
              <a:t>UnLock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</a:t>
            </a:r>
            <a:r>
              <a:rPr lang="ko-KR" altLang="en-US" dirty="0"/>
              <a:t>때까지 데이터를 독점적으로 사용할 수 있는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블로킹 현상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교착상태 발생 가능</a:t>
            </a:r>
            <a:endParaRPr lang="en-US" altLang="ko-KR" dirty="0"/>
          </a:p>
        </p:txBody>
      </p:sp>
      <p:pic>
        <p:nvPicPr>
          <p:cNvPr id="2050" name="Picture 2" descr="https://velog.velcdn.com/images/choidongkuen/post/2ca6baa5-c8d3-482e-85a5-d26ce2a265d9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713" y="3245200"/>
            <a:ext cx="5756833" cy="305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193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Q.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9463" y="506388"/>
            <a:ext cx="1073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RDBMS</a:t>
            </a:r>
            <a:r>
              <a:rPr lang="ko-KR" altLang="en-US" b="1" dirty="0"/>
              <a:t>에서 다중 사용자 동시 접근 시 동시성 문제를 어떻게 해결할 수 있을까요</a:t>
            </a:r>
            <a:r>
              <a:rPr lang="en-US" altLang="ko-KR" b="1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135" y="1183297"/>
            <a:ext cx="10731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dirty="0" smtClean="0"/>
              <a:t>타임스탬프</a:t>
            </a:r>
            <a:r>
              <a:rPr lang="en-US" altLang="ko-KR" dirty="0" smtClean="0"/>
              <a:t>(Time Stamp)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트랜잭션 순서대로 시간 스탬프 지정해 동시성 제어 기준으로 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교착상태 발생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트랜잭션 대기시간 </a:t>
            </a:r>
            <a:r>
              <a:rPr lang="en-US" altLang="ko-KR" dirty="0" smtClean="0"/>
              <a:t>X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Rollback </a:t>
            </a:r>
            <a:r>
              <a:rPr lang="ko-KR" altLang="en-US" dirty="0" smtClean="0"/>
              <a:t>발생 확률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9049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Q.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9463" y="506388"/>
            <a:ext cx="1073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RDBMS</a:t>
            </a:r>
            <a:r>
              <a:rPr lang="ko-KR" altLang="en-US" b="1" dirty="0"/>
              <a:t>에서 다중 사용자 동시 접근 시 동시성 문제를 어떻게 해결할 수 있을까요</a:t>
            </a:r>
            <a:r>
              <a:rPr lang="en-US" altLang="ko-KR" b="1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135" y="1183297"/>
            <a:ext cx="10731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dirty="0" smtClean="0"/>
              <a:t>적합성 검증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낙관적 검증 기법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트랜잭션이 검증 수행하지 않고 종료 시 검증하여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반영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동시 처리 능력 증가</a:t>
            </a:r>
            <a:endParaRPr lang="en-US" altLang="ko-KR" dirty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트랜잭션 대기시간 </a:t>
            </a:r>
            <a:r>
              <a:rPr lang="en-US" altLang="ko-KR" dirty="0" smtClean="0"/>
              <a:t>X</a:t>
            </a:r>
          </a:p>
          <a:p>
            <a:endParaRPr lang="en-US" altLang="ko-KR" dirty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장기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트랜잭션 철회 시 자원 낭비</a:t>
            </a:r>
            <a:endParaRPr lang="en-US" altLang="ko-KR" dirty="0" smtClean="0"/>
          </a:p>
        </p:txBody>
      </p:sp>
      <p:pic>
        <p:nvPicPr>
          <p:cNvPr id="5122" name="Picture 2" descr="https://velog.velcdn.com/images/choidongkuen/post/380057f8-e709-4d4f-9c1a-71bc1f3c7618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628" y="3892809"/>
            <a:ext cx="73914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19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Q.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9463" y="506388"/>
            <a:ext cx="1073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RDBMS</a:t>
            </a:r>
            <a:r>
              <a:rPr lang="ko-KR" altLang="en-US" b="1" dirty="0"/>
              <a:t>에서 다중 사용자 동시 접근 시 동시성 문제를 어떻게 해결할 수 있을까요</a:t>
            </a:r>
            <a:r>
              <a:rPr lang="en-US" altLang="ko-KR" b="1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135" y="1183297"/>
            <a:ext cx="10731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altLang="ko-KR" dirty="0" smtClean="0"/>
              <a:t>MVCC(</a:t>
            </a:r>
            <a:r>
              <a:rPr lang="ko-KR" altLang="en-US" dirty="0" err="1" smtClean="0"/>
              <a:t>다중버전</a:t>
            </a:r>
            <a:r>
              <a:rPr lang="ko-KR" altLang="en-US" dirty="0"/>
              <a:t> </a:t>
            </a:r>
            <a:r>
              <a:rPr lang="ko-KR" altLang="en-US" dirty="0" smtClean="0"/>
              <a:t>동시성 제어 기법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데이터에 접근 시 </a:t>
            </a:r>
            <a:r>
              <a:rPr lang="en-US" altLang="ko-KR" dirty="0" smtClean="0"/>
              <a:t>snapshot </a:t>
            </a:r>
            <a:r>
              <a:rPr lang="ko-KR" altLang="en-US" dirty="0" smtClean="0"/>
              <a:t>읽고 업데이트 시 새 버전을 </a:t>
            </a:r>
            <a:r>
              <a:rPr lang="en-US" altLang="ko-KR" dirty="0" smtClean="0"/>
              <a:t>UNDO </a:t>
            </a:r>
            <a:r>
              <a:rPr lang="ko-KR" altLang="en-US" dirty="0" smtClean="0"/>
              <a:t>영역에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변경점</a:t>
            </a:r>
            <a:r>
              <a:rPr lang="ko-KR" altLang="en-US" dirty="0" smtClean="0"/>
              <a:t> 기록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트랜잭션 대기시간 </a:t>
            </a:r>
            <a:r>
              <a:rPr lang="en-US" altLang="ko-KR" dirty="0" smtClean="0"/>
              <a:t>X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</a:t>
            </a:r>
            <a:r>
              <a:rPr lang="ko-KR" altLang="en-US" dirty="0"/>
              <a:t> </a:t>
            </a:r>
            <a:r>
              <a:rPr lang="ko-KR" altLang="en-US" dirty="0" smtClean="0"/>
              <a:t>다른 트랜잭션이 해당 데이터 수정해도 영향 </a:t>
            </a:r>
            <a:r>
              <a:rPr lang="en-US" altLang="ko-KR" dirty="0" smtClean="0"/>
              <a:t>X</a:t>
            </a:r>
          </a:p>
          <a:p>
            <a:endParaRPr lang="en-US" altLang="ko-KR" dirty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사용하지 않는 데이터가 </a:t>
            </a:r>
            <a:r>
              <a:rPr lang="ko-KR" altLang="en-US" dirty="0" err="1" smtClean="0"/>
              <a:t>자원낭비가</a:t>
            </a:r>
            <a:r>
              <a:rPr lang="ko-KR" altLang="en-US" dirty="0" smtClean="0"/>
              <a:t> 될 수 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버전 충돌이나 </a:t>
            </a:r>
            <a:r>
              <a:rPr lang="en-US" altLang="ko-KR" dirty="0" smtClean="0"/>
              <a:t>UNDO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, I/O </a:t>
            </a:r>
            <a:r>
              <a:rPr lang="ko-KR" altLang="en-US" dirty="0" smtClean="0"/>
              <a:t>등의 부가적인 오버헤드 발생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7326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Q.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9463" y="506388"/>
            <a:ext cx="1073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RDBMS</a:t>
            </a:r>
            <a:r>
              <a:rPr lang="ko-KR" altLang="en-US" b="1" dirty="0"/>
              <a:t>를 사용하지 않고 </a:t>
            </a:r>
            <a:r>
              <a:rPr lang="en-US" altLang="ko-KR" b="1" dirty="0"/>
              <a:t>NoSQL</a:t>
            </a:r>
            <a:r>
              <a:rPr lang="ko-KR" altLang="en-US" b="1" dirty="0"/>
              <a:t>을 사용하는 경우에 대한 예시를 자세히 들어주세요</a:t>
            </a:r>
            <a:r>
              <a:rPr lang="en-US" altLang="ko-KR" b="1" dirty="0"/>
              <a:t>.</a:t>
            </a:r>
            <a:endParaRPr lang="en-US" altLang="ko-KR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448887" y="1047404"/>
            <a:ext cx="4879571" cy="2443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21680" y="1047404"/>
            <a:ext cx="4879571" cy="2443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8886" y="3785063"/>
            <a:ext cx="4879571" cy="2443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21680" y="3785062"/>
            <a:ext cx="4879571" cy="2443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8886" y="1047404"/>
            <a:ext cx="4879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 구조 계속 변경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읽기 성능이 중요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수평 확장 필요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-&gt; MongoDB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문서형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NoSQL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25835" y="1047404"/>
            <a:ext cx="4879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센서에서 초당 대량의 데이터 유입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 구조가 단순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쌓이는 데이터 多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분석에 수행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-&gt; Cassandra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컬럼형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NoSQL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21679" y="3785062"/>
            <a:ext cx="4879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지리정보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위치</a:t>
            </a:r>
            <a:r>
              <a:rPr lang="en-US" altLang="ko-KR" dirty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 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수많은 장소 정보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그래프 형태의 관계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복잡한 위치 관계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-&gt; neo4j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그래프형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NoSQL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8886" y="3785061"/>
            <a:ext cx="4879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실시간 추천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사용자 행동 실시간 기록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추천 결과 빠르게 조회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데이터가 실시간으로 변경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키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밸류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NoSQL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376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Q.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9463" y="506388"/>
            <a:ext cx="1073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트랜잭션에서 격리 수준</a:t>
            </a:r>
            <a:r>
              <a:rPr lang="en-US" altLang="ko-KR" b="1" dirty="0"/>
              <a:t>(Isolation Level)</a:t>
            </a:r>
            <a:r>
              <a:rPr lang="ko-KR" altLang="en-US" b="1" dirty="0"/>
              <a:t>이 왜 필요하며</a:t>
            </a:r>
            <a:r>
              <a:rPr lang="en-US" altLang="ko-KR" b="1" dirty="0"/>
              <a:t>, </a:t>
            </a:r>
            <a:r>
              <a:rPr lang="ko-KR" altLang="en-US" b="1" dirty="0"/>
              <a:t>각 수준별 특징과 트레이드오프는 무엇인가요</a:t>
            </a:r>
            <a:r>
              <a:rPr lang="en-US" altLang="ko-KR" b="1" dirty="0"/>
              <a:t>?</a:t>
            </a:r>
            <a:endParaRPr lang="en-US" altLang="ko-KR" b="1" dirty="0" smtClean="0"/>
          </a:p>
        </p:txBody>
      </p:sp>
      <p:pic>
        <p:nvPicPr>
          <p:cNvPr id="1030" name="Picture 6" descr="https://velog.velcdn.com/images/yujiniii/post/3ed62e2b-f96e-4df9-898b-a5351d2174cc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72" y="1954628"/>
            <a:ext cx="8872311" cy="357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2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데이터베이스의 큰 그림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SQL:</a:t>
            </a:r>
            <a:r>
              <a:rPr lang="en-US" altLang="ko-KR" dirty="0" smtClean="0"/>
              <a:t> Structured Query Language, </a:t>
            </a:r>
            <a:r>
              <a:rPr lang="ko-KR" altLang="en-US" dirty="0" smtClean="0"/>
              <a:t>데이터를 조작하고 관리하기 위한 언어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191195" y="1816163"/>
            <a:ext cx="7526385" cy="4838813"/>
            <a:chOff x="2257697" y="1658221"/>
            <a:chExt cx="7526385" cy="483881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7697" y="1658221"/>
              <a:ext cx="7526384" cy="311762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7698" y="4775845"/>
              <a:ext cx="7526384" cy="1721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20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데이터베이스의 큰 그림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데이터베이스의 저장 단위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891" y="1587396"/>
            <a:ext cx="10731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엔티티</a:t>
            </a:r>
            <a:r>
              <a:rPr lang="en-US" altLang="ko-KR" sz="1600" b="1" dirty="0" smtClean="0"/>
              <a:t>: </a:t>
            </a:r>
            <a:r>
              <a:rPr lang="ko-KR" altLang="en-US" sz="1600" dirty="0" smtClean="0"/>
              <a:t>독립적으로 존재할 수 있는 객체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1891" y="1936950"/>
            <a:ext cx="10731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속성</a:t>
            </a:r>
            <a:r>
              <a:rPr lang="en-US" altLang="ko-KR" sz="1600" b="1" dirty="0" smtClean="0"/>
              <a:t>: </a:t>
            </a:r>
            <a:r>
              <a:rPr lang="ko-KR" altLang="en-US" sz="1600" dirty="0" err="1" smtClean="0"/>
              <a:t>엔티티의</a:t>
            </a:r>
            <a:r>
              <a:rPr lang="ko-KR" altLang="en-US" sz="1600" dirty="0" smtClean="0"/>
              <a:t> 특성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1891" y="2286504"/>
            <a:ext cx="10731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릴레이션</a:t>
            </a:r>
            <a:r>
              <a:rPr lang="en-US" altLang="ko-KR" sz="1600" b="1" dirty="0" smtClean="0"/>
              <a:t>: </a:t>
            </a:r>
            <a:r>
              <a:rPr lang="ko-KR" altLang="en-US" sz="1600" dirty="0" smtClean="0"/>
              <a:t>이차원 테이블 형태의 </a:t>
            </a:r>
            <a:r>
              <a:rPr lang="ko-KR" altLang="en-US" sz="1600" dirty="0" err="1" smtClean="0"/>
              <a:t>엔티티</a:t>
            </a:r>
            <a:r>
              <a:rPr lang="ko-KR" altLang="en-US" sz="1600" dirty="0" smtClean="0"/>
              <a:t> 집합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1891" y="2636478"/>
            <a:ext cx="10731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레코드</a:t>
            </a:r>
            <a:r>
              <a:rPr lang="en-US" altLang="ko-KR" sz="1600" b="1" dirty="0" smtClean="0"/>
              <a:t>: </a:t>
            </a:r>
            <a:r>
              <a:rPr lang="ko-KR" altLang="en-US" sz="1600" dirty="0" smtClean="0"/>
              <a:t>데이터베이스에 기록된 각각의 </a:t>
            </a:r>
            <a:r>
              <a:rPr lang="ko-KR" altLang="en-US" sz="1600" dirty="0" err="1" smtClean="0"/>
              <a:t>엔티티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8" y="2986452"/>
            <a:ext cx="9358876" cy="37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8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데이터베이스의 큰 그림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트랜잭션</a:t>
            </a:r>
            <a:r>
              <a:rPr lang="en-US" altLang="ko-KR" sz="2000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데이터베이스와의 논리적 상호작용의 단위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135" y="1690929"/>
            <a:ext cx="1073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ACID </a:t>
            </a:r>
            <a:r>
              <a:rPr lang="ko-KR" altLang="en-US" sz="2000" b="1" dirty="0" smtClean="0"/>
              <a:t>원칙</a:t>
            </a:r>
            <a:r>
              <a:rPr lang="en-US" altLang="ko-KR" sz="2000" b="1" dirty="0" smtClean="0"/>
              <a:t>: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3454" y="2198561"/>
            <a:ext cx="10731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Atomicity: </a:t>
            </a:r>
            <a:r>
              <a:rPr lang="ko-KR" altLang="en-US" sz="1600" dirty="0" err="1" smtClean="0"/>
              <a:t>원자성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하나의 트랜잭션은 모두 성공하거나 모두 실패해야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Consistency: </a:t>
            </a:r>
            <a:r>
              <a:rPr lang="ko-KR" altLang="en-US" sz="1600" dirty="0" smtClean="0"/>
              <a:t>일관성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트랜잭션 전후로 데이터베이스가 일관된 상태에 존재해야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Isolation: </a:t>
            </a:r>
            <a:r>
              <a:rPr lang="ko-KR" altLang="en-US" sz="1600" dirty="0" err="1" smtClean="0"/>
              <a:t>격리성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트랜잭션 간 간섭은 일어나지 않아야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Durability: </a:t>
            </a:r>
            <a:r>
              <a:rPr lang="ko-KR" altLang="en-US" sz="1600" dirty="0" smtClean="0"/>
              <a:t>지속성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트랜잭션이 </a:t>
            </a:r>
            <a:r>
              <a:rPr lang="ko-KR" altLang="en-US" sz="1600" dirty="0" err="1" smtClean="0"/>
              <a:t>커밋된</a:t>
            </a:r>
            <a:r>
              <a:rPr lang="ko-KR" altLang="en-US" sz="1600" dirty="0" smtClean="0"/>
              <a:t> 결과는 영구적으로 반영되어야 한다</a:t>
            </a:r>
            <a:r>
              <a:rPr lang="en-US" altLang="ko-KR" sz="1600" dirty="0" smtClean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4964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RDBMS</a:t>
            </a:r>
            <a:r>
              <a:rPr lang="ko-KR" altLang="en-US" sz="3200" b="1" dirty="0" smtClean="0"/>
              <a:t>의 기본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필드와 레코드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33" y="1816169"/>
            <a:ext cx="9358876" cy="476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RDBMS</a:t>
            </a:r>
            <a:r>
              <a:rPr lang="ko-KR" altLang="en-US" sz="3200" b="1" dirty="0" smtClean="0"/>
              <a:t>의 기본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필드타입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19" y="1793511"/>
            <a:ext cx="4779538" cy="4815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998" y="1183297"/>
            <a:ext cx="61722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후보 키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튜플을</a:t>
            </a:r>
            <a:r>
              <a:rPr lang="ko-KR" altLang="en-US" sz="2000" dirty="0" smtClean="0"/>
              <a:t> 식별할 수 있는 키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복합 키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둘 이상의 속성을 조합하여 만든 </a:t>
            </a:r>
            <a:r>
              <a:rPr lang="ko-KR" altLang="en-US" sz="2000" dirty="0"/>
              <a:t>키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슈퍼 키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유일성을 만족하는 모든 속성 집합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기본 키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후보 키 중 대표 키</a:t>
            </a:r>
            <a:r>
              <a:rPr lang="en-US" altLang="ko-KR" sz="2000" dirty="0" smtClean="0"/>
              <a:t>, Primary Key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대체 키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후보 키 중 기본 키 제외 나머지 키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외래 키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다른 테이블 참조하는 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11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90945"/>
            <a:ext cx="633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RDBMS</a:t>
            </a:r>
            <a:r>
              <a:rPr lang="ko-KR" altLang="en-US" sz="3200" b="1" dirty="0" smtClean="0"/>
              <a:t>의 기본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1183297"/>
            <a:ext cx="10731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테이블의 관계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일대일 대응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71" y="2198760"/>
            <a:ext cx="9717301" cy="40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4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1324</Words>
  <Application>Microsoft Office PowerPoint</Application>
  <PresentationFormat>와이드스크린</PresentationFormat>
  <Paragraphs>263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06. 데이터베이스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06. 데이터베이스</dc:title>
  <dc:creator>한</dc:creator>
  <cp:lastModifiedBy>한</cp:lastModifiedBy>
  <cp:revision>12</cp:revision>
  <dcterms:created xsi:type="dcterms:W3CDTF">2025-06-17T14:18:53Z</dcterms:created>
  <dcterms:modified xsi:type="dcterms:W3CDTF">2025-06-19T12:13:11Z</dcterms:modified>
</cp:coreProperties>
</file>