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9" r:id="rId3"/>
    <p:sldId id="260" r:id="rId4"/>
    <p:sldId id="315" r:id="rId5"/>
    <p:sldId id="261" r:id="rId6"/>
    <p:sldId id="263" r:id="rId7"/>
    <p:sldId id="262" r:id="rId8"/>
    <p:sldId id="318" r:id="rId9"/>
    <p:sldId id="264" r:id="rId10"/>
    <p:sldId id="265" r:id="rId11"/>
    <p:sldId id="266" r:id="rId12"/>
    <p:sldId id="267" r:id="rId13"/>
    <p:sldId id="319" r:id="rId14"/>
    <p:sldId id="320" r:id="rId15"/>
    <p:sldId id="321" r:id="rId16"/>
    <p:sldId id="322" r:id="rId17"/>
    <p:sldId id="323" r:id="rId18"/>
    <p:sldId id="325" r:id="rId19"/>
    <p:sldId id="326" r:id="rId20"/>
    <p:sldId id="32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05C"/>
    <a:srgbClr val="F23212"/>
    <a:srgbClr val="DB575D"/>
    <a:srgbClr val="D6575C"/>
    <a:srgbClr val="E4A9BB"/>
    <a:srgbClr val="001E3E"/>
    <a:srgbClr val="131D2A"/>
    <a:srgbClr val="071D2A"/>
    <a:srgbClr val="071D49"/>
    <a:srgbClr val="001E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3" autoAdjust="0"/>
    <p:restoredTop sz="95500" autoAdjust="0"/>
  </p:normalViewPr>
  <p:slideViewPr>
    <p:cSldViewPr snapToGrid="0" snapToObjects="1">
      <p:cViewPr varScale="1">
        <p:scale>
          <a:sx n="109" d="100"/>
          <a:sy n="109" d="100"/>
        </p:scale>
        <p:origin x="1268" y="72"/>
      </p:cViewPr>
      <p:guideLst>
        <p:guide orient="horz" pos="2168"/>
        <p:guide pos="2880"/>
      </p:guideLst>
    </p:cSldViewPr>
  </p:slideViewPr>
  <p:outlineViewPr>
    <p:cViewPr>
      <p:scale>
        <a:sx n="33" d="100"/>
        <a:sy n="33" d="100"/>
      </p:scale>
      <p:origin x="0" y="446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747D1-047C-4803-884A-4E1C81C61B8F}" type="datetimeFigureOut">
              <a:rPr lang="en-US" smtClean="0"/>
              <a:t>6/15/2021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F39FE-936B-4466-A381-2C1EA817F7E4}" type="slidenum">
              <a:rPr lang="en-US" smtClean="0"/>
              <a:t>‹#›</a:t>
            </a:fld>
            <a:endParaRPr lang="en-US"/>
          </a:p>
        </p:txBody>
      </p:sp>
    </p:spTree>
    <p:extLst>
      <p:ext uri="{BB962C8B-B14F-4D97-AF65-F5344CB8AC3E}">
        <p14:creationId xmlns:p14="http://schemas.microsoft.com/office/powerpoint/2010/main" val="401760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425A1BF-59CC-4890-856C-AB017C6336B9}" type="datetime1">
              <a:rPr lang="en-US" smtClean="0"/>
              <a:t>6/15/2021</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6" name="Slide Number Placeholder 5"/>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31332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266BBB-C511-47A4-A1A6-CCE7168DB252}" type="datetime1">
              <a:rPr lang="en-US" smtClean="0"/>
              <a:t>6/15/2021</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6" name="Slide Number Placeholder 5"/>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59308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F85C257-10D9-4A17-B1E1-D98C59B69EB3}" type="datetime1">
              <a:rPr lang="en-US" smtClean="0"/>
              <a:t>6/15/2021</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6" name="Slide Number Placeholder 5"/>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9489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575B5AF-FBEA-485D-AA2D-A9DA1693A1D0}" type="datetime1">
              <a:rPr lang="en-US" smtClean="0"/>
              <a:t>6/15/2021</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6" name="Slide Number Placeholder 5"/>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297013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64A2747-7A43-40CE-A568-6749DA8CFD17}" type="datetime1">
              <a:rPr lang="en-US" smtClean="0"/>
              <a:t>6/15/2021</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6" name="Slide Number Placeholder 5"/>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124564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44A43DE-58CA-4735-832D-33468BD27F44}" type="datetime1">
              <a:rPr lang="en-US" smtClean="0"/>
              <a:t>6/15/2021</a:t>
            </a:fld>
            <a:endParaRPr lang="en-US" dirty="0"/>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7" name="Slide Number Placeholder 6"/>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360598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D107A52F-0F52-4518-A544-65D70AEE1BD8}" type="datetime1">
              <a:rPr lang="en-US" smtClean="0"/>
              <a:t>6/15/2021</a:t>
            </a:fld>
            <a:endParaRPr lang="en-US" dirty="0"/>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9" name="Slide Number Placeholder 8"/>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229052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659F5BE-9BBB-4E54-9FB1-3625749DDD94}" type="datetime1">
              <a:rPr lang="en-US" smtClean="0"/>
              <a:t>6/15/2021</a:t>
            </a:fld>
            <a:endParaRPr lang="en-US" dirty="0"/>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5" name="Slide Number Placeholder 4"/>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402539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16917-00D2-4ED0-98A1-111492F6090B}" type="datetime1">
              <a:rPr lang="en-US" smtClean="0"/>
              <a:t>6/15/2021</a:t>
            </a:fld>
            <a:endParaRPr lang="en-US" dirty="0"/>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4" name="Slide Number Placeholder 3"/>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118864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0744B19-E507-411A-8F1D-A4AB7B1E91B9}" type="datetime1">
              <a:rPr lang="en-US" smtClean="0"/>
              <a:t>6/15/2021</a:t>
            </a:fld>
            <a:endParaRPr lang="en-US" dirty="0"/>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7" name="Slide Number Placeholder 6"/>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268225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664ACFB-957A-42FE-9EBA-E88D351044D5}" type="datetime1">
              <a:rPr lang="en-US" smtClean="0"/>
              <a:t>6/15/2021</a:t>
            </a:fld>
            <a:endParaRPr lang="en-US" dirty="0"/>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r>
              <a:rPr lang="en-US"/>
              <a:t>Confidential-IP od XO SKIN LLC</a:t>
            </a:r>
            <a:endParaRPr lang="en-US" dirty="0"/>
          </a:p>
        </p:txBody>
      </p:sp>
      <p:sp>
        <p:nvSpPr>
          <p:cNvPr id="7" name="Slide Number Placeholder 6"/>
          <p:cNvSpPr>
            <a:spLocks noGrp="1"/>
          </p:cNvSpPr>
          <p:nvPr>
            <p:ph type="sldNum" sz="quarter" idx="12"/>
          </p:nvPr>
        </p:nvSpPr>
        <p:spPr/>
        <p:txBody>
          <a:bodyPr/>
          <a:lstStyle/>
          <a:p>
            <a:fld id="{832645BF-B752-C440-8F9E-E3B8B7519EAB}" type="slidenum">
              <a:rPr lang="en-US" smtClean="0"/>
              <a:t>‹#›</a:t>
            </a:fld>
            <a:endParaRPr lang="en-US" dirty="0"/>
          </a:p>
        </p:txBody>
      </p:sp>
    </p:spTree>
    <p:extLst>
      <p:ext uri="{BB962C8B-B14F-4D97-AF65-F5344CB8AC3E}">
        <p14:creationId xmlns:p14="http://schemas.microsoft.com/office/powerpoint/2010/main" val="407120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0787" y="31749"/>
            <a:ext cx="8229600" cy="1143000"/>
          </a:xfrm>
          <a:prstGeom prst="rect">
            <a:avLst/>
          </a:prstGeom>
        </p:spPr>
        <p:txBody>
          <a:bodyPr vert="horz" lIns="91440" tIns="45720" rIns="91440" bIns="45720" rtlCol="0" anchor="ctr">
            <a:normAutofit/>
          </a:bodyPr>
          <a:lstStyle/>
          <a:p>
            <a:r>
              <a:rPr lang="en-GB" dirty="0"/>
              <a:t>Crabtree &amp; Evelyn  Brand blueprint</a:t>
            </a:r>
            <a:br>
              <a:rPr lang="en-GB" dirty="0"/>
            </a:br>
            <a:endParaRPr lang="en-US" dirty="0"/>
          </a:p>
        </p:txBody>
      </p:sp>
      <p:sp>
        <p:nvSpPr>
          <p:cNvPr id="3" name="Text Placeholder 2"/>
          <p:cNvSpPr>
            <a:spLocks noGrp="1"/>
          </p:cNvSpPr>
          <p:nvPr>
            <p:ph type="body" idx="1"/>
          </p:nvPr>
        </p:nvSpPr>
        <p:spPr>
          <a:xfrm>
            <a:off x="340787" y="1081619"/>
            <a:ext cx="82296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p:txBody>
      </p:sp>
      <p:sp>
        <p:nvSpPr>
          <p:cNvPr id="4" name="Date Placeholder 3"/>
          <p:cNvSpPr>
            <a:spLocks noGrp="1"/>
          </p:cNvSpPr>
          <p:nvPr>
            <p:ph type="dt" sz="half" idx="2"/>
          </p:nvPr>
        </p:nvSpPr>
        <p:spPr>
          <a:xfrm>
            <a:off x="6553200" y="6164264"/>
            <a:ext cx="2133600" cy="365125"/>
          </a:xfrm>
          <a:prstGeom prst="rect">
            <a:avLst/>
          </a:prstGeom>
        </p:spPr>
        <p:txBody>
          <a:bodyPr vert="horz" lIns="91440" tIns="45720" rIns="91440" bIns="45720" rtlCol="0" anchor="ctr"/>
          <a:lstStyle>
            <a:lvl1pPr algn="r">
              <a:defRPr sz="1200">
                <a:solidFill>
                  <a:srgbClr val="E4A9BB"/>
                </a:solidFill>
                <a:latin typeface="Baskerville"/>
              </a:defRPr>
            </a:lvl1pPr>
          </a:lstStyle>
          <a:p>
            <a:fld id="{4C2B032A-FD99-4AFA-939B-576D5C7B39C2}" type="datetime1">
              <a:rPr lang="en-US" smtClean="0"/>
              <a:t>6/15/2021</a:t>
            </a:fld>
            <a:endParaRPr lang="en-US" dirty="0"/>
          </a:p>
        </p:txBody>
      </p:sp>
      <p:sp>
        <p:nvSpPr>
          <p:cNvPr id="6" name="Slide Number Placeholder 5"/>
          <p:cNvSpPr>
            <a:spLocks noGrp="1"/>
          </p:cNvSpPr>
          <p:nvPr>
            <p:ph type="sldNum" sz="quarter" idx="4"/>
          </p:nvPr>
        </p:nvSpPr>
        <p:spPr>
          <a:xfrm>
            <a:off x="-169334" y="4882099"/>
            <a:ext cx="1524000" cy="2043642"/>
          </a:xfrm>
          <a:prstGeom prst="rect">
            <a:avLst/>
          </a:prstGeom>
        </p:spPr>
        <p:txBody>
          <a:bodyPr vert="horz" lIns="91440" tIns="45720" rIns="91440" bIns="45720" rtlCol="0" anchor="ctr"/>
          <a:lstStyle>
            <a:lvl1pPr algn="r">
              <a:defRPr sz="9600">
                <a:solidFill>
                  <a:srgbClr val="EE4E6E"/>
                </a:solidFill>
                <a:latin typeface="Baskerville"/>
              </a:defRPr>
            </a:lvl1pPr>
          </a:lstStyle>
          <a:p>
            <a:r>
              <a:rPr lang="en-US" dirty="0"/>
              <a:t>1.</a:t>
            </a:r>
          </a:p>
        </p:txBody>
      </p:sp>
      <p:cxnSp>
        <p:nvCxnSpPr>
          <p:cNvPr id="8" name="Straight Connector 7"/>
          <p:cNvCxnSpPr/>
          <p:nvPr userDrawn="1"/>
        </p:nvCxnSpPr>
        <p:spPr>
          <a:xfrm>
            <a:off x="457200" y="709612"/>
            <a:ext cx="8229600" cy="0"/>
          </a:xfrm>
          <a:prstGeom prst="line">
            <a:avLst/>
          </a:prstGeom>
          <a:ln w="12700" cmpd="sng">
            <a:solidFill>
              <a:srgbClr val="DB575D"/>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86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457200" rtl="0" eaLnBrk="1" latinLnBrk="0" hangingPunct="1">
        <a:spcBef>
          <a:spcPct val="0"/>
        </a:spcBef>
        <a:buNone/>
        <a:defRPr sz="1200" kern="1200">
          <a:solidFill>
            <a:srgbClr val="EE4E6E"/>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Baskerville"/>
          <a:ea typeface="+mn-ea"/>
          <a:cs typeface="+mn-cs"/>
        </a:defRPr>
      </a:lvl1pPr>
      <a:lvl2pPr marL="742950" indent="-285750" algn="l" defTabSz="457200" rtl="0" eaLnBrk="1" latinLnBrk="0" hangingPunct="1">
        <a:spcBef>
          <a:spcPct val="20000"/>
        </a:spcBef>
        <a:buFont typeface="Arial"/>
        <a:buChar char="–"/>
        <a:defRPr sz="2200" kern="1200">
          <a:solidFill>
            <a:schemeClr val="tx1"/>
          </a:solidFill>
          <a:latin typeface="Baskerville"/>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Baskerville"/>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Baskerville"/>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lumMod val="75000"/>
              <a:lumOff val="25000"/>
            </a:schemeClr>
          </a:fgClr>
          <a:bgClr>
            <a:schemeClr val="bg1"/>
          </a:bgClr>
        </a:pattFill>
        <a:effectLst/>
      </p:bgPr>
    </p:bg>
    <p:spTree>
      <p:nvGrpSpPr>
        <p:cNvPr id="1" name=""/>
        <p:cNvGrpSpPr/>
        <p:nvPr/>
      </p:nvGrpSpPr>
      <p:grpSpPr>
        <a:xfrm>
          <a:off x="0" y="0"/>
          <a:ext cx="0" cy="0"/>
          <a:chOff x="0" y="0"/>
          <a:chExt cx="0" cy="0"/>
        </a:xfrm>
      </p:grpSpPr>
      <p:sp>
        <p:nvSpPr>
          <p:cNvPr id="12" name="TextBox 11"/>
          <p:cNvSpPr txBox="1"/>
          <p:nvPr/>
        </p:nvSpPr>
        <p:spPr>
          <a:xfrm>
            <a:off x="340787" y="31749"/>
            <a:ext cx="8229600" cy="1143000"/>
          </a:xfrm>
          <a:prstGeom prst="rect">
            <a:avLst/>
          </a:prstGeom>
        </p:spPr>
        <p:txBody>
          <a:bodyPr vert="horz" lIns="91440" tIns="45720" rIns="91440" bIns="45720" rtlCol="0" anchor="ctr">
            <a:normAutofit/>
          </a:bodyPr>
          <a:lstStyle/>
          <a:p>
            <a:pPr>
              <a:spcBef>
                <a:spcPct val="0"/>
              </a:spcBef>
              <a:spcAft>
                <a:spcPts val="600"/>
              </a:spcAft>
              <a:defRPr/>
            </a:pPr>
            <a:r>
              <a:rPr lang="en-US" sz="2000" spc="100" dirty="0">
                <a:solidFill>
                  <a:srgbClr val="C00000"/>
                </a:solidFill>
                <a:latin typeface="Baskerville"/>
                <a:ea typeface="+mj-ea"/>
                <a:cs typeface="+mj-cs"/>
              </a:rPr>
              <a:t>Brand Blueprint</a:t>
            </a:r>
          </a:p>
        </p:txBody>
      </p:sp>
      <p:pic>
        <p:nvPicPr>
          <p:cNvPr id="3" name="Picture 2" descr="Icon&#10;&#10;Description automatically generated">
            <a:extLst>
              <a:ext uri="{FF2B5EF4-FFF2-40B4-BE49-F238E27FC236}">
                <a16:creationId xmlns:a16="http://schemas.microsoft.com/office/drawing/2014/main" id="{4D83D439-1C44-4F6F-A182-A3C8DBFB9034}"/>
              </a:ext>
            </a:extLst>
          </p:cNvPr>
          <p:cNvPicPr>
            <a:picLocks noChangeAspect="1"/>
          </p:cNvPicPr>
          <p:nvPr/>
        </p:nvPicPr>
        <p:blipFill>
          <a:blip r:embed="rId2"/>
          <a:stretch>
            <a:fillRect/>
          </a:stretch>
        </p:blipFill>
        <p:spPr>
          <a:xfrm>
            <a:off x="2413246" y="1081619"/>
            <a:ext cx="4084682" cy="4525963"/>
          </a:xfrm>
          <a:prstGeom prst="rect">
            <a:avLst/>
          </a:prstGeom>
          <a:noFill/>
        </p:spPr>
      </p:pic>
      <p:sp>
        <p:nvSpPr>
          <p:cNvPr id="2" name="Date Placeholder 1">
            <a:extLst>
              <a:ext uri="{FF2B5EF4-FFF2-40B4-BE49-F238E27FC236}">
                <a16:creationId xmlns:a16="http://schemas.microsoft.com/office/drawing/2014/main" id="{E65033BD-E817-4086-92A1-03FB88F6C205}"/>
              </a:ext>
            </a:extLst>
          </p:cNvPr>
          <p:cNvSpPr>
            <a:spLocks noGrp="1"/>
          </p:cNvSpPr>
          <p:nvPr>
            <p:ph type="dt" sz="half" idx="10"/>
          </p:nvPr>
        </p:nvSpPr>
        <p:spPr/>
        <p:txBody>
          <a:bodyPr/>
          <a:lstStyle/>
          <a:p>
            <a:fld id="{380A8B08-4F31-4037-9560-A9D1FED90C4C}" type="datetime1">
              <a:rPr lang="en-US" smtClean="0"/>
              <a:t>6/15/2021</a:t>
            </a:fld>
            <a:endParaRPr lang="en-US" dirty="0"/>
          </a:p>
        </p:txBody>
      </p:sp>
      <p:sp>
        <p:nvSpPr>
          <p:cNvPr id="4" name="Footer Placeholder 3">
            <a:extLst>
              <a:ext uri="{FF2B5EF4-FFF2-40B4-BE49-F238E27FC236}">
                <a16:creationId xmlns:a16="http://schemas.microsoft.com/office/drawing/2014/main" id="{D0490D18-5A85-4F70-A7B0-4DE3BDD3056C}"/>
              </a:ext>
            </a:extLst>
          </p:cNvPr>
          <p:cNvSpPr>
            <a:spLocks noGrp="1"/>
          </p:cNvSpPr>
          <p:nvPr>
            <p:ph type="ftr" sz="quarter" idx="11"/>
          </p:nvPr>
        </p:nvSpPr>
        <p:spPr>
          <a:xfrm>
            <a:off x="7169047" y="6440945"/>
            <a:ext cx="1882674" cy="365125"/>
          </a:xfrm>
        </p:spPr>
        <p:txBody>
          <a:bodyPr/>
          <a:lstStyle/>
          <a:p>
            <a:r>
              <a:rPr lang="en-US" sz="900" dirty="0"/>
              <a:t>Confidential-IP of XO SKIN LLC</a:t>
            </a:r>
          </a:p>
        </p:txBody>
      </p:sp>
    </p:spTree>
    <p:extLst>
      <p:ext uri="{BB962C8B-B14F-4D97-AF65-F5344CB8AC3E}">
        <p14:creationId xmlns:p14="http://schemas.microsoft.com/office/powerpoint/2010/main" val="10275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0052" y="1769593"/>
            <a:ext cx="6839983" cy="3764391"/>
          </a:xfrm>
        </p:spPr>
        <p:txBody>
          <a:bodyPr>
            <a:noAutofit/>
          </a:bodyPr>
          <a:lstStyle/>
          <a:p>
            <a:pPr algn="l"/>
            <a:r>
              <a:rPr lang="en-GB" sz="2000" dirty="0">
                <a:solidFill>
                  <a:schemeClr val="tx1"/>
                </a:solidFill>
              </a:rPr>
              <a:t>We are a beauty care brand. But at the heart of all our products is Face Therapy: our number one selling product, and icon of the brand on which to build.</a:t>
            </a:r>
          </a:p>
          <a:p>
            <a:pPr algn="l"/>
            <a:endParaRPr lang="en-GB" sz="2000" dirty="0">
              <a:solidFill>
                <a:schemeClr val="tx1"/>
              </a:solidFill>
            </a:endParaRPr>
          </a:p>
          <a:p>
            <a:pPr algn="l"/>
            <a:r>
              <a:rPr lang="en-GB" sz="2000" dirty="0">
                <a:solidFill>
                  <a:schemeClr val="tx1"/>
                </a:solidFill>
              </a:rPr>
              <a:t>We should take great care in out packaging concepts. Consider paint tubes or mini pumps for our Face Therapy. </a:t>
            </a:r>
          </a:p>
          <a:p>
            <a:pPr algn="l"/>
            <a:r>
              <a:rPr lang="en-GB" sz="2000" dirty="0">
                <a:solidFill>
                  <a:schemeClr val="tx1"/>
                </a:solidFill>
              </a:rPr>
              <a:t>Our products should also represent the spirit of adventure (in terms of ingredients) and everyday quality so important to our brand. Face care is part of a daily routine – and for </a:t>
            </a:r>
            <a:br>
              <a:rPr lang="en-GB" sz="2000" dirty="0">
                <a:solidFill>
                  <a:schemeClr val="tx1"/>
                </a:solidFill>
              </a:rPr>
            </a:br>
            <a:r>
              <a:rPr lang="en-GB" sz="2000" dirty="0">
                <a:solidFill>
                  <a:schemeClr val="tx1"/>
                </a:solidFill>
              </a:rPr>
              <a:t>many, it forms an important ritual in their daily lives.</a:t>
            </a:r>
          </a:p>
        </p:txBody>
      </p:sp>
      <p:sp>
        <p:nvSpPr>
          <p:cNvPr id="7" name="Title Placeholder 1"/>
          <p:cNvSpPr txBox="1">
            <a:spLocks/>
          </p:cNvSpPr>
          <p:nvPr/>
        </p:nvSpPr>
        <p:spPr>
          <a:xfrm>
            <a:off x="340787" y="31749"/>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5" name="TextBox 4"/>
          <p:cNvSpPr txBox="1"/>
          <p:nvPr/>
        </p:nvSpPr>
        <p:spPr>
          <a:xfrm>
            <a:off x="317904" y="1176126"/>
            <a:ext cx="5745679" cy="646331"/>
          </a:xfrm>
          <a:prstGeom prst="rect">
            <a:avLst/>
          </a:prstGeom>
          <a:noFill/>
        </p:spPr>
        <p:txBody>
          <a:bodyPr wrap="square" rtlCol="0">
            <a:spAutoFit/>
          </a:bodyPr>
          <a:lstStyle/>
          <a:p>
            <a:r>
              <a:rPr lang="en-GB" sz="5400" baseline="30000" dirty="0">
                <a:solidFill>
                  <a:srgbClr val="EE4E6E"/>
                </a:solidFill>
                <a:latin typeface="Baskerville"/>
              </a:rPr>
              <a:t>Our products</a:t>
            </a:r>
          </a:p>
        </p:txBody>
      </p:sp>
      <p:sp>
        <p:nvSpPr>
          <p:cNvPr id="2" name="Date Placeholder 1">
            <a:extLst>
              <a:ext uri="{FF2B5EF4-FFF2-40B4-BE49-F238E27FC236}">
                <a16:creationId xmlns:a16="http://schemas.microsoft.com/office/drawing/2014/main" id="{CF3D0975-F91A-46F2-9CC4-17CED2CC2CCE}"/>
              </a:ext>
            </a:extLst>
          </p:cNvPr>
          <p:cNvSpPr>
            <a:spLocks noGrp="1"/>
          </p:cNvSpPr>
          <p:nvPr>
            <p:ph type="dt" sz="half" idx="10"/>
          </p:nvPr>
        </p:nvSpPr>
        <p:spPr/>
        <p:txBody>
          <a:bodyPr/>
          <a:lstStyle/>
          <a:p>
            <a:fld id="{1C1F365B-00EA-4B72-A0E9-CA96EEB5D4C5}" type="datetime1">
              <a:rPr lang="en-US" smtClean="0"/>
              <a:t>6/15/2021</a:t>
            </a:fld>
            <a:endParaRPr lang="en-US" dirty="0"/>
          </a:p>
        </p:txBody>
      </p:sp>
      <p:sp>
        <p:nvSpPr>
          <p:cNvPr id="8" name="Footer Placeholder 3">
            <a:extLst>
              <a:ext uri="{FF2B5EF4-FFF2-40B4-BE49-F238E27FC236}">
                <a16:creationId xmlns:a16="http://schemas.microsoft.com/office/drawing/2014/main" id="{6D19EDBE-862E-4D8B-A332-7E3F298E4061}"/>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143513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0052" y="1945127"/>
            <a:ext cx="6839983" cy="3032109"/>
          </a:xfrm>
        </p:spPr>
        <p:txBody>
          <a:bodyPr>
            <a:noAutofit/>
          </a:bodyPr>
          <a:lstStyle/>
          <a:p>
            <a:pPr algn="l">
              <a:spcBef>
                <a:spcPts val="0"/>
              </a:spcBef>
            </a:pPr>
            <a:r>
              <a:rPr lang="en-GB" sz="2000" dirty="0">
                <a:solidFill>
                  <a:srgbClr val="001E3E"/>
                </a:solidFill>
              </a:rPr>
              <a:t>Creating a delightful, memorable experience is essential for us. So we think of our products within the notion of ritual – much more sensual, richer and more enjoyable than a routine. This will become a well-understood point of difference for our brand in due course.</a:t>
            </a:r>
          </a:p>
          <a:p>
            <a:pPr algn="l">
              <a:spcBef>
                <a:spcPts val="0"/>
              </a:spcBef>
            </a:pPr>
            <a:endParaRPr lang="en-GB" sz="2000" dirty="0">
              <a:solidFill>
                <a:srgbClr val="001E3E"/>
              </a:solidFill>
            </a:endParaRPr>
          </a:p>
          <a:p>
            <a:pPr algn="l"/>
            <a:r>
              <a:rPr lang="en-GB" sz="2000" dirty="0">
                <a:solidFill>
                  <a:srgbClr val="001E3E"/>
                </a:solidFill>
              </a:rPr>
              <a:t>Our rituals will evolve over time, as seasons change and new trends emerge – providing us with ample opportunity to surprise and delight our customers, every day. </a:t>
            </a:r>
          </a:p>
        </p:txBody>
      </p:sp>
      <p:sp>
        <p:nvSpPr>
          <p:cNvPr id="7" name="Title Placeholder 1"/>
          <p:cNvSpPr txBox="1">
            <a:spLocks/>
          </p:cNvSpPr>
          <p:nvPr/>
        </p:nvSpPr>
        <p:spPr>
          <a:xfrm>
            <a:off x="340787" y="31749"/>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5" name="TextBox 4"/>
          <p:cNvSpPr txBox="1"/>
          <p:nvPr/>
        </p:nvSpPr>
        <p:spPr>
          <a:xfrm>
            <a:off x="317904" y="1176126"/>
            <a:ext cx="5745679" cy="646331"/>
          </a:xfrm>
          <a:prstGeom prst="rect">
            <a:avLst/>
          </a:prstGeom>
          <a:noFill/>
        </p:spPr>
        <p:txBody>
          <a:bodyPr wrap="square" rtlCol="0">
            <a:spAutoFit/>
          </a:bodyPr>
          <a:lstStyle/>
          <a:p>
            <a:r>
              <a:rPr lang="en-GB" sz="5400" baseline="30000" dirty="0">
                <a:solidFill>
                  <a:srgbClr val="EE4E6E"/>
                </a:solidFill>
                <a:latin typeface="Baskerville"/>
              </a:rPr>
              <a:t>The role of rituals</a:t>
            </a:r>
          </a:p>
        </p:txBody>
      </p:sp>
      <p:sp>
        <p:nvSpPr>
          <p:cNvPr id="2" name="Date Placeholder 1">
            <a:extLst>
              <a:ext uri="{FF2B5EF4-FFF2-40B4-BE49-F238E27FC236}">
                <a16:creationId xmlns:a16="http://schemas.microsoft.com/office/drawing/2014/main" id="{0B5EB13E-17FB-4459-A1FC-C888B4149D3E}"/>
              </a:ext>
            </a:extLst>
          </p:cNvPr>
          <p:cNvSpPr>
            <a:spLocks noGrp="1"/>
          </p:cNvSpPr>
          <p:nvPr>
            <p:ph type="dt" sz="half" idx="10"/>
          </p:nvPr>
        </p:nvSpPr>
        <p:spPr/>
        <p:txBody>
          <a:bodyPr/>
          <a:lstStyle/>
          <a:p>
            <a:fld id="{638F2C1E-CF9C-477D-8F3E-911F8F1FD178}" type="datetime1">
              <a:rPr lang="en-US" smtClean="0"/>
              <a:t>6/15/2021</a:t>
            </a:fld>
            <a:endParaRPr lang="en-US" dirty="0"/>
          </a:p>
        </p:txBody>
      </p:sp>
      <p:sp>
        <p:nvSpPr>
          <p:cNvPr id="8" name="Footer Placeholder 3">
            <a:extLst>
              <a:ext uri="{FF2B5EF4-FFF2-40B4-BE49-F238E27FC236}">
                <a16:creationId xmlns:a16="http://schemas.microsoft.com/office/drawing/2014/main" id="{10396B3C-41F5-4270-8C0C-5A68F51CA648}"/>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21635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98765" y="2460013"/>
            <a:ext cx="2871622" cy="2803270"/>
          </a:xfrm>
        </p:spPr>
        <p:txBody>
          <a:bodyPr>
            <a:noAutofit/>
          </a:bodyPr>
          <a:lstStyle/>
          <a:p>
            <a:pPr algn="l"/>
            <a:r>
              <a:rPr lang="en-GB" sz="1800" b="1" dirty="0">
                <a:solidFill>
                  <a:schemeClr val="tx1">
                    <a:lumMod val="75000"/>
                    <a:lumOff val="25000"/>
                  </a:schemeClr>
                </a:solidFill>
              </a:rPr>
              <a:t>Creating a strategy </a:t>
            </a:r>
            <a:br>
              <a:rPr lang="en-GB" sz="1800" b="1" dirty="0">
                <a:solidFill>
                  <a:schemeClr val="tx1">
                    <a:lumMod val="75000"/>
                    <a:lumOff val="25000"/>
                  </a:schemeClr>
                </a:solidFill>
              </a:rPr>
            </a:br>
            <a:r>
              <a:rPr lang="en-GB" sz="1800" b="1" dirty="0">
                <a:solidFill>
                  <a:schemeClr val="tx1">
                    <a:lumMod val="75000"/>
                    <a:lumOff val="25000"/>
                  </a:schemeClr>
                </a:solidFill>
              </a:rPr>
              <a:t>for diversification</a:t>
            </a:r>
          </a:p>
          <a:p>
            <a:pPr algn="l"/>
            <a:r>
              <a:rPr lang="en-GB" sz="1800" dirty="0">
                <a:solidFill>
                  <a:schemeClr val="tx1">
                    <a:lumMod val="75000"/>
                    <a:lumOff val="25000"/>
                  </a:schemeClr>
                </a:solidFill>
              </a:rPr>
              <a:t>Our core product icon is Face Therapy, from which all other products grow, step-by-step. Seasonal rituals are important here to excite customers and make sure we’re always relevant to</a:t>
            </a:r>
            <a:br>
              <a:rPr lang="en-GB" sz="1800" dirty="0">
                <a:solidFill>
                  <a:schemeClr val="tx1">
                    <a:lumMod val="75000"/>
                    <a:lumOff val="25000"/>
                  </a:schemeClr>
                </a:solidFill>
              </a:rPr>
            </a:br>
            <a:r>
              <a:rPr lang="en-GB" sz="1800" dirty="0">
                <a:solidFill>
                  <a:schemeClr val="tx1">
                    <a:lumMod val="75000"/>
                    <a:lumOff val="25000"/>
                  </a:schemeClr>
                </a:solidFill>
              </a:rPr>
              <a:t>their needs.</a:t>
            </a:r>
          </a:p>
        </p:txBody>
      </p:sp>
      <p:sp>
        <p:nvSpPr>
          <p:cNvPr id="7" name="Title Placeholder 1"/>
          <p:cNvSpPr txBox="1">
            <a:spLocks/>
          </p:cNvSpPr>
          <p:nvPr/>
        </p:nvSpPr>
        <p:spPr>
          <a:xfrm>
            <a:off x="340787" y="31749"/>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pic>
        <p:nvPicPr>
          <p:cNvPr id="299" name="Picture 298" descr="Chart, diagram, sunburst chart&#10;&#10;Description automatically generated">
            <a:extLst>
              <a:ext uri="{FF2B5EF4-FFF2-40B4-BE49-F238E27FC236}">
                <a16:creationId xmlns:a16="http://schemas.microsoft.com/office/drawing/2014/main" id="{BEB1FC97-E500-499F-8909-9D7A2400245D}"/>
              </a:ext>
            </a:extLst>
          </p:cNvPr>
          <p:cNvPicPr>
            <a:picLocks noChangeAspect="1"/>
          </p:cNvPicPr>
          <p:nvPr/>
        </p:nvPicPr>
        <p:blipFill>
          <a:blip r:embed="rId2"/>
          <a:stretch>
            <a:fillRect/>
          </a:stretch>
        </p:blipFill>
        <p:spPr>
          <a:xfrm>
            <a:off x="797370" y="1174749"/>
            <a:ext cx="4401693" cy="4462659"/>
          </a:xfrm>
          <a:prstGeom prst="rect">
            <a:avLst/>
          </a:prstGeom>
        </p:spPr>
      </p:pic>
      <p:sp>
        <p:nvSpPr>
          <p:cNvPr id="2" name="Date Placeholder 1">
            <a:extLst>
              <a:ext uri="{FF2B5EF4-FFF2-40B4-BE49-F238E27FC236}">
                <a16:creationId xmlns:a16="http://schemas.microsoft.com/office/drawing/2014/main" id="{9C9C0313-2D5F-4FF6-BD79-A653B4C11391}"/>
              </a:ext>
            </a:extLst>
          </p:cNvPr>
          <p:cNvSpPr>
            <a:spLocks noGrp="1"/>
          </p:cNvSpPr>
          <p:nvPr>
            <p:ph type="dt" sz="half" idx="10"/>
          </p:nvPr>
        </p:nvSpPr>
        <p:spPr/>
        <p:txBody>
          <a:bodyPr/>
          <a:lstStyle/>
          <a:p>
            <a:fld id="{1494A6DA-F008-407F-9DBE-A32296BDCCA0}" type="datetime1">
              <a:rPr lang="en-US" smtClean="0"/>
              <a:t>6/15/2021</a:t>
            </a:fld>
            <a:endParaRPr lang="en-US" dirty="0"/>
          </a:p>
        </p:txBody>
      </p:sp>
      <p:sp>
        <p:nvSpPr>
          <p:cNvPr id="8" name="Footer Placeholder 3">
            <a:extLst>
              <a:ext uri="{FF2B5EF4-FFF2-40B4-BE49-F238E27FC236}">
                <a16:creationId xmlns:a16="http://schemas.microsoft.com/office/drawing/2014/main" id="{38289B02-6FD4-4BD0-9019-8F99EC55B8CD}"/>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428592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8" name="TextBox 7"/>
          <p:cNvSpPr txBox="1"/>
          <p:nvPr/>
        </p:nvSpPr>
        <p:spPr>
          <a:xfrm>
            <a:off x="317904" y="1176128"/>
            <a:ext cx="5745680" cy="1165346"/>
          </a:xfrm>
          <a:prstGeom prst="rect">
            <a:avLst/>
          </a:prstGeom>
          <a:noFill/>
        </p:spPr>
        <p:txBody>
          <a:bodyPr wrap="square" lIns="87276" tIns="43638" rIns="87276" bIns="43638" rtlCol="0">
            <a:spAutoFit/>
          </a:bodyPr>
          <a:lstStyle/>
          <a:p>
            <a:r>
              <a:rPr lang="en-GB" sz="10500" baseline="30000" dirty="0">
                <a:solidFill>
                  <a:srgbClr val="EE4E6E"/>
                </a:solidFill>
                <a:latin typeface="Baskerville"/>
              </a:rPr>
              <a:t>The brand</a:t>
            </a:r>
          </a:p>
        </p:txBody>
      </p:sp>
      <p:pic>
        <p:nvPicPr>
          <p:cNvPr id="6" name="Picture 5" descr="Icon&#10;&#10;Description automatically generated">
            <a:extLst>
              <a:ext uri="{FF2B5EF4-FFF2-40B4-BE49-F238E27FC236}">
                <a16:creationId xmlns:a16="http://schemas.microsoft.com/office/drawing/2014/main" id="{965EEEBF-B263-46E9-AC86-08951955BBAE}"/>
              </a:ext>
            </a:extLst>
          </p:cNvPr>
          <p:cNvPicPr>
            <a:picLocks noChangeAspect="1"/>
          </p:cNvPicPr>
          <p:nvPr/>
        </p:nvPicPr>
        <p:blipFill>
          <a:blip r:embed="rId2"/>
          <a:stretch>
            <a:fillRect/>
          </a:stretch>
        </p:blipFill>
        <p:spPr>
          <a:xfrm>
            <a:off x="2908546" y="1481669"/>
            <a:ext cx="4084682" cy="4525963"/>
          </a:xfrm>
          <a:prstGeom prst="rect">
            <a:avLst/>
          </a:prstGeom>
          <a:noFill/>
        </p:spPr>
      </p:pic>
      <p:sp>
        <p:nvSpPr>
          <p:cNvPr id="2" name="Date Placeholder 1">
            <a:extLst>
              <a:ext uri="{FF2B5EF4-FFF2-40B4-BE49-F238E27FC236}">
                <a16:creationId xmlns:a16="http://schemas.microsoft.com/office/drawing/2014/main" id="{D11B52D6-2AC6-4E5B-A2C6-5291E7AB56D4}"/>
              </a:ext>
            </a:extLst>
          </p:cNvPr>
          <p:cNvSpPr>
            <a:spLocks noGrp="1"/>
          </p:cNvSpPr>
          <p:nvPr>
            <p:ph type="dt" sz="half" idx="10"/>
          </p:nvPr>
        </p:nvSpPr>
        <p:spPr/>
        <p:txBody>
          <a:bodyPr/>
          <a:lstStyle/>
          <a:p>
            <a:fld id="{E0477921-55D1-4781-BFE1-C5A735B2022A}" type="datetime1">
              <a:rPr lang="en-US" smtClean="0"/>
              <a:t>6/15/2021</a:t>
            </a:fld>
            <a:endParaRPr lang="en-US" dirty="0"/>
          </a:p>
        </p:txBody>
      </p:sp>
      <p:sp>
        <p:nvSpPr>
          <p:cNvPr id="9" name="Footer Placeholder 3">
            <a:extLst>
              <a:ext uri="{FF2B5EF4-FFF2-40B4-BE49-F238E27FC236}">
                <a16:creationId xmlns:a16="http://schemas.microsoft.com/office/drawing/2014/main" id="{60B61D0E-0AD3-4C88-85A8-9F2AE630AF8C}"/>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388117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319" y="2084279"/>
            <a:ext cx="6839983" cy="2803270"/>
          </a:xfrm>
        </p:spPr>
        <p:txBody>
          <a:bodyPr>
            <a:noAutofit/>
          </a:bodyPr>
          <a:lstStyle/>
          <a:p>
            <a:pPr algn="l">
              <a:spcAft>
                <a:spcPts val="1145"/>
              </a:spcAft>
            </a:pPr>
            <a:r>
              <a:rPr lang="en-GB" sz="1900" dirty="0">
                <a:solidFill>
                  <a:schemeClr val="tx1"/>
                </a:solidFill>
              </a:rPr>
              <a:t>We aim to delight our customers every day with</a:t>
            </a:r>
            <a:br>
              <a:rPr lang="en-GB" sz="1900" dirty="0">
                <a:solidFill>
                  <a:schemeClr val="tx1"/>
                </a:solidFill>
              </a:rPr>
            </a:br>
            <a:r>
              <a:rPr lang="en-GB" sz="1900" dirty="0">
                <a:solidFill>
                  <a:schemeClr val="tx1"/>
                </a:solidFill>
              </a:rPr>
              <a:t>high-quality Skin care products and rituals.</a:t>
            </a:r>
          </a:p>
          <a:p>
            <a:pPr algn="l"/>
            <a:r>
              <a:rPr lang="en-GB" sz="1900" dirty="0">
                <a:solidFill>
                  <a:srgbClr val="EE4E6E"/>
                </a:solidFill>
              </a:rPr>
              <a:t>Our brand must:</a:t>
            </a:r>
          </a:p>
          <a:p>
            <a:pPr algn="l"/>
            <a:r>
              <a:rPr lang="en-GB" sz="1900" dirty="0">
                <a:solidFill>
                  <a:schemeClr val="bg1"/>
                </a:solidFill>
              </a:rPr>
              <a:t>1</a:t>
            </a:r>
            <a:r>
              <a:rPr lang="en-GB" sz="1900" dirty="0">
                <a:solidFill>
                  <a:schemeClr val="tx1"/>
                </a:solidFill>
              </a:rPr>
              <a:t>	Signal a change in direction</a:t>
            </a:r>
          </a:p>
          <a:p>
            <a:pPr algn="l"/>
            <a:r>
              <a:rPr lang="en-GB" sz="1900" dirty="0">
                <a:solidFill>
                  <a:schemeClr val="tx1"/>
                </a:solidFill>
              </a:rPr>
              <a:t>2	Enable us to succeed in Skin care</a:t>
            </a:r>
          </a:p>
          <a:p>
            <a:pPr marL="457200" indent="-457200" algn="l">
              <a:buAutoNum type="arabicPlain" startAt="3"/>
            </a:pPr>
            <a:r>
              <a:rPr lang="en-GB" sz="1900" dirty="0">
                <a:solidFill>
                  <a:schemeClr val="tx1"/>
                </a:solidFill>
              </a:rPr>
              <a:t>Attract all genders, all skin types</a:t>
            </a:r>
          </a:p>
          <a:p>
            <a:pPr marL="457200" indent="-457200" algn="l">
              <a:buAutoNum type="arabicPlain" startAt="3"/>
            </a:pPr>
            <a:r>
              <a:rPr lang="en-GB" sz="1900" dirty="0">
                <a:solidFill>
                  <a:schemeClr val="tx1"/>
                </a:solidFill>
              </a:rPr>
              <a:t>Educate</a:t>
            </a:r>
          </a:p>
          <a:p>
            <a:pPr marL="457200" indent="-457200" algn="l">
              <a:buAutoNum type="arabicPlain" startAt="3"/>
            </a:pPr>
            <a:endParaRPr lang="en-GB" sz="1900" dirty="0">
              <a:solidFill>
                <a:schemeClr val="bg1"/>
              </a:solidFill>
            </a:endParaRPr>
          </a:p>
        </p:txBody>
      </p:sp>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5" name="TextBox 4"/>
          <p:cNvSpPr txBox="1"/>
          <p:nvPr/>
        </p:nvSpPr>
        <p:spPr>
          <a:xfrm>
            <a:off x="317905" y="975621"/>
            <a:ext cx="6821109" cy="707886"/>
          </a:xfrm>
          <a:prstGeom prst="rect">
            <a:avLst/>
          </a:prstGeom>
          <a:noFill/>
        </p:spPr>
        <p:txBody>
          <a:bodyPr wrap="square" lIns="87276" tIns="43638" rIns="87276" bIns="43638" rtlCol="0">
            <a:spAutoFit/>
          </a:bodyPr>
          <a:lstStyle/>
          <a:p>
            <a:r>
              <a:rPr lang="en-GB" sz="3900" dirty="0">
                <a:solidFill>
                  <a:srgbClr val="EE4E6E"/>
                </a:solidFill>
                <a:latin typeface="Baskerville"/>
              </a:rPr>
              <a:t>Our brand positioning</a:t>
            </a:r>
          </a:p>
        </p:txBody>
      </p:sp>
      <p:sp>
        <p:nvSpPr>
          <p:cNvPr id="2" name="Date Placeholder 1">
            <a:extLst>
              <a:ext uri="{FF2B5EF4-FFF2-40B4-BE49-F238E27FC236}">
                <a16:creationId xmlns:a16="http://schemas.microsoft.com/office/drawing/2014/main" id="{2552D8B0-849E-4388-8667-87C0383AE90B}"/>
              </a:ext>
            </a:extLst>
          </p:cNvPr>
          <p:cNvSpPr>
            <a:spLocks noGrp="1"/>
          </p:cNvSpPr>
          <p:nvPr>
            <p:ph type="dt" sz="half" idx="10"/>
          </p:nvPr>
        </p:nvSpPr>
        <p:spPr/>
        <p:txBody>
          <a:bodyPr/>
          <a:lstStyle/>
          <a:p>
            <a:fld id="{FB92DF11-F068-4590-8AD6-79EA4DCB89C6}" type="datetime1">
              <a:rPr lang="en-US" smtClean="0"/>
              <a:t>6/15/2021</a:t>
            </a:fld>
            <a:endParaRPr lang="en-US" dirty="0"/>
          </a:p>
        </p:txBody>
      </p:sp>
      <p:sp>
        <p:nvSpPr>
          <p:cNvPr id="8" name="Footer Placeholder 3">
            <a:extLst>
              <a:ext uri="{FF2B5EF4-FFF2-40B4-BE49-F238E27FC236}">
                <a16:creationId xmlns:a16="http://schemas.microsoft.com/office/drawing/2014/main" id="{26033DBE-2580-471F-B02E-3E46AF0DC02F}"/>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404308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2">
              <a:lumMod val="50000"/>
            </a:schemeClr>
          </a:solidFill>
          <a:ln>
            <a:solidFill>
              <a:srgbClr val="10253F"/>
            </a:solidFill>
          </a:ln>
        </p:spPr>
        <p:style>
          <a:lnRef idx="1">
            <a:schemeClr val="accent1"/>
          </a:lnRef>
          <a:fillRef idx="3">
            <a:schemeClr val="accent1"/>
          </a:fillRef>
          <a:effectRef idx="2">
            <a:schemeClr val="accent1"/>
          </a:effectRef>
          <a:fontRef idx="minor">
            <a:schemeClr val="lt1"/>
          </a:fontRef>
        </p:style>
        <p:txBody>
          <a:bodyPr lIns="87276" tIns="43638" rIns="87276" bIns="43638" anchor="ctr"/>
          <a:lstStyle/>
          <a:p>
            <a:pPr algn="ctr">
              <a:defRPr/>
            </a:pPr>
            <a:endParaRPr lang="en-US" dirty="0"/>
          </a:p>
        </p:txBody>
      </p:sp>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5" name="TextBox 4"/>
          <p:cNvSpPr txBox="1"/>
          <p:nvPr/>
        </p:nvSpPr>
        <p:spPr>
          <a:xfrm>
            <a:off x="317905" y="1176126"/>
            <a:ext cx="6821109" cy="2870237"/>
          </a:xfrm>
          <a:prstGeom prst="rect">
            <a:avLst/>
          </a:prstGeom>
          <a:noFill/>
        </p:spPr>
        <p:txBody>
          <a:bodyPr wrap="square" lIns="87276" tIns="43638" rIns="87276" bIns="43638" rtlCol="0">
            <a:spAutoFit/>
          </a:bodyPr>
          <a:lstStyle/>
          <a:p>
            <a:r>
              <a:rPr lang="en-GB" sz="3900" dirty="0">
                <a:solidFill>
                  <a:srgbClr val="FFFFFF"/>
                </a:solidFill>
                <a:latin typeface="Baskerville"/>
                <a:cs typeface="Baskerville"/>
              </a:rPr>
              <a:t>Brand belief: </a:t>
            </a:r>
          </a:p>
          <a:p>
            <a:endParaRPr lang="en-GB" sz="3900" dirty="0">
              <a:solidFill>
                <a:srgbClr val="FFFFFF"/>
              </a:solidFill>
              <a:latin typeface="Baskerville"/>
              <a:cs typeface="Baskerville"/>
            </a:endParaRPr>
          </a:p>
          <a:p>
            <a:pPr>
              <a:lnSpc>
                <a:spcPts val="6299"/>
              </a:lnSpc>
            </a:pPr>
            <a:r>
              <a:rPr lang="en-GB" sz="4800" dirty="0">
                <a:solidFill>
                  <a:srgbClr val="EE4E6E"/>
                </a:solidFill>
                <a:latin typeface="Baskerville"/>
              </a:rPr>
              <a:t>Love the Skin you’re In!</a:t>
            </a:r>
          </a:p>
          <a:p>
            <a:pPr>
              <a:lnSpc>
                <a:spcPts val="6299"/>
              </a:lnSpc>
            </a:pPr>
            <a:r>
              <a:rPr lang="en-GB" sz="4800" dirty="0">
                <a:solidFill>
                  <a:srgbClr val="EE4E6E"/>
                </a:solidFill>
                <a:latin typeface="Baskerville"/>
              </a:rPr>
              <a:t>Everything is a Choice !</a:t>
            </a:r>
          </a:p>
        </p:txBody>
      </p:sp>
      <p:sp>
        <p:nvSpPr>
          <p:cNvPr id="2" name="Date Placeholder 1">
            <a:extLst>
              <a:ext uri="{FF2B5EF4-FFF2-40B4-BE49-F238E27FC236}">
                <a16:creationId xmlns:a16="http://schemas.microsoft.com/office/drawing/2014/main" id="{38207173-C193-431B-950E-AF09E4CC7826}"/>
              </a:ext>
            </a:extLst>
          </p:cNvPr>
          <p:cNvSpPr>
            <a:spLocks noGrp="1"/>
          </p:cNvSpPr>
          <p:nvPr>
            <p:ph type="dt" sz="half" idx="10"/>
          </p:nvPr>
        </p:nvSpPr>
        <p:spPr/>
        <p:txBody>
          <a:bodyPr/>
          <a:lstStyle/>
          <a:p>
            <a:fld id="{9B29F437-DA9E-49BA-BCEA-C1E53F3DDB90}" type="datetime1">
              <a:rPr lang="en-US" smtClean="0"/>
              <a:t>6/15/2021</a:t>
            </a:fld>
            <a:endParaRPr lang="en-US" dirty="0"/>
          </a:p>
        </p:txBody>
      </p:sp>
      <p:sp>
        <p:nvSpPr>
          <p:cNvPr id="8" name="Footer Placeholder 3">
            <a:extLst>
              <a:ext uri="{FF2B5EF4-FFF2-40B4-BE49-F238E27FC236}">
                <a16:creationId xmlns:a16="http://schemas.microsoft.com/office/drawing/2014/main" id="{EAB8D156-B8DD-4BE4-9F5F-CA0CB052C5FF}"/>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327716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2">
              <a:lumMod val="50000"/>
            </a:schemeClr>
          </a:solidFill>
          <a:ln>
            <a:solidFill>
              <a:srgbClr val="10253F"/>
            </a:solidFill>
          </a:ln>
        </p:spPr>
        <p:style>
          <a:lnRef idx="1">
            <a:schemeClr val="accent1"/>
          </a:lnRef>
          <a:fillRef idx="3">
            <a:schemeClr val="accent1"/>
          </a:fillRef>
          <a:effectRef idx="2">
            <a:schemeClr val="accent1"/>
          </a:effectRef>
          <a:fontRef idx="minor">
            <a:schemeClr val="lt1"/>
          </a:fontRef>
        </p:style>
        <p:txBody>
          <a:bodyPr lIns="87276" tIns="43638" rIns="87276" bIns="43638" anchor="ctr"/>
          <a:lstStyle/>
          <a:p>
            <a:pPr algn="ctr">
              <a:defRPr/>
            </a:pPr>
            <a:endParaRPr lang="en-US" dirty="0"/>
          </a:p>
        </p:txBody>
      </p:sp>
      <p:sp>
        <p:nvSpPr>
          <p:cNvPr id="3" name="Subtitle 2"/>
          <p:cNvSpPr>
            <a:spLocks noGrp="1"/>
          </p:cNvSpPr>
          <p:nvPr>
            <p:ph type="subTitle" idx="1"/>
          </p:nvPr>
        </p:nvSpPr>
        <p:spPr>
          <a:xfrm>
            <a:off x="434749" y="1174751"/>
            <a:ext cx="7665286" cy="3573647"/>
          </a:xfrm>
        </p:spPr>
        <p:txBody>
          <a:bodyPr>
            <a:noAutofit/>
          </a:bodyPr>
          <a:lstStyle/>
          <a:p>
            <a:pPr algn="l"/>
            <a:r>
              <a:rPr lang="en-GB" sz="1900" b="1" dirty="0">
                <a:solidFill>
                  <a:schemeClr val="bg1"/>
                </a:solidFill>
              </a:rPr>
              <a:t>Brand positioning: the who, what, how &amp; why</a:t>
            </a:r>
          </a:p>
          <a:p>
            <a:pPr algn="l">
              <a:spcAft>
                <a:spcPts val="572"/>
              </a:spcAft>
            </a:pPr>
            <a:r>
              <a:rPr lang="en-GB" sz="1900" dirty="0">
                <a:solidFill>
                  <a:schemeClr val="bg1"/>
                </a:solidFill>
              </a:rPr>
              <a:t>From the very beginning we’ve travelled the globe in search of</a:t>
            </a:r>
            <a:br>
              <a:rPr lang="en-GB" sz="1900" dirty="0">
                <a:solidFill>
                  <a:schemeClr val="bg1"/>
                </a:solidFill>
              </a:rPr>
            </a:br>
            <a:r>
              <a:rPr lang="en-GB" sz="1900" dirty="0">
                <a:solidFill>
                  <a:schemeClr val="bg1"/>
                </a:solidFill>
              </a:rPr>
              <a:t>inspiration, efficacious and unusual ingredients for our Skin care products. But our fascination for the extraordinary and eclectic doesn’t end there.</a:t>
            </a:r>
          </a:p>
          <a:p>
            <a:pPr algn="l">
              <a:spcAft>
                <a:spcPts val="572"/>
              </a:spcAft>
            </a:pPr>
            <a:r>
              <a:rPr lang="en-GB" sz="1900" dirty="0">
                <a:solidFill>
                  <a:schemeClr val="bg1"/>
                </a:solidFill>
              </a:rPr>
              <a:t>We draw on the finest ingredients, expertise and treatments from </a:t>
            </a:r>
            <a:br>
              <a:rPr lang="en-GB" sz="1900" dirty="0">
                <a:solidFill>
                  <a:schemeClr val="bg1"/>
                </a:solidFill>
              </a:rPr>
            </a:br>
            <a:r>
              <a:rPr lang="en-GB" sz="1900" dirty="0">
                <a:solidFill>
                  <a:schemeClr val="bg1"/>
                </a:solidFill>
              </a:rPr>
              <a:t>around the world to bring you delightful Skin care products and </a:t>
            </a:r>
            <a:br>
              <a:rPr lang="en-GB" sz="1900" dirty="0">
                <a:solidFill>
                  <a:schemeClr val="bg1"/>
                </a:solidFill>
              </a:rPr>
            </a:br>
            <a:r>
              <a:rPr lang="en-GB" sz="1900" dirty="0">
                <a:solidFill>
                  <a:schemeClr val="bg1"/>
                </a:solidFill>
              </a:rPr>
              <a:t>rituals influenced by nature – and deliver these to you with our unique innovative style and creative flair.</a:t>
            </a:r>
          </a:p>
          <a:p>
            <a:pPr algn="l">
              <a:spcAft>
                <a:spcPts val="572"/>
              </a:spcAft>
            </a:pPr>
            <a:r>
              <a:rPr lang="en-GB" sz="1900" dirty="0">
                <a:solidFill>
                  <a:schemeClr val="bg1"/>
                </a:solidFill>
              </a:rPr>
              <a:t>So whether you want to look good or feel better in yourself, allow us</a:t>
            </a:r>
            <a:br>
              <a:rPr lang="en-GB" sz="1900" dirty="0">
                <a:solidFill>
                  <a:schemeClr val="bg1"/>
                </a:solidFill>
              </a:rPr>
            </a:br>
            <a:r>
              <a:rPr lang="en-GB" sz="1900" dirty="0">
                <a:solidFill>
                  <a:schemeClr val="bg1"/>
                </a:solidFill>
              </a:rPr>
              <a:t>to take you on a journey of discovery – one that will make a world</a:t>
            </a:r>
            <a:br>
              <a:rPr lang="en-GB" sz="1900" dirty="0">
                <a:solidFill>
                  <a:schemeClr val="bg1"/>
                </a:solidFill>
              </a:rPr>
            </a:br>
            <a:r>
              <a:rPr lang="en-GB" sz="1900" dirty="0">
                <a:solidFill>
                  <a:schemeClr val="bg1"/>
                </a:solidFill>
              </a:rPr>
              <a:t>of difference.</a:t>
            </a:r>
          </a:p>
        </p:txBody>
      </p:sp>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2" name="Date Placeholder 1">
            <a:extLst>
              <a:ext uri="{FF2B5EF4-FFF2-40B4-BE49-F238E27FC236}">
                <a16:creationId xmlns:a16="http://schemas.microsoft.com/office/drawing/2014/main" id="{713303DE-4750-4392-969A-70A2A39BDE60}"/>
              </a:ext>
            </a:extLst>
          </p:cNvPr>
          <p:cNvSpPr>
            <a:spLocks noGrp="1"/>
          </p:cNvSpPr>
          <p:nvPr>
            <p:ph type="dt" sz="half" idx="10"/>
          </p:nvPr>
        </p:nvSpPr>
        <p:spPr/>
        <p:txBody>
          <a:bodyPr/>
          <a:lstStyle/>
          <a:p>
            <a:fld id="{D87EF8EF-9B30-499F-AF81-6A571CECE12C}" type="datetime1">
              <a:rPr lang="en-US" smtClean="0"/>
              <a:t>6/15/2021</a:t>
            </a:fld>
            <a:endParaRPr lang="en-US" dirty="0"/>
          </a:p>
        </p:txBody>
      </p:sp>
    </p:spTree>
    <p:extLst>
      <p:ext uri="{BB962C8B-B14F-4D97-AF65-F5344CB8AC3E}">
        <p14:creationId xmlns:p14="http://schemas.microsoft.com/office/powerpoint/2010/main" val="289668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0787" y="2688850"/>
            <a:ext cx="6839983" cy="2414245"/>
          </a:xfrm>
        </p:spPr>
        <p:txBody>
          <a:bodyPr>
            <a:noAutofit/>
          </a:bodyPr>
          <a:lstStyle/>
          <a:p>
            <a:pPr algn="l"/>
            <a:r>
              <a:rPr lang="en-GB" sz="3100" baseline="30000" dirty="0">
                <a:solidFill>
                  <a:srgbClr val="001E3E"/>
                </a:solidFill>
              </a:rPr>
              <a:t>Our brand promise is the heart of our brand. It’s what we deliver to our customers every time they come into contact with us – from our website to our stores – every single day. But it’s just as relevant inside our business as it is outside, so it helps us ensure our customers, our teams and retailers experience the same, distinctive XO Skin.</a:t>
            </a:r>
          </a:p>
        </p:txBody>
      </p:sp>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endParaRPr lang="en-US" dirty="0">
              <a:solidFill>
                <a:srgbClr val="EE4E6E"/>
              </a:solidFill>
            </a:endParaRPr>
          </a:p>
        </p:txBody>
      </p:sp>
      <p:sp>
        <p:nvSpPr>
          <p:cNvPr id="5" name="TextBox 4"/>
          <p:cNvSpPr txBox="1"/>
          <p:nvPr/>
        </p:nvSpPr>
        <p:spPr>
          <a:xfrm>
            <a:off x="317904" y="993056"/>
            <a:ext cx="8010944" cy="1374378"/>
          </a:xfrm>
          <a:prstGeom prst="rect">
            <a:avLst/>
          </a:prstGeom>
          <a:noFill/>
        </p:spPr>
        <p:txBody>
          <a:bodyPr wrap="square" lIns="87276" tIns="43638" rIns="87276" bIns="43638" rtlCol="0">
            <a:spAutoFit/>
          </a:bodyPr>
          <a:lstStyle/>
          <a:p>
            <a:r>
              <a:rPr lang="en-GB" sz="3100" dirty="0">
                <a:solidFill>
                  <a:srgbClr val="EE4E6E"/>
                </a:solidFill>
                <a:latin typeface="Baskerville"/>
              </a:rPr>
              <a:t>Brand promise</a:t>
            </a:r>
          </a:p>
          <a:p>
            <a:pPr>
              <a:lnSpc>
                <a:spcPts val="6204"/>
              </a:lnSpc>
            </a:pPr>
            <a:r>
              <a:rPr lang="en-GB" sz="5700" dirty="0">
                <a:solidFill>
                  <a:srgbClr val="001E3E"/>
                </a:solidFill>
                <a:latin typeface="Baskerville"/>
              </a:rPr>
              <a:t>Everything is a Choice!</a:t>
            </a:r>
          </a:p>
        </p:txBody>
      </p:sp>
      <p:sp>
        <p:nvSpPr>
          <p:cNvPr id="2" name="Date Placeholder 1">
            <a:extLst>
              <a:ext uri="{FF2B5EF4-FFF2-40B4-BE49-F238E27FC236}">
                <a16:creationId xmlns:a16="http://schemas.microsoft.com/office/drawing/2014/main" id="{489B086E-BD9C-43B2-9672-484614720FC9}"/>
              </a:ext>
            </a:extLst>
          </p:cNvPr>
          <p:cNvSpPr>
            <a:spLocks noGrp="1"/>
          </p:cNvSpPr>
          <p:nvPr>
            <p:ph type="dt" sz="half" idx="10"/>
          </p:nvPr>
        </p:nvSpPr>
        <p:spPr/>
        <p:txBody>
          <a:bodyPr/>
          <a:lstStyle/>
          <a:p>
            <a:fld id="{250FB974-CE2D-4714-BC1E-76EEB53D035F}" type="datetime1">
              <a:rPr lang="en-US" smtClean="0"/>
              <a:t>6/15/2021</a:t>
            </a:fld>
            <a:endParaRPr lang="en-US" dirty="0"/>
          </a:p>
        </p:txBody>
      </p:sp>
      <p:sp>
        <p:nvSpPr>
          <p:cNvPr id="8" name="Footer Placeholder 3">
            <a:extLst>
              <a:ext uri="{FF2B5EF4-FFF2-40B4-BE49-F238E27FC236}">
                <a16:creationId xmlns:a16="http://schemas.microsoft.com/office/drawing/2014/main" id="{994AFEF7-2E75-44B3-9C9A-7244974985A4}"/>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30063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br>
              <a:rPr lang="en-GB" dirty="0">
                <a:solidFill>
                  <a:srgbClr val="EE4E6E"/>
                </a:solidFill>
              </a:rPr>
            </a:br>
            <a:endParaRPr lang="en-US" dirty="0">
              <a:solidFill>
                <a:srgbClr val="EE4E6E"/>
              </a:solidFill>
            </a:endParaRPr>
          </a:p>
        </p:txBody>
      </p:sp>
      <p:sp>
        <p:nvSpPr>
          <p:cNvPr id="6" name="TextBox 5"/>
          <p:cNvSpPr txBox="1"/>
          <p:nvPr/>
        </p:nvSpPr>
        <p:spPr>
          <a:xfrm>
            <a:off x="340788" y="954027"/>
            <a:ext cx="2984693" cy="565182"/>
          </a:xfrm>
          <a:prstGeom prst="rect">
            <a:avLst/>
          </a:prstGeom>
          <a:noFill/>
        </p:spPr>
        <p:txBody>
          <a:bodyPr wrap="none" lIns="87276" tIns="43638" rIns="87276" bIns="43638" rtlCol="0">
            <a:spAutoFit/>
          </a:bodyPr>
          <a:lstStyle/>
          <a:p>
            <a:r>
              <a:rPr lang="en-GB" sz="3100" dirty="0">
                <a:solidFill>
                  <a:srgbClr val="EE4E6E"/>
                </a:solidFill>
                <a:latin typeface="Baskerville"/>
                <a:cs typeface="Baskerville"/>
              </a:rPr>
              <a:t>Our brand values</a:t>
            </a:r>
            <a:endParaRPr lang="en-US" sz="2300" dirty="0">
              <a:solidFill>
                <a:srgbClr val="EE4E6E"/>
              </a:solidFill>
              <a:latin typeface="Baskerville"/>
              <a:cs typeface="Baskerville"/>
            </a:endParaRPr>
          </a:p>
        </p:txBody>
      </p:sp>
      <p:sp>
        <p:nvSpPr>
          <p:cNvPr id="9" name="Subtitle 2"/>
          <p:cNvSpPr>
            <a:spLocks noGrp="1"/>
          </p:cNvSpPr>
          <p:nvPr>
            <p:ph type="subTitle" idx="1"/>
          </p:nvPr>
        </p:nvSpPr>
        <p:spPr>
          <a:xfrm>
            <a:off x="423307" y="1819267"/>
            <a:ext cx="6839983" cy="2414245"/>
          </a:xfrm>
        </p:spPr>
        <p:txBody>
          <a:bodyPr>
            <a:noAutofit/>
          </a:bodyPr>
          <a:lstStyle/>
          <a:p>
            <a:pPr algn="l"/>
            <a:r>
              <a:rPr lang="en-GB" sz="3100" baseline="30000" dirty="0">
                <a:solidFill>
                  <a:srgbClr val="001E3E"/>
                </a:solidFill>
              </a:rPr>
              <a:t>Our values define our personality as a brand, as well as our behaviour. Everything we do should be judged against our values and promise in combination. We should ask ourselves: are we delivering a the difference that it takes in an effective, delightful and original way? Are we supporting your Choice?</a:t>
            </a:r>
          </a:p>
        </p:txBody>
      </p:sp>
      <p:sp>
        <p:nvSpPr>
          <p:cNvPr id="2" name="TextBox 1"/>
          <p:cNvSpPr txBox="1"/>
          <p:nvPr/>
        </p:nvSpPr>
        <p:spPr>
          <a:xfrm>
            <a:off x="423308" y="3649975"/>
            <a:ext cx="7952424" cy="1963129"/>
          </a:xfrm>
          <a:prstGeom prst="rect">
            <a:avLst/>
          </a:prstGeom>
          <a:noFill/>
        </p:spPr>
        <p:txBody>
          <a:bodyPr wrap="none" lIns="87276" tIns="43638" rIns="87276" bIns="43638" rtlCol="0">
            <a:spAutoFit/>
          </a:bodyPr>
          <a:lstStyle/>
          <a:p>
            <a:pPr>
              <a:lnSpc>
                <a:spcPts val="2902"/>
              </a:lnSpc>
            </a:pPr>
            <a:endParaRPr lang="en-GB" sz="3100" baseline="30000" dirty="0">
              <a:solidFill>
                <a:srgbClr val="001E3E"/>
              </a:solidFill>
              <a:latin typeface="Baskerville"/>
              <a:cs typeface="Baskerville"/>
            </a:endParaRPr>
          </a:p>
          <a:p>
            <a:pPr>
              <a:lnSpc>
                <a:spcPts val="2902"/>
              </a:lnSpc>
            </a:pPr>
            <a:r>
              <a:rPr lang="en-GB" sz="3100" baseline="30000" dirty="0">
                <a:solidFill>
                  <a:srgbClr val="001E3E"/>
                </a:solidFill>
                <a:latin typeface="Baskerville"/>
                <a:cs typeface="Baskerville"/>
              </a:rPr>
              <a:t>Rational	</a:t>
            </a:r>
            <a:r>
              <a:rPr lang="en-GB" sz="3100" b="1" baseline="30000" dirty="0">
                <a:solidFill>
                  <a:srgbClr val="001E3E"/>
                </a:solidFill>
                <a:latin typeface="Baskerville"/>
                <a:cs typeface="Baskerville"/>
              </a:rPr>
              <a:t>Effective</a:t>
            </a:r>
            <a:r>
              <a:rPr lang="en-GB" sz="3100" baseline="30000" dirty="0">
                <a:solidFill>
                  <a:srgbClr val="001E3E"/>
                </a:solidFill>
                <a:latin typeface="Baskerville"/>
                <a:cs typeface="Baskerville"/>
              </a:rPr>
              <a:t>			</a:t>
            </a:r>
            <a:r>
              <a:rPr lang="en-GB" sz="3100" i="1" baseline="30000" dirty="0">
                <a:solidFill>
                  <a:srgbClr val="001E3E"/>
                </a:solidFill>
                <a:latin typeface="Baskerville"/>
                <a:cs typeface="Baskerville"/>
              </a:rPr>
              <a:t>Quality performance, relevant and good for you</a:t>
            </a:r>
          </a:p>
          <a:p>
            <a:pPr>
              <a:lnSpc>
                <a:spcPts val="2902"/>
              </a:lnSpc>
            </a:pPr>
            <a:r>
              <a:rPr lang="en-GB" sz="3100" baseline="30000" dirty="0">
                <a:solidFill>
                  <a:srgbClr val="001E3E"/>
                </a:solidFill>
                <a:latin typeface="Baskerville"/>
                <a:cs typeface="Baskerville"/>
              </a:rPr>
              <a:t>Emotional </a:t>
            </a:r>
            <a:r>
              <a:rPr lang="en-GB" sz="3100" b="1" baseline="30000" dirty="0">
                <a:solidFill>
                  <a:srgbClr val="001E3E"/>
                </a:solidFill>
                <a:latin typeface="Baskerville"/>
                <a:cs typeface="Baskerville"/>
              </a:rPr>
              <a:t>Delightful</a:t>
            </a:r>
            <a:r>
              <a:rPr lang="en-GB" sz="3100" baseline="30000" dirty="0">
                <a:solidFill>
                  <a:srgbClr val="001E3E"/>
                </a:solidFill>
                <a:latin typeface="Baskerville"/>
                <a:cs typeface="Baskerville"/>
              </a:rPr>
              <a:t>		</a:t>
            </a:r>
            <a:r>
              <a:rPr lang="en-GB" sz="3100" i="1" baseline="30000" dirty="0">
                <a:solidFill>
                  <a:srgbClr val="001E3E"/>
                </a:solidFill>
                <a:latin typeface="Baskerville"/>
                <a:cs typeface="Baskerville"/>
              </a:rPr>
              <a:t>A beautiful, surprising and sensory experience</a:t>
            </a:r>
          </a:p>
          <a:p>
            <a:pPr>
              <a:lnSpc>
                <a:spcPts val="2902"/>
              </a:lnSpc>
            </a:pPr>
            <a:r>
              <a:rPr lang="en-GB" sz="3100" baseline="30000" dirty="0">
                <a:solidFill>
                  <a:srgbClr val="001E3E"/>
                </a:solidFill>
                <a:latin typeface="Baskerville"/>
                <a:cs typeface="Baskerville"/>
              </a:rPr>
              <a:t>Aspirational	</a:t>
            </a:r>
            <a:r>
              <a:rPr lang="en-GB" sz="3100" b="1" baseline="30000" dirty="0">
                <a:solidFill>
                  <a:srgbClr val="001E3E"/>
                </a:solidFill>
                <a:latin typeface="Baskerville"/>
                <a:cs typeface="Baskerville"/>
              </a:rPr>
              <a:t>Original</a:t>
            </a:r>
            <a:r>
              <a:rPr lang="en-GB" sz="3100" baseline="30000" dirty="0">
                <a:solidFill>
                  <a:srgbClr val="001E3E"/>
                </a:solidFill>
                <a:latin typeface="Baskerville"/>
                <a:cs typeface="Baskerville"/>
              </a:rPr>
              <a:t>		</a:t>
            </a:r>
            <a:r>
              <a:rPr lang="en-GB" sz="3100" i="1" baseline="30000" dirty="0">
                <a:solidFill>
                  <a:srgbClr val="001E3E"/>
                </a:solidFill>
                <a:latin typeface="Baskerville"/>
                <a:cs typeface="Baskerville"/>
              </a:rPr>
              <a:t>Unique, eclectic and hungry to find a better way</a:t>
            </a:r>
          </a:p>
          <a:p>
            <a:pPr>
              <a:lnSpc>
                <a:spcPts val="2902"/>
              </a:lnSpc>
            </a:pPr>
            <a:endParaRPr lang="en-US" sz="3100" dirty="0">
              <a:solidFill>
                <a:srgbClr val="001E3E"/>
              </a:solidFill>
              <a:latin typeface="Baskerville"/>
              <a:cs typeface="Baskerville"/>
            </a:endParaRPr>
          </a:p>
        </p:txBody>
      </p:sp>
      <p:sp>
        <p:nvSpPr>
          <p:cNvPr id="3" name="Date Placeholder 2">
            <a:extLst>
              <a:ext uri="{FF2B5EF4-FFF2-40B4-BE49-F238E27FC236}">
                <a16:creationId xmlns:a16="http://schemas.microsoft.com/office/drawing/2014/main" id="{E1B9D310-220A-408F-8D28-1310DFF9B323}"/>
              </a:ext>
            </a:extLst>
          </p:cNvPr>
          <p:cNvSpPr>
            <a:spLocks noGrp="1"/>
          </p:cNvSpPr>
          <p:nvPr>
            <p:ph type="dt" sz="half" idx="10"/>
          </p:nvPr>
        </p:nvSpPr>
        <p:spPr/>
        <p:txBody>
          <a:bodyPr/>
          <a:lstStyle/>
          <a:p>
            <a:fld id="{46DC459F-8FAD-4FFF-8DFE-79D01D3F8ED5}" type="datetime1">
              <a:rPr lang="en-US" smtClean="0"/>
              <a:t>6/15/2021</a:t>
            </a:fld>
            <a:endParaRPr lang="en-US" dirty="0"/>
          </a:p>
        </p:txBody>
      </p:sp>
      <p:sp>
        <p:nvSpPr>
          <p:cNvPr id="10" name="Footer Placeholder 3">
            <a:extLst>
              <a:ext uri="{FF2B5EF4-FFF2-40B4-BE49-F238E27FC236}">
                <a16:creationId xmlns:a16="http://schemas.microsoft.com/office/drawing/2014/main" id="{67D2F04D-701D-422C-B2D8-DB87B6C2460B}"/>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24939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200" dirty="0">
                <a:solidFill>
                  <a:srgbClr val="C00000"/>
                </a:solidFill>
              </a:rPr>
              <a:t>XO SKIN- Brand blueprint</a:t>
            </a:r>
            <a:br>
              <a:rPr lang="en-GB" dirty="0">
                <a:solidFill>
                  <a:srgbClr val="EE4E6E"/>
                </a:solidFill>
              </a:rPr>
            </a:br>
            <a:endParaRPr lang="en-US" dirty="0">
              <a:solidFill>
                <a:srgbClr val="EE4E6E"/>
              </a:solidFill>
            </a:endParaRPr>
          </a:p>
        </p:txBody>
      </p:sp>
      <p:sp>
        <p:nvSpPr>
          <p:cNvPr id="8" name="TextBox 7"/>
          <p:cNvSpPr txBox="1"/>
          <p:nvPr/>
        </p:nvSpPr>
        <p:spPr>
          <a:xfrm>
            <a:off x="317903" y="1176128"/>
            <a:ext cx="7656283" cy="990940"/>
          </a:xfrm>
          <a:prstGeom prst="rect">
            <a:avLst/>
          </a:prstGeom>
          <a:noFill/>
        </p:spPr>
        <p:txBody>
          <a:bodyPr wrap="square" lIns="87276" tIns="43638" rIns="87276" bIns="43638" rtlCol="0">
            <a:spAutoFit/>
          </a:bodyPr>
          <a:lstStyle/>
          <a:p>
            <a:r>
              <a:rPr lang="en-GB" sz="8800" baseline="30000" dirty="0">
                <a:solidFill>
                  <a:srgbClr val="EE4E6E"/>
                </a:solidFill>
                <a:latin typeface="Baskerville"/>
              </a:rPr>
              <a:t>Creative vision</a:t>
            </a:r>
          </a:p>
        </p:txBody>
      </p:sp>
      <p:pic>
        <p:nvPicPr>
          <p:cNvPr id="9" name="Picture 8" descr="Icon&#10;&#10;Description automatically generated">
            <a:extLst>
              <a:ext uri="{FF2B5EF4-FFF2-40B4-BE49-F238E27FC236}">
                <a16:creationId xmlns:a16="http://schemas.microsoft.com/office/drawing/2014/main" id="{8BA09523-DC66-4353-A304-8EB34009DDF7}"/>
              </a:ext>
            </a:extLst>
          </p:cNvPr>
          <p:cNvPicPr>
            <a:picLocks noChangeAspect="1"/>
          </p:cNvPicPr>
          <p:nvPr/>
        </p:nvPicPr>
        <p:blipFill>
          <a:blip r:embed="rId2"/>
          <a:stretch>
            <a:fillRect/>
          </a:stretch>
        </p:blipFill>
        <p:spPr>
          <a:xfrm>
            <a:off x="2771962" y="1436187"/>
            <a:ext cx="4378079" cy="4851057"/>
          </a:xfrm>
          <a:prstGeom prst="rect">
            <a:avLst/>
          </a:prstGeom>
          <a:noFill/>
        </p:spPr>
      </p:pic>
      <p:sp>
        <p:nvSpPr>
          <p:cNvPr id="2" name="Date Placeholder 1">
            <a:extLst>
              <a:ext uri="{FF2B5EF4-FFF2-40B4-BE49-F238E27FC236}">
                <a16:creationId xmlns:a16="http://schemas.microsoft.com/office/drawing/2014/main" id="{D2B3B389-E6E4-4F9F-8B25-FCFF87A7DB6F}"/>
              </a:ext>
            </a:extLst>
          </p:cNvPr>
          <p:cNvSpPr>
            <a:spLocks noGrp="1"/>
          </p:cNvSpPr>
          <p:nvPr>
            <p:ph type="dt" sz="half" idx="10"/>
          </p:nvPr>
        </p:nvSpPr>
        <p:spPr/>
        <p:txBody>
          <a:bodyPr/>
          <a:lstStyle/>
          <a:p>
            <a:fld id="{1DD4382B-EE2F-4220-9F9B-B5C1D79CB6E9}" type="datetime1">
              <a:rPr lang="en-US" smtClean="0"/>
              <a:t>6/15/2021</a:t>
            </a:fld>
            <a:endParaRPr lang="en-US" dirty="0"/>
          </a:p>
        </p:txBody>
      </p:sp>
      <p:sp>
        <p:nvSpPr>
          <p:cNvPr id="10" name="Footer Placeholder 3">
            <a:extLst>
              <a:ext uri="{FF2B5EF4-FFF2-40B4-BE49-F238E27FC236}">
                <a16:creationId xmlns:a16="http://schemas.microsoft.com/office/drawing/2014/main" id="{27550BFA-659B-489C-9731-138CA252C13F}"/>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163857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9150" y="816523"/>
            <a:ext cx="8085892" cy="4838093"/>
          </a:xfrm>
        </p:spPr>
        <p:txBody>
          <a:bodyPr>
            <a:noAutofit/>
          </a:bodyPr>
          <a:lstStyle/>
          <a:p>
            <a:pPr algn="l">
              <a:spcAft>
                <a:spcPts val="600"/>
              </a:spcAft>
            </a:pPr>
            <a:r>
              <a:rPr lang="en-GB" sz="3200" b="1" baseline="30000" dirty="0">
                <a:solidFill>
                  <a:schemeClr val="bg1"/>
                </a:solidFill>
              </a:rPr>
              <a:t>The Story So Far</a:t>
            </a:r>
          </a:p>
          <a:p>
            <a:pPr algn="l">
              <a:spcAft>
                <a:spcPts val="600"/>
              </a:spcAft>
            </a:pPr>
            <a:r>
              <a:rPr lang="en-GB" sz="3200" baseline="30000" dirty="0">
                <a:solidFill>
                  <a:schemeClr val="tx1"/>
                </a:solidFill>
              </a:rPr>
              <a:t>XO SKIN is brand that is currently under development and must deliver hard results. </a:t>
            </a:r>
          </a:p>
          <a:p>
            <a:pPr algn="l">
              <a:spcAft>
                <a:spcPts val="600"/>
              </a:spcAft>
            </a:pPr>
            <a:r>
              <a:rPr lang="en-GB" sz="3200" baseline="30000" dirty="0">
                <a:solidFill>
                  <a:schemeClr val="tx1"/>
                </a:solidFill>
              </a:rPr>
              <a:t>From the very beginning in 2006, the brand has always reflected </a:t>
            </a:r>
            <a:br>
              <a:rPr lang="en-GB" sz="3200" baseline="30000" dirty="0">
                <a:solidFill>
                  <a:schemeClr val="tx1"/>
                </a:solidFill>
              </a:rPr>
            </a:br>
            <a:r>
              <a:rPr lang="en-GB" sz="3200" baseline="30000" dirty="0">
                <a:solidFill>
                  <a:schemeClr val="tx1"/>
                </a:solidFill>
              </a:rPr>
              <a:t>a spirit of discovery and adventure, bringing an eclectic yet technically advanced – mix of products together from around </a:t>
            </a:r>
            <a:br>
              <a:rPr lang="en-GB" sz="3200" baseline="30000" dirty="0">
                <a:solidFill>
                  <a:schemeClr val="tx1"/>
                </a:solidFill>
              </a:rPr>
            </a:br>
            <a:r>
              <a:rPr lang="en-GB" sz="3200" baseline="30000" dirty="0">
                <a:solidFill>
                  <a:schemeClr val="tx1"/>
                </a:solidFill>
              </a:rPr>
              <a:t>the world.</a:t>
            </a:r>
          </a:p>
          <a:p>
            <a:pPr algn="l">
              <a:spcAft>
                <a:spcPts val="600"/>
              </a:spcAft>
            </a:pPr>
            <a:r>
              <a:rPr lang="en-GB" sz="3200" baseline="30000" dirty="0">
                <a:solidFill>
                  <a:schemeClr val="tx1"/>
                </a:solidFill>
              </a:rPr>
              <a:t>This document sets out a compelling and consistent vision for</a:t>
            </a:r>
            <a:br>
              <a:rPr lang="en-GB" sz="3200" baseline="30000" dirty="0">
                <a:solidFill>
                  <a:schemeClr val="tx1"/>
                </a:solidFill>
              </a:rPr>
            </a:br>
            <a:r>
              <a:rPr lang="en-GB" sz="3200" baseline="30000" dirty="0">
                <a:solidFill>
                  <a:schemeClr val="tx1"/>
                </a:solidFill>
              </a:rPr>
              <a:t>the brand that will propel it forward into its next exciting chapter</a:t>
            </a:r>
            <a:br>
              <a:rPr lang="en-GB" sz="3200" baseline="30000" dirty="0">
                <a:solidFill>
                  <a:schemeClr val="bg1"/>
                </a:solidFill>
              </a:rPr>
            </a:br>
            <a:r>
              <a:rPr lang="en-GB" sz="3200" baseline="30000" dirty="0">
                <a:solidFill>
                  <a:schemeClr val="bg1"/>
                </a:solidFill>
              </a:rPr>
              <a:t>of growth.</a:t>
            </a:r>
          </a:p>
        </p:txBody>
      </p:sp>
      <p:sp>
        <p:nvSpPr>
          <p:cNvPr id="7" name="Title Placeholder 1"/>
          <p:cNvSpPr txBox="1">
            <a:spLocks/>
          </p:cNvSpPr>
          <p:nvPr/>
        </p:nvSpPr>
        <p:spPr>
          <a:xfrm>
            <a:off x="340787" y="31749"/>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600" dirty="0">
                <a:solidFill>
                  <a:srgbClr val="C00000"/>
                </a:solidFill>
              </a:rPr>
              <a:t>XO SKIN- Brand blueprint</a:t>
            </a:r>
            <a:endParaRPr lang="en-US" dirty="0">
              <a:solidFill>
                <a:srgbClr val="EE4E6E"/>
              </a:solidFill>
            </a:endParaRPr>
          </a:p>
        </p:txBody>
      </p:sp>
      <p:sp>
        <p:nvSpPr>
          <p:cNvPr id="2" name="Date Placeholder 1">
            <a:extLst>
              <a:ext uri="{FF2B5EF4-FFF2-40B4-BE49-F238E27FC236}">
                <a16:creationId xmlns:a16="http://schemas.microsoft.com/office/drawing/2014/main" id="{2D5F22E5-14C4-4042-B019-D94B66F9D198}"/>
              </a:ext>
            </a:extLst>
          </p:cNvPr>
          <p:cNvSpPr>
            <a:spLocks noGrp="1"/>
          </p:cNvSpPr>
          <p:nvPr>
            <p:ph type="dt" sz="half" idx="10"/>
          </p:nvPr>
        </p:nvSpPr>
        <p:spPr/>
        <p:txBody>
          <a:bodyPr/>
          <a:lstStyle/>
          <a:p>
            <a:fld id="{212EE46B-3D0D-4EBD-AE60-7C86E30879A0}" type="datetime1">
              <a:rPr lang="en-US" smtClean="0"/>
              <a:t>6/15/2021</a:t>
            </a:fld>
            <a:endParaRPr lang="en-US" dirty="0"/>
          </a:p>
        </p:txBody>
      </p:sp>
      <p:sp>
        <p:nvSpPr>
          <p:cNvPr id="4" name="Footer Placeholder 3">
            <a:extLst>
              <a:ext uri="{FF2B5EF4-FFF2-40B4-BE49-F238E27FC236}">
                <a16:creationId xmlns:a16="http://schemas.microsoft.com/office/drawing/2014/main" id="{E5E7B2CA-F084-4085-ABCF-480BDBD4D1E7}"/>
              </a:ext>
            </a:extLst>
          </p:cNvPr>
          <p:cNvSpPr>
            <a:spLocks noGrp="1"/>
          </p:cNvSpPr>
          <p:nvPr>
            <p:ph type="ftr" sz="quarter" idx="11"/>
          </p:nvPr>
        </p:nvSpPr>
        <p:spPr>
          <a:xfrm>
            <a:off x="7301918" y="6461126"/>
            <a:ext cx="1766582" cy="365125"/>
          </a:xfrm>
        </p:spPr>
        <p:txBody>
          <a:bodyPr/>
          <a:lstStyle/>
          <a:p>
            <a:r>
              <a:rPr lang="en-US" sz="900" dirty="0"/>
              <a:t>Confidential-IP of XO SKIN LLC</a:t>
            </a:r>
          </a:p>
        </p:txBody>
      </p:sp>
    </p:spTree>
    <p:extLst>
      <p:ext uri="{BB962C8B-B14F-4D97-AF65-F5344CB8AC3E}">
        <p14:creationId xmlns:p14="http://schemas.microsoft.com/office/powerpoint/2010/main" val="712918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2">
              <a:lumMod val="50000"/>
            </a:schemeClr>
          </a:solidFill>
          <a:ln>
            <a:solidFill>
              <a:srgbClr val="10253F"/>
            </a:solidFill>
          </a:ln>
        </p:spPr>
        <p:style>
          <a:lnRef idx="1">
            <a:schemeClr val="accent1"/>
          </a:lnRef>
          <a:fillRef idx="3">
            <a:schemeClr val="accent1"/>
          </a:fillRef>
          <a:effectRef idx="2">
            <a:schemeClr val="accent1"/>
          </a:effectRef>
          <a:fontRef idx="minor">
            <a:schemeClr val="lt1"/>
          </a:fontRef>
        </p:style>
        <p:txBody>
          <a:bodyPr lIns="87276" tIns="43638" rIns="87276" bIns="43638" anchor="ctr"/>
          <a:lstStyle/>
          <a:p>
            <a:pPr algn="ctr">
              <a:defRPr/>
            </a:pPr>
            <a:endParaRPr lang="en-US" dirty="0"/>
          </a:p>
        </p:txBody>
      </p:sp>
      <p:sp>
        <p:nvSpPr>
          <p:cNvPr id="3" name="Subtitle 2"/>
          <p:cNvSpPr>
            <a:spLocks noGrp="1"/>
          </p:cNvSpPr>
          <p:nvPr>
            <p:ph type="subTitle" idx="1"/>
          </p:nvPr>
        </p:nvSpPr>
        <p:spPr>
          <a:xfrm>
            <a:off x="424879" y="1174751"/>
            <a:ext cx="6839983" cy="3573647"/>
          </a:xfrm>
        </p:spPr>
        <p:txBody>
          <a:bodyPr>
            <a:noAutofit/>
          </a:bodyPr>
          <a:lstStyle/>
          <a:p>
            <a:pPr algn="l"/>
            <a:r>
              <a:rPr lang="en-GB" sz="1900" b="1" dirty="0">
                <a:solidFill>
                  <a:schemeClr val="bg1"/>
                </a:solidFill>
              </a:rPr>
              <a:t>The Creative Vision</a:t>
            </a:r>
          </a:p>
          <a:p>
            <a:pPr algn="l"/>
            <a:r>
              <a:rPr lang="en-GB" sz="1900" dirty="0">
                <a:solidFill>
                  <a:schemeClr val="bg1"/>
                </a:solidFill>
              </a:rPr>
              <a:t>The way we bring our brand to life is essential in helping us achieve our aims as a business. We know that Everything is a Choice. We need to build value into the brand identity as a whole; by using the visual elements and tone of voice clearly and consistently we will create an instantly recognisable brand filled with meaning. </a:t>
            </a:r>
          </a:p>
          <a:p>
            <a:pPr algn="l"/>
            <a:r>
              <a:rPr lang="en-GB" sz="1900" dirty="0">
                <a:solidFill>
                  <a:schemeClr val="bg1"/>
                </a:solidFill>
              </a:rPr>
              <a:t>This section and the next (on tone of voice) sets out the basic elements of the XO SKIN brand – setting the creative vision which needs to be reflected in every part of the customer journey, from e-store, environments, to packaging, delivery, and the expectation of your choice. </a:t>
            </a:r>
          </a:p>
        </p:txBody>
      </p:sp>
      <p:sp>
        <p:nvSpPr>
          <p:cNvPr id="7" name="Title Placeholder 1"/>
          <p:cNvSpPr txBox="1">
            <a:spLocks/>
          </p:cNvSpPr>
          <p:nvPr/>
        </p:nvSpPr>
        <p:spPr>
          <a:xfrm>
            <a:off x="340787" y="31749"/>
            <a:ext cx="8229600" cy="1143000"/>
          </a:xfrm>
          <a:prstGeom prst="rect">
            <a:avLst/>
          </a:prstGeom>
        </p:spPr>
        <p:txBody>
          <a:bodyPr vert="horz" lIns="87276" tIns="43638" rIns="87276" bIns="43638"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dirty="0">
                <a:solidFill>
                  <a:srgbClr val="EE4E6E"/>
                </a:solidFill>
              </a:rPr>
              <a:t>Crabtree &amp; Evelyn  - Brand blueprint</a:t>
            </a:r>
            <a:br>
              <a:rPr lang="en-GB" dirty="0">
                <a:solidFill>
                  <a:srgbClr val="EE4E6E"/>
                </a:solidFill>
              </a:rPr>
            </a:br>
            <a:endParaRPr lang="en-US" dirty="0">
              <a:solidFill>
                <a:srgbClr val="EE4E6E"/>
              </a:solidFill>
            </a:endParaRPr>
          </a:p>
        </p:txBody>
      </p:sp>
      <p:sp>
        <p:nvSpPr>
          <p:cNvPr id="2" name="Date Placeholder 1">
            <a:extLst>
              <a:ext uri="{FF2B5EF4-FFF2-40B4-BE49-F238E27FC236}">
                <a16:creationId xmlns:a16="http://schemas.microsoft.com/office/drawing/2014/main" id="{AECFD202-E936-44A8-ADB4-AE594CBC3586}"/>
              </a:ext>
            </a:extLst>
          </p:cNvPr>
          <p:cNvSpPr>
            <a:spLocks noGrp="1"/>
          </p:cNvSpPr>
          <p:nvPr>
            <p:ph type="dt" sz="half" idx="10"/>
          </p:nvPr>
        </p:nvSpPr>
        <p:spPr/>
        <p:txBody>
          <a:bodyPr/>
          <a:lstStyle/>
          <a:p>
            <a:fld id="{81E1A6DC-6335-4B59-BF21-93A41C6D817D}" type="datetime1">
              <a:rPr lang="en-US" smtClean="0"/>
              <a:t>6/15/2021</a:t>
            </a:fld>
            <a:endParaRPr lang="en-US" dirty="0"/>
          </a:p>
        </p:txBody>
      </p:sp>
      <p:sp>
        <p:nvSpPr>
          <p:cNvPr id="9" name="Footer Placeholder 3">
            <a:extLst>
              <a:ext uri="{FF2B5EF4-FFF2-40B4-BE49-F238E27FC236}">
                <a16:creationId xmlns:a16="http://schemas.microsoft.com/office/drawing/2014/main" id="{C6A2E925-0C69-463A-BEAE-417A6265CD5A}"/>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338078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87" y="-25461"/>
            <a:ext cx="8229600" cy="1143000"/>
          </a:xfrm>
        </p:spPr>
        <p:txBody>
          <a:bodyPr>
            <a:normAutofit/>
          </a:bodyPr>
          <a:lstStyle/>
          <a:p>
            <a:r>
              <a:rPr lang="en-GB" sz="1600" dirty="0">
                <a:solidFill>
                  <a:srgbClr val="C00000"/>
                </a:solidFill>
              </a:rPr>
              <a:t>XO SKIN- Brand blueprint</a:t>
            </a:r>
            <a:endParaRPr lang="en-US" sz="1600" dirty="0"/>
          </a:p>
        </p:txBody>
      </p:sp>
      <p:sp>
        <p:nvSpPr>
          <p:cNvPr id="3" name="Content Placeholder 2"/>
          <p:cNvSpPr>
            <a:spLocks noGrp="1"/>
          </p:cNvSpPr>
          <p:nvPr>
            <p:ph idx="1"/>
          </p:nvPr>
        </p:nvSpPr>
        <p:spPr>
          <a:xfrm>
            <a:off x="1498735" y="1844158"/>
            <a:ext cx="6200873" cy="3867368"/>
          </a:xfrm>
        </p:spPr>
        <p:txBody>
          <a:bodyPr>
            <a:normAutofit lnSpcReduction="10000"/>
          </a:bodyPr>
          <a:lstStyle/>
          <a:p>
            <a:pPr marL="0" indent="0">
              <a:spcAft>
                <a:spcPts val="1200"/>
              </a:spcAft>
              <a:buNone/>
            </a:pPr>
            <a:r>
              <a:rPr lang="en-GB" baseline="30000" dirty="0"/>
              <a:t>To realise our growth ambitions, there are several challenges</a:t>
            </a:r>
            <a:br>
              <a:rPr lang="en-GB" baseline="30000" dirty="0"/>
            </a:br>
            <a:r>
              <a:rPr lang="en-GB" baseline="30000" dirty="0"/>
              <a:t>we need to overcome:</a:t>
            </a:r>
          </a:p>
          <a:p>
            <a:pPr marL="263525" indent="-263525">
              <a:spcAft>
                <a:spcPts val="1200"/>
              </a:spcAft>
              <a:buNone/>
              <a:tabLst>
                <a:tab pos="354013" algn="l"/>
              </a:tabLst>
            </a:pPr>
            <a:r>
              <a:rPr lang="en-GB" baseline="30000" dirty="0">
                <a:solidFill>
                  <a:srgbClr val="EE4E6E"/>
                </a:solidFill>
              </a:rPr>
              <a:t>1</a:t>
            </a:r>
            <a:r>
              <a:rPr lang="en-GB" baseline="30000" dirty="0"/>
              <a:t>	Clarify what we stand for and how we want our customers to</a:t>
            </a:r>
            <a:br>
              <a:rPr lang="en-GB" baseline="30000" dirty="0"/>
            </a:br>
            <a:r>
              <a:rPr lang="en-GB" baseline="30000" dirty="0"/>
              <a:t>feel about us. What is our core brand message? Where will we be positioned in the market? Who are our competitors? Are we a</a:t>
            </a:r>
            <a:br>
              <a:rPr lang="en-GB" baseline="30000" dirty="0"/>
            </a:br>
            <a:r>
              <a:rPr lang="en-GB" baseline="30000" dirty="0"/>
              <a:t>beauty care or lifestyle brand? How premium should we be?</a:t>
            </a:r>
          </a:p>
          <a:p>
            <a:pPr marL="263525" indent="-263525">
              <a:spcAft>
                <a:spcPts val="1200"/>
              </a:spcAft>
              <a:buNone/>
              <a:tabLst>
                <a:tab pos="354013" algn="l"/>
              </a:tabLst>
            </a:pPr>
            <a:r>
              <a:rPr lang="en-GB" baseline="30000" dirty="0">
                <a:solidFill>
                  <a:srgbClr val="EE4E6E"/>
                </a:solidFill>
              </a:rPr>
              <a:t>2</a:t>
            </a:r>
            <a:r>
              <a:rPr lang="en-GB" baseline="30000" dirty="0"/>
              <a:t>	Ensure our product portfolio is competitive and relevant to</a:t>
            </a:r>
            <a:br>
              <a:rPr lang="en-GB" baseline="30000" dirty="0"/>
            </a:br>
            <a:r>
              <a:rPr lang="en-GB" baseline="30000" dirty="0"/>
              <a:t>our customers</a:t>
            </a:r>
          </a:p>
          <a:p>
            <a:pPr marL="263525" indent="-263525">
              <a:spcAft>
                <a:spcPts val="1200"/>
              </a:spcAft>
              <a:buNone/>
              <a:tabLst>
                <a:tab pos="354013" algn="l"/>
              </a:tabLst>
            </a:pPr>
            <a:r>
              <a:rPr lang="en-GB" baseline="30000" dirty="0">
                <a:solidFill>
                  <a:srgbClr val="EE4E6E"/>
                </a:solidFill>
              </a:rPr>
              <a:t>3</a:t>
            </a:r>
            <a:r>
              <a:rPr lang="en-GB" baseline="30000" dirty="0"/>
              <a:t>	Define a consistent, outstanding in</a:t>
            </a:r>
            <a:r>
              <a:rPr lang="en-GB" dirty="0"/>
              <a:t> </a:t>
            </a:r>
            <a:r>
              <a:rPr lang="en-GB" baseline="30000" dirty="0"/>
              <a:t>e-store and product experience</a:t>
            </a:r>
            <a:br>
              <a:rPr lang="en-GB" baseline="30000" dirty="0"/>
            </a:br>
            <a:r>
              <a:rPr lang="en-GB" baseline="30000" dirty="0"/>
              <a:t>to delight our customers</a:t>
            </a:r>
          </a:p>
          <a:p>
            <a:pPr marL="263525" indent="-263525">
              <a:spcAft>
                <a:spcPts val="1200"/>
              </a:spcAft>
              <a:buNone/>
              <a:tabLst>
                <a:tab pos="354013" algn="l"/>
              </a:tabLst>
            </a:pPr>
            <a:r>
              <a:rPr lang="en-GB" baseline="30000" dirty="0">
                <a:solidFill>
                  <a:srgbClr val="EE4E6E"/>
                </a:solidFill>
              </a:rPr>
              <a:t>4</a:t>
            </a:r>
            <a:r>
              <a:rPr lang="en-GB" baseline="30000" dirty="0"/>
              <a:t>	Recruit the next generation of customers to support </a:t>
            </a:r>
            <a:br>
              <a:rPr lang="en-GB" baseline="30000" dirty="0"/>
            </a:br>
            <a:r>
              <a:rPr lang="en-GB" baseline="30000" dirty="0"/>
              <a:t>and grow our growth base</a:t>
            </a:r>
          </a:p>
        </p:txBody>
      </p:sp>
      <p:sp>
        <p:nvSpPr>
          <p:cNvPr id="4" name="TextBox 3"/>
          <p:cNvSpPr txBox="1"/>
          <p:nvPr/>
        </p:nvSpPr>
        <p:spPr>
          <a:xfrm>
            <a:off x="329346" y="925161"/>
            <a:ext cx="5745679" cy="707886"/>
          </a:xfrm>
          <a:prstGeom prst="rect">
            <a:avLst/>
          </a:prstGeom>
          <a:noFill/>
        </p:spPr>
        <p:txBody>
          <a:bodyPr wrap="square" rtlCol="0">
            <a:spAutoFit/>
          </a:bodyPr>
          <a:lstStyle/>
          <a:p>
            <a:r>
              <a:rPr lang="en-GB" sz="4000" b="0" i="0" u="none" strike="noStrike" dirty="0">
                <a:solidFill>
                  <a:srgbClr val="EE4E6E"/>
                </a:solidFill>
                <a:latin typeface="Baskerville"/>
              </a:rPr>
              <a:t>Challenges to overcome</a:t>
            </a:r>
          </a:p>
        </p:txBody>
      </p:sp>
      <p:sp>
        <p:nvSpPr>
          <p:cNvPr id="5" name="Date Placeholder 4">
            <a:extLst>
              <a:ext uri="{FF2B5EF4-FFF2-40B4-BE49-F238E27FC236}">
                <a16:creationId xmlns:a16="http://schemas.microsoft.com/office/drawing/2014/main" id="{FBF581C1-2AF6-43DE-B896-CC148F79727A}"/>
              </a:ext>
            </a:extLst>
          </p:cNvPr>
          <p:cNvSpPr>
            <a:spLocks noGrp="1"/>
          </p:cNvSpPr>
          <p:nvPr>
            <p:ph type="dt" sz="half" idx="10"/>
          </p:nvPr>
        </p:nvSpPr>
        <p:spPr/>
        <p:txBody>
          <a:bodyPr/>
          <a:lstStyle/>
          <a:p>
            <a:fld id="{CF5E83E0-72F1-46B9-8187-2DCA6C083B64}" type="datetime1">
              <a:rPr lang="en-US" smtClean="0"/>
              <a:t>6/15/2021</a:t>
            </a:fld>
            <a:endParaRPr lang="en-US" dirty="0"/>
          </a:p>
        </p:txBody>
      </p:sp>
      <p:sp>
        <p:nvSpPr>
          <p:cNvPr id="8" name="Footer Placeholder 3">
            <a:extLst>
              <a:ext uri="{FF2B5EF4-FFF2-40B4-BE49-F238E27FC236}">
                <a16:creationId xmlns:a16="http://schemas.microsoft.com/office/drawing/2014/main" id="{280C6879-6194-4476-9E4B-B7900821C33A}"/>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76343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87" y="-25461"/>
            <a:ext cx="8229600" cy="1143000"/>
          </a:xfrm>
        </p:spPr>
        <p:txBody>
          <a:bodyPr>
            <a:normAutofit/>
          </a:bodyPr>
          <a:lstStyle/>
          <a:p>
            <a:r>
              <a:rPr lang="en-GB" sz="1600" dirty="0">
                <a:solidFill>
                  <a:srgbClr val="C00000"/>
                </a:solidFill>
              </a:rPr>
              <a:t>XO SKIN- Brand blueprint</a:t>
            </a:r>
            <a:endParaRPr lang="en-US" sz="1600" dirty="0"/>
          </a:p>
        </p:txBody>
      </p:sp>
      <p:sp>
        <p:nvSpPr>
          <p:cNvPr id="3" name="Content Placeholder 2"/>
          <p:cNvSpPr>
            <a:spLocks noGrp="1"/>
          </p:cNvSpPr>
          <p:nvPr>
            <p:ph idx="1"/>
          </p:nvPr>
        </p:nvSpPr>
        <p:spPr>
          <a:xfrm>
            <a:off x="1498735" y="1844159"/>
            <a:ext cx="7071652" cy="4151407"/>
          </a:xfrm>
        </p:spPr>
        <p:txBody>
          <a:bodyPr>
            <a:normAutofit/>
          </a:bodyPr>
          <a:lstStyle/>
          <a:p>
            <a:pPr marL="0" indent="0">
              <a:spcBef>
                <a:spcPts val="0"/>
              </a:spcBef>
              <a:buNone/>
            </a:pPr>
            <a:r>
              <a:rPr lang="en-GB" sz="1600" dirty="0"/>
              <a:t>We have ambitious plans for XO SKIN. To meet our </a:t>
            </a:r>
            <a:br>
              <a:rPr lang="en-GB" sz="1600" dirty="0"/>
            </a:br>
            <a:r>
              <a:rPr lang="en-GB" sz="1600" dirty="0"/>
              <a:t>growth targets over the next three years we need to:</a:t>
            </a:r>
          </a:p>
          <a:p>
            <a:pPr marL="0" indent="0">
              <a:spcBef>
                <a:spcPts val="0"/>
              </a:spcBef>
              <a:buNone/>
            </a:pPr>
            <a:endParaRPr lang="en-GB" sz="1600" dirty="0"/>
          </a:p>
          <a:p>
            <a:pPr marL="0" indent="0">
              <a:spcBef>
                <a:spcPts val="0"/>
              </a:spcBef>
              <a:buNone/>
            </a:pPr>
            <a:r>
              <a:rPr lang="en-GB" sz="1600" dirty="0">
                <a:solidFill>
                  <a:srgbClr val="EE4E6E"/>
                </a:solidFill>
              </a:rPr>
              <a:t>1</a:t>
            </a:r>
            <a:r>
              <a:rPr lang="en-GB" sz="1600" dirty="0"/>
              <a:t>	Establish &amp; increase share in our proposed core categories: facial care, </a:t>
            </a:r>
            <a:br>
              <a:rPr lang="en-GB" sz="1600" dirty="0"/>
            </a:br>
            <a:r>
              <a:rPr lang="en-GB" sz="1600" dirty="0"/>
              <a:t>	hands, feet, colour cosmetics</a:t>
            </a:r>
          </a:p>
          <a:p>
            <a:pPr marL="0" indent="0">
              <a:spcBef>
                <a:spcPts val="0"/>
              </a:spcBef>
              <a:buNone/>
            </a:pPr>
            <a:r>
              <a:rPr lang="en-GB" sz="1600" dirty="0">
                <a:solidFill>
                  <a:srgbClr val="EE4E6E"/>
                </a:solidFill>
              </a:rPr>
              <a:t>2</a:t>
            </a:r>
            <a:r>
              <a:rPr lang="en-GB" sz="1600" dirty="0"/>
              <a:t>	Enter the two of the largest beauty care categories: skincare, and colour cosmetics</a:t>
            </a:r>
          </a:p>
          <a:p>
            <a:pPr marL="0" indent="0">
              <a:spcBef>
                <a:spcPts val="0"/>
              </a:spcBef>
              <a:buNone/>
            </a:pPr>
            <a:endParaRPr lang="en-GB" sz="1600" baseline="30000" dirty="0"/>
          </a:p>
          <a:p>
            <a:pPr marL="0" indent="0">
              <a:spcBef>
                <a:spcPts val="0"/>
              </a:spcBef>
              <a:buNone/>
            </a:pPr>
            <a:r>
              <a:rPr lang="en-GB" sz="1600" dirty="0"/>
              <a:t>The blue circles in the chart on the next page show where XO SKIN intends to operate. The objective in this case is to increase share and profitability from these categories. </a:t>
            </a:r>
          </a:p>
          <a:p>
            <a:pPr marL="0" indent="0">
              <a:spcBef>
                <a:spcPts val="0"/>
              </a:spcBef>
              <a:buNone/>
            </a:pPr>
            <a:endParaRPr lang="en-GB" sz="1600" dirty="0"/>
          </a:p>
          <a:p>
            <a:pPr marL="0" indent="0">
              <a:spcBef>
                <a:spcPts val="0"/>
              </a:spcBef>
              <a:buNone/>
            </a:pPr>
            <a:r>
              <a:rPr lang="en-GB" sz="1600" dirty="0"/>
              <a:t>The white circles are categories in which we don’t currently operate. It’s crucial we enter these new categories in order to meet our growth ambitions and remain competitive with our peer group. We outline later how we’ll achieve this.  </a:t>
            </a:r>
          </a:p>
        </p:txBody>
      </p:sp>
      <p:sp>
        <p:nvSpPr>
          <p:cNvPr id="4" name="TextBox 3"/>
          <p:cNvSpPr txBox="1"/>
          <p:nvPr/>
        </p:nvSpPr>
        <p:spPr>
          <a:xfrm>
            <a:off x="329346" y="925161"/>
            <a:ext cx="5745679" cy="707886"/>
          </a:xfrm>
          <a:prstGeom prst="rect">
            <a:avLst/>
          </a:prstGeom>
          <a:noFill/>
        </p:spPr>
        <p:txBody>
          <a:bodyPr wrap="square" rtlCol="0">
            <a:spAutoFit/>
          </a:bodyPr>
          <a:lstStyle/>
          <a:p>
            <a:r>
              <a:rPr lang="en-GB" sz="4000" b="0" i="0" u="none" strike="noStrike" dirty="0">
                <a:solidFill>
                  <a:srgbClr val="EE4E6E"/>
                </a:solidFill>
                <a:latin typeface="Baskerville"/>
              </a:rPr>
              <a:t>Business opportunity</a:t>
            </a:r>
          </a:p>
        </p:txBody>
      </p:sp>
      <p:sp>
        <p:nvSpPr>
          <p:cNvPr id="5" name="Date Placeholder 4">
            <a:extLst>
              <a:ext uri="{FF2B5EF4-FFF2-40B4-BE49-F238E27FC236}">
                <a16:creationId xmlns:a16="http://schemas.microsoft.com/office/drawing/2014/main" id="{33BE6F93-9BE9-4DD3-AF87-146FD2F0100B}"/>
              </a:ext>
            </a:extLst>
          </p:cNvPr>
          <p:cNvSpPr>
            <a:spLocks noGrp="1"/>
          </p:cNvSpPr>
          <p:nvPr>
            <p:ph type="dt" sz="half" idx="10"/>
          </p:nvPr>
        </p:nvSpPr>
        <p:spPr/>
        <p:txBody>
          <a:bodyPr/>
          <a:lstStyle/>
          <a:p>
            <a:fld id="{AABA8AF8-DF6B-417A-A7F6-38159A29C358}" type="datetime1">
              <a:rPr lang="en-US" smtClean="0"/>
              <a:t>6/15/2021</a:t>
            </a:fld>
            <a:endParaRPr lang="en-US" dirty="0"/>
          </a:p>
        </p:txBody>
      </p:sp>
      <p:sp>
        <p:nvSpPr>
          <p:cNvPr id="8" name="Footer Placeholder 3">
            <a:extLst>
              <a:ext uri="{FF2B5EF4-FFF2-40B4-BE49-F238E27FC236}">
                <a16:creationId xmlns:a16="http://schemas.microsoft.com/office/drawing/2014/main" id="{14D24B75-5A74-4D03-AF4B-7E6FCF7ACD8E}"/>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198425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D4B2392-43F7-4045-A2BA-B77DAE440804}"/>
              </a:ext>
            </a:extLst>
          </p:cNvPr>
          <p:cNvSpPr/>
          <p:nvPr/>
        </p:nvSpPr>
        <p:spPr>
          <a:xfrm>
            <a:off x="5903842" y="1781075"/>
            <a:ext cx="2151596" cy="1978759"/>
          </a:xfrm>
          <a:prstGeom prst="ellipse">
            <a:avLst/>
          </a:prstGeom>
          <a:solidFill>
            <a:schemeClr val="tx2">
              <a:lumMod val="75000"/>
            </a:schemeClr>
          </a:solidFill>
          <a:ln>
            <a:solidFill>
              <a:srgbClr val="D430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40787" y="-25461"/>
            <a:ext cx="8229600" cy="1143000"/>
          </a:xfrm>
        </p:spPr>
        <p:txBody>
          <a:bodyPr>
            <a:normAutofit/>
          </a:bodyPr>
          <a:lstStyle/>
          <a:p>
            <a:r>
              <a:rPr lang="en-GB" sz="1600" dirty="0">
                <a:solidFill>
                  <a:srgbClr val="C00000"/>
                </a:solidFill>
              </a:rPr>
              <a:t>XO SKIN- Brand blueprint</a:t>
            </a:r>
            <a:endParaRPr lang="en-US" sz="1600" dirty="0"/>
          </a:p>
        </p:txBody>
      </p:sp>
      <p:cxnSp>
        <p:nvCxnSpPr>
          <p:cNvPr id="5" name="Straight Connector 4">
            <a:extLst>
              <a:ext uri="{FF2B5EF4-FFF2-40B4-BE49-F238E27FC236}">
                <a16:creationId xmlns:a16="http://schemas.microsoft.com/office/drawing/2014/main" id="{C99D72AE-A724-4D55-B7E3-B4E9AF8BC2C2}"/>
              </a:ext>
            </a:extLst>
          </p:cNvPr>
          <p:cNvCxnSpPr/>
          <p:nvPr/>
        </p:nvCxnSpPr>
        <p:spPr>
          <a:xfrm>
            <a:off x="1149292" y="1307653"/>
            <a:ext cx="0" cy="382641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8C1A16E-9A02-4F6A-A6D0-7E206AC4A0D0}"/>
              </a:ext>
            </a:extLst>
          </p:cNvPr>
          <p:cNvCxnSpPr>
            <a:cxnSpLocks/>
          </p:cNvCxnSpPr>
          <p:nvPr/>
        </p:nvCxnSpPr>
        <p:spPr>
          <a:xfrm>
            <a:off x="1140903" y="5134063"/>
            <a:ext cx="6786772"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1A1F85E-5AAC-4BB9-B6D0-31F50F4569C4}"/>
              </a:ext>
            </a:extLst>
          </p:cNvPr>
          <p:cNvSpPr txBox="1"/>
          <p:nvPr/>
        </p:nvSpPr>
        <p:spPr>
          <a:xfrm>
            <a:off x="573613" y="843264"/>
            <a:ext cx="1099657" cy="461665"/>
          </a:xfrm>
          <a:prstGeom prst="rect">
            <a:avLst/>
          </a:prstGeom>
          <a:noFill/>
        </p:spPr>
        <p:txBody>
          <a:bodyPr wrap="square" rtlCol="0">
            <a:spAutoFit/>
          </a:bodyPr>
          <a:lstStyle/>
          <a:p>
            <a:pPr algn="ctr"/>
            <a:r>
              <a:rPr lang="en-US" sz="1200" dirty="0"/>
              <a:t>Competitive Intensity</a:t>
            </a:r>
          </a:p>
        </p:txBody>
      </p:sp>
      <p:sp>
        <p:nvSpPr>
          <p:cNvPr id="11" name="TextBox 10">
            <a:extLst>
              <a:ext uri="{FF2B5EF4-FFF2-40B4-BE49-F238E27FC236}">
                <a16:creationId xmlns:a16="http://schemas.microsoft.com/office/drawing/2014/main" id="{63B404FB-15A6-4667-A400-A2FA9A717A36}"/>
              </a:ext>
            </a:extLst>
          </p:cNvPr>
          <p:cNvSpPr txBox="1"/>
          <p:nvPr/>
        </p:nvSpPr>
        <p:spPr>
          <a:xfrm>
            <a:off x="7622176" y="4878089"/>
            <a:ext cx="1099657" cy="461665"/>
          </a:xfrm>
          <a:prstGeom prst="rect">
            <a:avLst/>
          </a:prstGeom>
          <a:noFill/>
        </p:spPr>
        <p:txBody>
          <a:bodyPr wrap="square" rtlCol="0">
            <a:spAutoFit/>
          </a:bodyPr>
          <a:lstStyle/>
          <a:p>
            <a:pPr algn="ctr"/>
            <a:r>
              <a:rPr lang="en-US" sz="1200" dirty="0"/>
              <a:t>Barriers to Entry</a:t>
            </a:r>
          </a:p>
        </p:txBody>
      </p:sp>
      <p:sp>
        <p:nvSpPr>
          <p:cNvPr id="13" name="TextBox 12">
            <a:extLst>
              <a:ext uri="{FF2B5EF4-FFF2-40B4-BE49-F238E27FC236}">
                <a16:creationId xmlns:a16="http://schemas.microsoft.com/office/drawing/2014/main" id="{8FA7B16C-7552-4737-A489-F3480651863A}"/>
              </a:ext>
            </a:extLst>
          </p:cNvPr>
          <p:cNvSpPr txBox="1"/>
          <p:nvPr/>
        </p:nvSpPr>
        <p:spPr>
          <a:xfrm>
            <a:off x="6713581" y="2552225"/>
            <a:ext cx="654346" cy="400110"/>
          </a:xfrm>
          <a:prstGeom prst="rect">
            <a:avLst/>
          </a:prstGeom>
          <a:noFill/>
        </p:spPr>
        <p:txBody>
          <a:bodyPr wrap="none" rtlCol="0">
            <a:spAutoFit/>
          </a:bodyPr>
          <a:lstStyle/>
          <a:p>
            <a:pPr algn="ctr"/>
            <a:r>
              <a:rPr lang="en-US" sz="1000" b="1" dirty="0">
                <a:solidFill>
                  <a:schemeClr val="bg1"/>
                </a:solidFill>
                <a:latin typeface="Garamond" panose="02020404030301010803" pitchFamily="18" charset="0"/>
              </a:rPr>
              <a:t>Skincare</a:t>
            </a:r>
          </a:p>
          <a:p>
            <a:pPr algn="ctr"/>
            <a:r>
              <a:rPr lang="en-US" sz="1000" b="1" dirty="0">
                <a:solidFill>
                  <a:schemeClr val="bg1"/>
                </a:solidFill>
                <a:latin typeface="Garamond" panose="02020404030301010803" pitchFamily="18" charset="0"/>
              </a:rPr>
              <a:t>$66bn</a:t>
            </a:r>
          </a:p>
        </p:txBody>
      </p:sp>
      <p:sp>
        <p:nvSpPr>
          <p:cNvPr id="16" name="Oval 15">
            <a:extLst>
              <a:ext uri="{FF2B5EF4-FFF2-40B4-BE49-F238E27FC236}">
                <a16:creationId xmlns:a16="http://schemas.microsoft.com/office/drawing/2014/main" id="{1753ABC6-C7D6-4C3C-B259-A6E80280B74A}"/>
              </a:ext>
            </a:extLst>
          </p:cNvPr>
          <p:cNvSpPr/>
          <p:nvPr/>
        </p:nvSpPr>
        <p:spPr>
          <a:xfrm>
            <a:off x="3543952" y="2045792"/>
            <a:ext cx="1912090" cy="1813087"/>
          </a:xfrm>
          <a:prstGeom prst="ellipse">
            <a:avLst/>
          </a:prstGeom>
          <a:noFill/>
          <a:ln>
            <a:solidFill>
              <a:srgbClr val="D430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58D9731-DDCD-4A91-B727-73640E58483B}"/>
              </a:ext>
            </a:extLst>
          </p:cNvPr>
          <p:cNvSpPr txBox="1"/>
          <p:nvPr/>
        </p:nvSpPr>
        <p:spPr>
          <a:xfrm>
            <a:off x="4154996" y="2725691"/>
            <a:ext cx="665567" cy="400110"/>
          </a:xfrm>
          <a:prstGeom prst="rect">
            <a:avLst/>
          </a:prstGeom>
          <a:noFill/>
        </p:spPr>
        <p:txBody>
          <a:bodyPr wrap="none" rtlCol="0">
            <a:spAutoFit/>
          </a:bodyPr>
          <a:lstStyle/>
          <a:p>
            <a:pPr algn="ctr"/>
            <a:r>
              <a:rPr lang="en-US" sz="1000" b="1" dirty="0">
                <a:latin typeface="Garamond" panose="02020404030301010803" pitchFamily="18" charset="0"/>
              </a:rPr>
              <a:t>Haircare</a:t>
            </a:r>
          </a:p>
          <a:p>
            <a:pPr algn="ctr"/>
            <a:r>
              <a:rPr lang="en-US" sz="1000" b="1" dirty="0">
                <a:latin typeface="Garamond" panose="02020404030301010803" pitchFamily="18" charset="0"/>
              </a:rPr>
              <a:t>$49bn</a:t>
            </a:r>
          </a:p>
        </p:txBody>
      </p:sp>
      <p:sp>
        <p:nvSpPr>
          <p:cNvPr id="18" name="Oval 17">
            <a:extLst>
              <a:ext uri="{FF2B5EF4-FFF2-40B4-BE49-F238E27FC236}">
                <a16:creationId xmlns:a16="http://schemas.microsoft.com/office/drawing/2014/main" id="{36651C91-F9D0-450D-AA4E-935002895799}"/>
              </a:ext>
            </a:extLst>
          </p:cNvPr>
          <p:cNvSpPr/>
          <p:nvPr/>
        </p:nvSpPr>
        <p:spPr>
          <a:xfrm>
            <a:off x="1927067" y="2647019"/>
            <a:ext cx="1627400" cy="1537620"/>
          </a:xfrm>
          <a:prstGeom prst="ellipse">
            <a:avLst/>
          </a:prstGeom>
          <a:noFill/>
          <a:ln>
            <a:solidFill>
              <a:srgbClr val="D430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EDA4EC0-B3C2-4D75-A58E-C21BE5357049}"/>
              </a:ext>
            </a:extLst>
          </p:cNvPr>
          <p:cNvSpPr txBox="1"/>
          <p:nvPr/>
        </p:nvSpPr>
        <p:spPr>
          <a:xfrm>
            <a:off x="2348301" y="3156775"/>
            <a:ext cx="788998" cy="400110"/>
          </a:xfrm>
          <a:prstGeom prst="rect">
            <a:avLst/>
          </a:prstGeom>
          <a:noFill/>
        </p:spPr>
        <p:txBody>
          <a:bodyPr wrap="none" rtlCol="0">
            <a:spAutoFit/>
          </a:bodyPr>
          <a:lstStyle/>
          <a:p>
            <a:pPr algn="ctr"/>
            <a:r>
              <a:rPr lang="en-US" sz="1000" b="1" dirty="0">
                <a:latin typeface="Garamond" panose="02020404030301010803" pitchFamily="18" charset="0"/>
              </a:rPr>
              <a:t>Fragrances</a:t>
            </a:r>
          </a:p>
          <a:p>
            <a:pPr algn="ctr"/>
            <a:r>
              <a:rPr lang="en-US" sz="1000" b="1" dirty="0">
                <a:latin typeface="Garamond" panose="02020404030301010803" pitchFamily="18" charset="0"/>
              </a:rPr>
              <a:t>$32bn</a:t>
            </a:r>
          </a:p>
        </p:txBody>
      </p:sp>
      <p:sp>
        <p:nvSpPr>
          <p:cNvPr id="14" name="Oval 13">
            <a:extLst>
              <a:ext uri="{FF2B5EF4-FFF2-40B4-BE49-F238E27FC236}">
                <a16:creationId xmlns:a16="http://schemas.microsoft.com/office/drawing/2014/main" id="{1B2B4BC0-E084-463F-9303-C2BEFBA8DDC0}"/>
              </a:ext>
            </a:extLst>
          </p:cNvPr>
          <p:cNvSpPr/>
          <p:nvPr/>
        </p:nvSpPr>
        <p:spPr>
          <a:xfrm>
            <a:off x="4852850" y="2309613"/>
            <a:ext cx="1799616" cy="1738151"/>
          </a:xfrm>
          <a:prstGeom prst="ellipse">
            <a:avLst/>
          </a:prstGeom>
          <a:solidFill>
            <a:schemeClr val="accent1">
              <a:lumMod val="50000"/>
            </a:schemeClr>
          </a:solidFill>
          <a:ln>
            <a:solidFill>
              <a:srgbClr val="D430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1404C3E-A143-499C-981A-E5B8BF918E9F}"/>
              </a:ext>
            </a:extLst>
          </p:cNvPr>
          <p:cNvSpPr txBox="1"/>
          <p:nvPr/>
        </p:nvSpPr>
        <p:spPr>
          <a:xfrm>
            <a:off x="5419975" y="2901689"/>
            <a:ext cx="726481" cy="553998"/>
          </a:xfrm>
          <a:prstGeom prst="rect">
            <a:avLst/>
          </a:prstGeom>
          <a:noFill/>
        </p:spPr>
        <p:txBody>
          <a:bodyPr wrap="none" rtlCol="0">
            <a:spAutoFit/>
          </a:bodyPr>
          <a:lstStyle/>
          <a:p>
            <a:pPr algn="ctr"/>
            <a:r>
              <a:rPr lang="en-US" sz="1000" b="1" dirty="0">
                <a:solidFill>
                  <a:schemeClr val="bg1"/>
                </a:solidFill>
                <a:latin typeface="Garamond" panose="02020404030301010803" pitchFamily="18" charset="0"/>
              </a:rPr>
              <a:t>Colour</a:t>
            </a:r>
          </a:p>
          <a:p>
            <a:pPr algn="ctr"/>
            <a:r>
              <a:rPr lang="en-US" sz="1000" b="1" dirty="0">
                <a:solidFill>
                  <a:schemeClr val="bg1"/>
                </a:solidFill>
                <a:latin typeface="Garamond" panose="02020404030301010803" pitchFamily="18" charset="0"/>
              </a:rPr>
              <a:t>cosmetics</a:t>
            </a:r>
          </a:p>
          <a:p>
            <a:pPr algn="ctr"/>
            <a:r>
              <a:rPr lang="en-US" sz="1000" b="1" dirty="0">
                <a:solidFill>
                  <a:schemeClr val="bg1"/>
                </a:solidFill>
                <a:latin typeface="Garamond" panose="02020404030301010803" pitchFamily="18" charset="0"/>
              </a:rPr>
              <a:t>$40bn</a:t>
            </a:r>
          </a:p>
        </p:txBody>
      </p:sp>
      <p:sp>
        <p:nvSpPr>
          <p:cNvPr id="20" name="Oval 19">
            <a:extLst>
              <a:ext uri="{FF2B5EF4-FFF2-40B4-BE49-F238E27FC236}">
                <a16:creationId xmlns:a16="http://schemas.microsoft.com/office/drawing/2014/main" id="{A25BD2E9-7716-483D-9531-56A14DC782A3}"/>
              </a:ext>
            </a:extLst>
          </p:cNvPr>
          <p:cNvSpPr/>
          <p:nvPr/>
        </p:nvSpPr>
        <p:spPr>
          <a:xfrm>
            <a:off x="2671730" y="3323072"/>
            <a:ext cx="1799616" cy="1738151"/>
          </a:xfrm>
          <a:prstGeom prst="ellipse">
            <a:avLst/>
          </a:prstGeom>
          <a:solidFill>
            <a:schemeClr val="bg1"/>
          </a:solidFill>
          <a:ln>
            <a:solidFill>
              <a:srgbClr val="D430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CAD28939-8B80-4F9C-9889-A830A6712604}"/>
              </a:ext>
            </a:extLst>
          </p:cNvPr>
          <p:cNvSpPr txBox="1"/>
          <p:nvPr/>
        </p:nvSpPr>
        <p:spPr>
          <a:xfrm>
            <a:off x="3048099" y="3903011"/>
            <a:ext cx="1158629" cy="553998"/>
          </a:xfrm>
          <a:prstGeom prst="rect">
            <a:avLst/>
          </a:prstGeom>
          <a:noFill/>
        </p:spPr>
        <p:txBody>
          <a:bodyPr wrap="square" rtlCol="0">
            <a:spAutoFit/>
          </a:bodyPr>
          <a:lstStyle/>
          <a:p>
            <a:pPr algn="ctr"/>
            <a:r>
              <a:rPr lang="en-US" sz="1000" b="1" dirty="0">
                <a:latin typeface="Garamond" panose="02020404030301010803" pitchFamily="18" charset="0"/>
              </a:rPr>
              <a:t>Soap, bath </a:t>
            </a:r>
          </a:p>
          <a:p>
            <a:pPr algn="ctr"/>
            <a:r>
              <a:rPr lang="en-US" sz="1000" b="1" dirty="0">
                <a:latin typeface="Garamond" panose="02020404030301010803" pitchFamily="18" charset="0"/>
              </a:rPr>
              <a:t>&amp; Shower</a:t>
            </a:r>
          </a:p>
          <a:p>
            <a:pPr algn="ctr"/>
            <a:r>
              <a:rPr lang="en-US" sz="1000" b="1" dirty="0">
                <a:latin typeface="Garamond" panose="02020404030301010803" pitchFamily="18" charset="0"/>
              </a:rPr>
              <a:t>$40bn</a:t>
            </a:r>
          </a:p>
        </p:txBody>
      </p:sp>
      <p:sp>
        <p:nvSpPr>
          <p:cNvPr id="23" name="TextBox 22">
            <a:extLst>
              <a:ext uri="{FF2B5EF4-FFF2-40B4-BE49-F238E27FC236}">
                <a16:creationId xmlns:a16="http://schemas.microsoft.com/office/drawing/2014/main" id="{BB2EECB1-53A0-4950-97A9-AB88F4AC656D}"/>
              </a:ext>
            </a:extLst>
          </p:cNvPr>
          <p:cNvSpPr txBox="1"/>
          <p:nvPr/>
        </p:nvSpPr>
        <p:spPr>
          <a:xfrm>
            <a:off x="5456042" y="4326564"/>
            <a:ext cx="2599396" cy="307777"/>
          </a:xfrm>
          <a:prstGeom prst="rect">
            <a:avLst/>
          </a:prstGeom>
          <a:noFill/>
        </p:spPr>
        <p:txBody>
          <a:bodyPr wrap="square" rtlCol="0">
            <a:spAutoFit/>
          </a:bodyPr>
          <a:lstStyle/>
          <a:p>
            <a:r>
              <a:rPr lang="en-US"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Replace with Sports Lines</a:t>
            </a:r>
          </a:p>
        </p:txBody>
      </p:sp>
      <p:cxnSp>
        <p:nvCxnSpPr>
          <p:cNvPr id="25" name="Straight Arrow Connector 24">
            <a:extLst>
              <a:ext uri="{FF2B5EF4-FFF2-40B4-BE49-F238E27FC236}">
                <a16:creationId xmlns:a16="http://schemas.microsoft.com/office/drawing/2014/main" id="{0B740638-D003-43C6-8DAD-DF0ABEC87521}"/>
              </a:ext>
            </a:extLst>
          </p:cNvPr>
          <p:cNvCxnSpPr>
            <a:cxnSpLocks/>
          </p:cNvCxnSpPr>
          <p:nvPr/>
        </p:nvCxnSpPr>
        <p:spPr>
          <a:xfrm flipH="1" flipV="1">
            <a:off x="6146458" y="3971926"/>
            <a:ext cx="396955" cy="415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Date Placeholder 2">
            <a:extLst>
              <a:ext uri="{FF2B5EF4-FFF2-40B4-BE49-F238E27FC236}">
                <a16:creationId xmlns:a16="http://schemas.microsoft.com/office/drawing/2014/main" id="{CCE2B027-4A04-490C-B9E0-E1E1FCAC8832}"/>
              </a:ext>
            </a:extLst>
          </p:cNvPr>
          <p:cNvSpPr>
            <a:spLocks noGrp="1"/>
          </p:cNvSpPr>
          <p:nvPr>
            <p:ph type="dt" sz="half" idx="10"/>
          </p:nvPr>
        </p:nvSpPr>
        <p:spPr/>
        <p:txBody>
          <a:bodyPr/>
          <a:lstStyle/>
          <a:p>
            <a:fld id="{4D88CF0E-EA8A-4BF4-9B58-66BD421AE217}" type="datetime1">
              <a:rPr lang="en-US" smtClean="0"/>
              <a:t>6/15/2021</a:t>
            </a:fld>
            <a:endParaRPr lang="en-US" dirty="0"/>
          </a:p>
        </p:txBody>
      </p:sp>
      <p:sp>
        <p:nvSpPr>
          <p:cNvPr id="22" name="Footer Placeholder 3">
            <a:extLst>
              <a:ext uri="{FF2B5EF4-FFF2-40B4-BE49-F238E27FC236}">
                <a16:creationId xmlns:a16="http://schemas.microsoft.com/office/drawing/2014/main" id="{F828A0DE-F719-409C-9CCE-600606BFA601}"/>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94693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0052" y="1945126"/>
            <a:ext cx="7112161" cy="3490940"/>
          </a:xfrm>
          <a:noFill/>
        </p:spPr>
        <p:txBody>
          <a:bodyPr>
            <a:noAutofit/>
          </a:bodyPr>
          <a:lstStyle/>
          <a:p>
            <a:pPr algn="l"/>
            <a:r>
              <a:rPr lang="en-GB" sz="2000" dirty="0">
                <a:solidFill>
                  <a:schemeClr val="tx1"/>
                </a:solidFill>
              </a:rPr>
              <a:t>Who doesn’t want to feel and look better? </a:t>
            </a:r>
          </a:p>
          <a:p>
            <a:pPr algn="l"/>
            <a:r>
              <a:rPr lang="en-GB" sz="2000" dirty="0">
                <a:solidFill>
                  <a:schemeClr val="tx1"/>
                </a:solidFill>
              </a:rPr>
              <a:t>These are the primary motivations across all beauty care categories.</a:t>
            </a:r>
            <a:br>
              <a:rPr lang="en-GB" sz="2000" dirty="0">
                <a:solidFill>
                  <a:schemeClr val="tx1"/>
                </a:solidFill>
              </a:rPr>
            </a:br>
            <a:r>
              <a:rPr lang="en-GB" sz="2000" dirty="0">
                <a:solidFill>
                  <a:schemeClr val="tx1"/>
                </a:solidFill>
              </a:rPr>
              <a:t>People are looking for products that work. </a:t>
            </a:r>
          </a:p>
          <a:p>
            <a:pPr algn="l"/>
            <a:r>
              <a:rPr lang="en-GB" sz="2000" dirty="0">
                <a:solidFill>
                  <a:schemeClr val="tx1"/>
                </a:solidFill>
              </a:rPr>
              <a:t>But how can we stand out in this market? And how can</a:t>
            </a:r>
            <a:br>
              <a:rPr lang="en-GB" sz="2000" dirty="0">
                <a:solidFill>
                  <a:schemeClr val="tx1"/>
                </a:solidFill>
              </a:rPr>
            </a:br>
            <a:r>
              <a:rPr lang="en-GB" sz="2000" dirty="0">
                <a:solidFill>
                  <a:schemeClr val="tx1"/>
                </a:solidFill>
              </a:rPr>
              <a:t>we target the customers who will delight in our emotive, aspirational products?</a:t>
            </a:r>
          </a:p>
          <a:p>
            <a:pPr algn="l"/>
            <a:r>
              <a:rPr lang="en-GB" sz="2000" dirty="0">
                <a:solidFill>
                  <a:schemeClr val="tx1"/>
                </a:solidFill>
              </a:rPr>
              <a:t>We have three core groups of customers, detailed on the next page.</a:t>
            </a:r>
          </a:p>
        </p:txBody>
      </p:sp>
      <p:sp>
        <p:nvSpPr>
          <p:cNvPr id="7" name="Title Placeholder 1"/>
          <p:cNvSpPr txBox="1">
            <a:spLocks/>
          </p:cNvSpPr>
          <p:nvPr/>
        </p:nvSpPr>
        <p:spPr>
          <a:xfrm>
            <a:off x="340787" y="31749"/>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1200" kern="1200">
                <a:solidFill>
                  <a:srgbClr val="E4A9BB"/>
                </a:solidFill>
                <a:latin typeface="Baskerville"/>
                <a:ea typeface="+mj-ea"/>
                <a:cs typeface="+mj-cs"/>
              </a:defRPr>
            </a:lvl1pPr>
          </a:lstStyle>
          <a:p>
            <a:r>
              <a:rPr lang="en-GB" sz="1600" dirty="0">
                <a:solidFill>
                  <a:srgbClr val="C00000"/>
                </a:solidFill>
              </a:rPr>
              <a:t>XO SKIN- Brand </a:t>
            </a:r>
            <a:r>
              <a:rPr lang="en-GB" sz="1600" dirty="0" err="1">
                <a:solidFill>
                  <a:srgbClr val="C00000"/>
                </a:solidFill>
              </a:rPr>
              <a:t>blueprint</a:t>
            </a:r>
            <a:r>
              <a:rPr lang="en-GB" sz="1600" dirty="0" err="1">
                <a:solidFill>
                  <a:schemeClr val="bg1"/>
                </a:solidFill>
              </a:rPr>
              <a:t>and</a:t>
            </a:r>
            <a:r>
              <a:rPr lang="en-GB" sz="1600" dirty="0">
                <a:solidFill>
                  <a:schemeClr val="bg1"/>
                </a:solidFill>
              </a:rPr>
              <a:t> blueprint</a:t>
            </a:r>
            <a:br>
              <a:rPr lang="en-GB" dirty="0">
                <a:solidFill>
                  <a:srgbClr val="EE4E6E"/>
                </a:solidFill>
              </a:rPr>
            </a:br>
            <a:endParaRPr lang="en-US" dirty="0">
              <a:solidFill>
                <a:srgbClr val="EE4E6E"/>
              </a:solidFill>
            </a:endParaRPr>
          </a:p>
        </p:txBody>
      </p:sp>
      <p:sp>
        <p:nvSpPr>
          <p:cNvPr id="5" name="TextBox 4"/>
          <p:cNvSpPr txBox="1"/>
          <p:nvPr/>
        </p:nvSpPr>
        <p:spPr>
          <a:xfrm>
            <a:off x="317904" y="1176126"/>
            <a:ext cx="5745679" cy="502702"/>
          </a:xfrm>
          <a:prstGeom prst="rect">
            <a:avLst/>
          </a:prstGeom>
          <a:noFill/>
        </p:spPr>
        <p:txBody>
          <a:bodyPr wrap="square" rtlCol="0">
            <a:spAutoFit/>
          </a:bodyPr>
          <a:lstStyle/>
          <a:p>
            <a:r>
              <a:rPr lang="en-GB" sz="4000" baseline="30000" dirty="0">
                <a:solidFill>
                  <a:srgbClr val="EE4E6E"/>
                </a:solidFill>
                <a:latin typeface="Baskerville"/>
              </a:rPr>
              <a:t>Our target consumer</a:t>
            </a:r>
          </a:p>
        </p:txBody>
      </p:sp>
      <p:sp>
        <p:nvSpPr>
          <p:cNvPr id="2" name="Date Placeholder 1">
            <a:extLst>
              <a:ext uri="{FF2B5EF4-FFF2-40B4-BE49-F238E27FC236}">
                <a16:creationId xmlns:a16="http://schemas.microsoft.com/office/drawing/2014/main" id="{6240897C-1965-45DD-97AE-AEE61BFA2383}"/>
              </a:ext>
            </a:extLst>
          </p:cNvPr>
          <p:cNvSpPr>
            <a:spLocks noGrp="1"/>
          </p:cNvSpPr>
          <p:nvPr>
            <p:ph type="dt" sz="half" idx="10"/>
          </p:nvPr>
        </p:nvSpPr>
        <p:spPr/>
        <p:txBody>
          <a:bodyPr/>
          <a:lstStyle/>
          <a:p>
            <a:fld id="{691B9E42-94C1-472C-9940-CF1B1951ACA6}" type="datetime1">
              <a:rPr lang="en-US" smtClean="0"/>
              <a:t>6/15/2021</a:t>
            </a:fld>
            <a:endParaRPr lang="en-US" dirty="0"/>
          </a:p>
        </p:txBody>
      </p:sp>
      <p:sp>
        <p:nvSpPr>
          <p:cNvPr id="8" name="Footer Placeholder 3">
            <a:extLst>
              <a:ext uri="{FF2B5EF4-FFF2-40B4-BE49-F238E27FC236}">
                <a16:creationId xmlns:a16="http://schemas.microsoft.com/office/drawing/2014/main" id="{49D0C5C6-A22D-4A48-9A67-4038EB29D78F}"/>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43058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87" y="-25461"/>
            <a:ext cx="8229600" cy="1143000"/>
          </a:xfrm>
        </p:spPr>
        <p:txBody>
          <a:bodyPr/>
          <a:lstStyle/>
          <a:p>
            <a:r>
              <a:rPr lang="en-GB" sz="1200" dirty="0">
                <a:solidFill>
                  <a:srgbClr val="C00000"/>
                </a:solidFill>
              </a:rPr>
              <a:t>XO SKIN- Brand blueprint</a:t>
            </a:r>
            <a:endParaRPr lang="en-US" dirty="0"/>
          </a:p>
        </p:txBody>
      </p:sp>
      <p:sp>
        <p:nvSpPr>
          <p:cNvPr id="3" name="Content Placeholder 2"/>
          <p:cNvSpPr>
            <a:spLocks noGrp="1"/>
          </p:cNvSpPr>
          <p:nvPr>
            <p:ph idx="1"/>
          </p:nvPr>
        </p:nvSpPr>
        <p:spPr>
          <a:xfrm>
            <a:off x="1658909" y="1546450"/>
            <a:ext cx="6761466" cy="5375693"/>
          </a:xfrm>
        </p:spPr>
        <p:txBody>
          <a:bodyPr>
            <a:normAutofit fontScale="85000" lnSpcReduction="10000"/>
          </a:bodyPr>
          <a:lstStyle/>
          <a:p>
            <a:pPr marL="0" indent="0">
              <a:lnSpc>
                <a:spcPts val="2000"/>
              </a:lnSpc>
              <a:spcAft>
                <a:spcPts val="2400"/>
              </a:spcAft>
              <a:buNone/>
            </a:pPr>
            <a:r>
              <a:rPr lang="en-GB" sz="3500" baseline="30000" dirty="0">
                <a:solidFill>
                  <a:srgbClr val="EE4E6E"/>
                </a:solidFill>
              </a:rPr>
              <a:t>Simply the Best</a:t>
            </a:r>
            <a:br>
              <a:rPr lang="en-GB" sz="3200" baseline="30000" dirty="0">
                <a:solidFill>
                  <a:srgbClr val="EE4E6E"/>
                </a:solidFill>
              </a:rPr>
            </a:br>
            <a:r>
              <a:rPr lang="en-GB" sz="1900" dirty="0"/>
              <a:t>These customers search out the best possible products to help them feel</a:t>
            </a:r>
            <a:br>
              <a:rPr lang="en-GB" sz="1900" dirty="0"/>
            </a:br>
            <a:r>
              <a:rPr lang="en-GB" sz="1900" dirty="0"/>
              <a:t>and look better. Quality and experience are crucial for this group. They’re</a:t>
            </a:r>
            <a:br>
              <a:rPr lang="en-GB" sz="1900" dirty="0"/>
            </a:br>
            <a:r>
              <a:rPr lang="en-GB" sz="1900" dirty="0"/>
              <a:t>prepared to spend what they need to ensure they have the very best – and</a:t>
            </a:r>
            <a:br>
              <a:rPr lang="en-GB" sz="1900" dirty="0"/>
            </a:br>
            <a:r>
              <a:rPr lang="en-GB" sz="1900" dirty="0"/>
              <a:t>they’ll explore new products and rituals in the pursuit of this.</a:t>
            </a:r>
          </a:p>
          <a:p>
            <a:pPr marL="0" indent="0">
              <a:lnSpc>
                <a:spcPts val="2000"/>
              </a:lnSpc>
              <a:spcAft>
                <a:spcPts val="2400"/>
              </a:spcAft>
              <a:buNone/>
            </a:pPr>
            <a:r>
              <a:rPr lang="en-GB" sz="3500" baseline="30000" dirty="0">
                <a:solidFill>
                  <a:srgbClr val="EE4E6E"/>
                </a:solidFill>
              </a:rPr>
              <a:t>Shelf Stalkers</a:t>
            </a:r>
            <a:br>
              <a:rPr lang="en-GB" sz="3500" baseline="30000" dirty="0">
                <a:solidFill>
                  <a:srgbClr val="EE4E6E"/>
                </a:solidFill>
              </a:rPr>
            </a:br>
            <a:r>
              <a:rPr lang="en-GB" sz="1900" dirty="0"/>
              <a:t>These customers are looking for information about products to reassure</a:t>
            </a:r>
            <a:br>
              <a:rPr lang="en-GB" sz="1900" dirty="0"/>
            </a:br>
            <a:r>
              <a:rPr lang="en-GB" sz="1900" dirty="0"/>
              <a:t>them about quality. They want to be informed (and delighted) by product</a:t>
            </a:r>
            <a:br>
              <a:rPr lang="en-GB" sz="1900" dirty="0"/>
            </a:br>
            <a:r>
              <a:rPr lang="en-GB" sz="1900" dirty="0"/>
              <a:t>details and stories which make a connection with them. Combined with</a:t>
            </a:r>
            <a:br>
              <a:rPr lang="en-GB" sz="1900" dirty="0"/>
            </a:br>
            <a:r>
              <a:rPr lang="en-GB" sz="1900" dirty="0"/>
              <a:t>“Simply the best”, these two segments cover 46% of the beauty market</a:t>
            </a:r>
            <a:br>
              <a:rPr lang="en-GB" sz="1900" dirty="0"/>
            </a:br>
            <a:r>
              <a:rPr lang="en-GB" sz="1900" dirty="0"/>
              <a:t>and represent a significant opportunity for Crabtree &amp; Evelyn.</a:t>
            </a:r>
          </a:p>
          <a:p>
            <a:pPr marL="0" indent="0">
              <a:lnSpc>
                <a:spcPct val="110000"/>
              </a:lnSpc>
              <a:spcAft>
                <a:spcPts val="2400"/>
              </a:spcAft>
              <a:buNone/>
            </a:pPr>
            <a:r>
              <a:rPr lang="en-GB" sz="3500" baseline="30000" dirty="0">
                <a:solidFill>
                  <a:srgbClr val="EE4E6E"/>
                </a:solidFill>
              </a:rPr>
              <a:t>Habitual Shoppers</a:t>
            </a:r>
            <a:br>
              <a:rPr lang="en-GB" sz="3500" baseline="30000" dirty="0">
                <a:solidFill>
                  <a:srgbClr val="EE4E6E"/>
                </a:solidFill>
              </a:rPr>
            </a:br>
            <a:r>
              <a:rPr lang="en-GB" sz="1900" dirty="0"/>
              <a:t>Our third group of customers (bringing the total to 68% of the market) are</a:t>
            </a:r>
            <a:br>
              <a:rPr lang="en-GB" sz="1900" dirty="0"/>
            </a:br>
            <a:r>
              <a:rPr lang="en-GB" sz="1900" dirty="0"/>
              <a:t>shoppers who regularly go to the same place. They’re a secondary target for</a:t>
            </a:r>
            <a:br>
              <a:rPr lang="en-GB" sz="1900" dirty="0"/>
            </a:br>
            <a:r>
              <a:rPr lang="en-GB" sz="1900" dirty="0"/>
              <a:t>us because they will be acquired over time as new customers are brought</a:t>
            </a:r>
            <a:br>
              <a:rPr lang="en-GB" sz="1900" dirty="0"/>
            </a:br>
            <a:r>
              <a:rPr lang="en-GB" sz="1900" dirty="0"/>
              <a:t>into the brand and our presence grows.</a:t>
            </a:r>
          </a:p>
        </p:txBody>
      </p:sp>
      <p:sp>
        <p:nvSpPr>
          <p:cNvPr id="5" name="TextBox 4"/>
          <p:cNvSpPr txBox="1"/>
          <p:nvPr/>
        </p:nvSpPr>
        <p:spPr>
          <a:xfrm>
            <a:off x="358932" y="782749"/>
            <a:ext cx="5745679" cy="461665"/>
          </a:xfrm>
          <a:prstGeom prst="rect">
            <a:avLst/>
          </a:prstGeom>
          <a:noFill/>
        </p:spPr>
        <p:txBody>
          <a:bodyPr wrap="square" rtlCol="0">
            <a:spAutoFit/>
          </a:bodyPr>
          <a:lstStyle/>
          <a:p>
            <a:r>
              <a:rPr lang="en-GB" sz="2400" b="0" i="0" u="none" strike="noStrike" dirty="0">
                <a:solidFill>
                  <a:srgbClr val="EE4E6E"/>
                </a:solidFill>
                <a:latin typeface="Baskerville"/>
              </a:rPr>
              <a:t>Consumer targets</a:t>
            </a:r>
          </a:p>
        </p:txBody>
      </p:sp>
      <p:sp>
        <p:nvSpPr>
          <p:cNvPr id="4" name="Date Placeholder 3">
            <a:extLst>
              <a:ext uri="{FF2B5EF4-FFF2-40B4-BE49-F238E27FC236}">
                <a16:creationId xmlns:a16="http://schemas.microsoft.com/office/drawing/2014/main" id="{6DEBF844-F956-4171-A371-1D0829F4BECE}"/>
              </a:ext>
            </a:extLst>
          </p:cNvPr>
          <p:cNvSpPr>
            <a:spLocks noGrp="1"/>
          </p:cNvSpPr>
          <p:nvPr>
            <p:ph type="dt" sz="half" idx="10"/>
          </p:nvPr>
        </p:nvSpPr>
        <p:spPr/>
        <p:txBody>
          <a:bodyPr/>
          <a:lstStyle/>
          <a:p>
            <a:fld id="{0991D97B-03B4-4D71-ACEA-B63B3A74868D}" type="datetime1">
              <a:rPr lang="en-US" smtClean="0"/>
              <a:t>6/15/2021</a:t>
            </a:fld>
            <a:endParaRPr lang="en-US" dirty="0"/>
          </a:p>
        </p:txBody>
      </p:sp>
      <p:sp>
        <p:nvSpPr>
          <p:cNvPr id="9" name="Footer Placeholder 3">
            <a:extLst>
              <a:ext uri="{FF2B5EF4-FFF2-40B4-BE49-F238E27FC236}">
                <a16:creationId xmlns:a16="http://schemas.microsoft.com/office/drawing/2014/main" id="{478ED27D-7BF1-4244-8064-AB504144CE5F}"/>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94028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87" y="-25461"/>
            <a:ext cx="8229600" cy="1143000"/>
          </a:xfrm>
        </p:spPr>
        <p:txBody>
          <a:bodyPr/>
          <a:lstStyle/>
          <a:p>
            <a:r>
              <a:rPr lang="en-GB" sz="1200" dirty="0">
                <a:solidFill>
                  <a:srgbClr val="C00000"/>
                </a:solidFill>
              </a:rPr>
              <a:t>XO SKIN- Brand blueprint</a:t>
            </a:r>
            <a:endParaRPr lang="en-US" dirty="0"/>
          </a:p>
        </p:txBody>
      </p:sp>
      <p:sp>
        <p:nvSpPr>
          <p:cNvPr id="5" name="TextBox 4"/>
          <p:cNvSpPr txBox="1"/>
          <p:nvPr/>
        </p:nvSpPr>
        <p:spPr>
          <a:xfrm>
            <a:off x="358932" y="782749"/>
            <a:ext cx="5745679" cy="461665"/>
          </a:xfrm>
          <a:prstGeom prst="rect">
            <a:avLst/>
          </a:prstGeom>
          <a:noFill/>
        </p:spPr>
        <p:txBody>
          <a:bodyPr wrap="square" rtlCol="0">
            <a:spAutoFit/>
          </a:bodyPr>
          <a:lstStyle/>
          <a:p>
            <a:r>
              <a:rPr lang="en-GB" sz="2400" dirty="0">
                <a:solidFill>
                  <a:srgbClr val="EE4E6E"/>
                </a:solidFill>
                <a:latin typeface="Baskerville"/>
              </a:rPr>
              <a:t>Groups to discount</a:t>
            </a:r>
            <a:endParaRPr lang="en-GB" sz="2400" b="0" i="0" u="none" strike="noStrike" dirty="0">
              <a:solidFill>
                <a:srgbClr val="EE4E6E"/>
              </a:solidFill>
              <a:latin typeface="Baskerville"/>
            </a:endParaRPr>
          </a:p>
        </p:txBody>
      </p:sp>
      <p:sp>
        <p:nvSpPr>
          <p:cNvPr id="9" name="Content Placeholder 2"/>
          <p:cNvSpPr txBox="1">
            <a:spLocks/>
          </p:cNvSpPr>
          <p:nvPr/>
        </p:nvSpPr>
        <p:spPr>
          <a:xfrm>
            <a:off x="1658909" y="1546450"/>
            <a:ext cx="6761466" cy="347005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400" kern="1200">
                <a:solidFill>
                  <a:schemeClr val="tx1"/>
                </a:solidFill>
                <a:latin typeface="Baskerville"/>
                <a:ea typeface="+mn-ea"/>
                <a:cs typeface="+mn-cs"/>
              </a:defRPr>
            </a:lvl1pPr>
            <a:lvl2pPr marL="742950" indent="-285750" algn="l" defTabSz="457200" rtl="0" eaLnBrk="1" latinLnBrk="0" hangingPunct="1">
              <a:spcBef>
                <a:spcPct val="20000"/>
              </a:spcBef>
              <a:buFont typeface="Arial"/>
              <a:buChar char="–"/>
              <a:defRPr sz="2200" kern="1200">
                <a:solidFill>
                  <a:schemeClr val="tx1"/>
                </a:solidFill>
                <a:latin typeface="Baskerville"/>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Baskerville"/>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Baskerville"/>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ts val="2000"/>
              </a:lnSpc>
              <a:spcAft>
                <a:spcPts val="2400"/>
              </a:spcAft>
              <a:buFont typeface="Arial"/>
              <a:buNone/>
            </a:pPr>
            <a:r>
              <a:rPr lang="en-GB" sz="3500" baseline="30000" dirty="0">
                <a:solidFill>
                  <a:srgbClr val="EE4E6E"/>
                </a:solidFill>
              </a:rPr>
              <a:t>Individualists</a:t>
            </a:r>
            <a:br>
              <a:rPr lang="en-GB" sz="3200" baseline="30000" dirty="0">
                <a:solidFill>
                  <a:srgbClr val="E4A9BB"/>
                </a:solidFill>
              </a:rPr>
            </a:br>
            <a:r>
              <a:rPr lang="en-GB" sz="1900" dirty="0"/>
              <a:t>These customers have limited income and see beauty care products as a</a:t>
            </a:r>
            <a:br>
              <a:rPr lang="en-GB" sz="1900" dirty="0"/>
            </a:br>
            <a:r>
              <a:rPr lang="en-GB" sz="1900" dirty="0"/>
              <a:t>non-essential purchase. They’re bargain hunters who like to shop around</a:t>
            </a:r>
            <a:br>
              <a:rPr lang="en-GB" sz="1900" dirty="0"/>
            </a:br>
            <a:r>
              <a:rPr lang="en-GB" sz="1900" dirty="0"/>
              <a:t>for new deals. Bec</a:t>
            </a:r>
            <a:r>
              <a:rPr lang="en-US" sz="1900" dirty="0"/>
              <a:t>au</a:t>
            </a:r>
            <a:r>
              <a:rPr lang="en-GB" sz="1900" dirty="0"/>
              <a:t>se of this, we won’t be targeting this group. </a:t>
            </a:r>
            <a:br>
              <a:rPr lang="en-GB" sz="1900" dirty="0"/>
            </a:br>
            <a:br>
              <a:rPr lang="en-GB" sz="1900" dirty="0"/>
            </a:br>
            <a:r>
              <a:rPr lang="en-GB" sz="3500" baseline="30000" dirty="0">
                <a:solidFill>
                  <a:srgbClr val="EE4E6E"/>
                </a:solidFill>
              </a:rPr>
              <a:t>Conformists</a:t>
            </a:r>
            <a:br>
              <a:rPr lang="en-GB" sz="3500" baseline="30000" dirty="0">
                <a:solidFill>
                  <a:srgbClr val="E4A9BB"/>
                </a:solidFill>
              </a:rPr>
            </a:br>
            <a:r>
              <a:rPr lang="en-GB" sz="1900" dirty="0"/>
              <a:t>This group is predominantly young (16-25 years) and buys mass market </a:t>
            </a:r>
            <a:br>
              <a:rPr lang="en-GB" sz="1900" dirty="0"/>
            </a:br>
            <a:r>
              <a:rPr lang="en-GB" sz="1900" dirty="0"/>
              <a:t>products. They’re entrenched in their behaviour, so we won’t be focusing </a:t>
            </a:r>
            <a:br>
              <a:rPr lang="en-GB" sz="1900" dirty="0"/>
            </a:br>
            <a:r>
              <a:rPr lang="en-GB" sz="1900" dirty="0"/>
              <a:t>on them.</a:t>
            </a:r>
            <a:br>
              <a:rPr lang="en-GB" sz="1900" dirty="0"/>
            </a:br>
            <a:br>
              <a:rPr lang="en-GB" sz="1900" dirty="0"/>
            </a:br>
            <a:br>
              <a:rPr lang="en-GB" sz="1900" dirty="0"/>
            </a:br>
            <a:endParaRPr lang="en-GB" sz="1900" dirty="0"/>
          </a:p>
        </p:txBody>
      </p:sp>
      <p:sp>
        <p:nvSpPr>
          <p:cNvPr id="3" name="Date Placeholder 2">
            <a:extLst>
              <a:ext uri="{FF2B5EF4-FFF2-40B4-BE49-F238E27FC236}">
                <a16:creationId xmlns:a16="http://schemas.microsoft.com/office/drawing/2014/main" id="{936E8BF1-3A8F-4DCC-80CD-4D82A09BAA6F}"/>
              </a:ext>
            </a:extLst>
          </p:cNvPr>
          <p:cNvSpPr>
            <a:spLocks noGrp="1"/>
          </p:cNvSpPr>
          <p:nvPr>
            <p:ph type="dt" sz="half" idx="10"/>
          </p:nvPr>
        </p:nvSpPr>
        <p:spPr/>
        <p:txBody>
          <a:bodyPr/>
          <a:lstStyle/>
          <a:p>
            <a:fld id="{FA25C4AD-7C43-4C8A-9CC6-C1AC7A57360A}" type="datetime1">
              <a:rPr lang="en-US" smtClean="0"/>
              <a:t>6/15/2021</a:t>
            </a:fld>
            <a:endParaRPr lang="en-US" dirty="0"/>
          </a:p>
        </p:txBody>
      </p:sp>
      <p:sp>
        <p:nvSpPr>
          <p:cNvPr id="10" name="Footer Placeholder 3">
            <a:extLst>
              <a:ext uri="{FF2B5EF4-FFF2-40B4-BE49-F238E27FC236}">
                <a16:creationId xmlns:a16="http://schemas.microsoft.com/office/drawing/2014/main" id="{6B72C226-40A7-4AFA-A6D9-5D83B829002B}"/>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55085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87" y="-25461"/>
            <a:ext cx="8229600" cy="1143000"/>
          </a:xfrm>
        </p:spPr>
        <p:txBody>
          <a:bodyPr/>
          <a:lstStyle/>
          <a:p>
            <a:r>
              <a:rPr lang="en-GB" sz="1200" dirty="0">
                <a:solidFill>
                  <a:srgbClr val="C00000"/>
                </a:solidFill>
              </a:rPr>
              <a:t>XO SKIN- Brand blueprint</a:t>
            </a:r>
            <a:endParaRPr lang="en-US" dirty="0"/>
          </a:p>
        </p:txBody>
      </p:sp>
      <p:sp>
        <p:nvSpPr>
          <p:cNvPr id="9" name="TextBox 8"/>
          <p:cNvSpPr txBox="1"/>
          <p:nvPr/>
        </p:nvSpPr>
        <p:spPr>
          <a:xfrm>
            <a:off x="340787" y="929172"/>
            <a:ext cx="4065537" cy="646331"/>
          </a:xfrm>
          <a:prstGeom prst="rect">
            <a:avLst/>
          </a:prstGeom>
          <a:noFill/>
        </p:spPr>
        <p:txBody>
          <a:bodyPr wrap="none" rtlCol="0">
            <a:spAutoFit/>
          </a:bodyPr>
          <a:lstStyle/>
          <a:p>
            <a:r>
              <a:rPr lang="en-US" sz="3600" dirty="0">
                <a:solidFill>
                  <a:srgbClr val="EE4E6E"/>
                </a:solidFill>
                <a:latin typeface="Baskerville"/>
                <a:cs typeface="Baskerville"/>
              </a:rPr>
              <a:t>Target segments plan</a:t>
            </a:r>
          </a:p>
        </p:txBody>
      </p:sp>
      <p:pic>
        <p:nvPicPr>
          <p:cNvPr id="4" name="Picture 3" descr="Target Segment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87" y="1999392"/>
            <a:ext cx="7761813" cy="3670300"/>
          </a:xfrm>
          <a:prstGeom prst="rect">
            <a:avLst/>
          </a:prstGeom>
        </p:spPr>
      </p:pic>
      <p:sp>
        <p:nvSpPr>
          <p:cNvPr id="3" name="Date Placeholder 2">
            <a:extLst>
              <a:ext uri="{FF2B5EF4-FFF2-40B4-BE49-F238E27FC236}">
                <a16:creationId xmlns:a16="http://schemas.microsoft.com/office/drawing/2014/main" id="{9A0754FD-1981-4072-BA55-BEE15A308266}"/>
              </a:ext>
            </a:extLst>
          </p:cNvPr>
          <p:cNvSpPr>
            <a:spLocks noGrp="1"/>
          </p:cNvSpPr>
          <p:nvPr>
            <p:ph type="dt" sz="half" idx="10"/>
          </p:nvPr>
        </p:nvSpPr>
        <p:spPr/>
        <p:txBody>
          <a:bodyPr/>
          <a:lstStyle/>
          <a:p>
            <a:fld id="{734D7BE6-EF2C-470D-B2EC-7EBC4E304797}" type="datetime1">
              <a:rPr lang="en-US" smtClean="0"/>
              <a:t>6/15/2021</a:t>
            </a:fld>
            <a:endParaRPr lang="en-US" dirty="0"/>
          </a:p>
        </p:txBody>
      </p:sp>
      <p:sp>
        <p:nvSpPr>
          <p:cNvPr id="8" name="Footer Placeholder 3">
            <a:extLst>
              <a:ext uri="{FF2B5EF4-FFF2-40B4-BE49-F238E27FC236}">
                <a16:creationId xmlns:a16="http://schemas.microsoft.com/office/drawing/2014/main" id="{8F08147B-C8BB-46B0-8DA6-873062CA36C4}"/>
              </a:ext>
            </a:extLst>
          </p:cNvPr>
          <p:cNvSpPr txBox="1">
            <a:spLocks/>
          </p:cNvSpPr>
          <p:nvPr/>
        </p:nvSpPr>
        <p:spPr>
          <a:xfrm>
            <a:off x="7301918" y="6461126"/>
            <a:ext cx="176658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Confidential-IP of XO SKIN LLC</a:t>
            </a:r>
            <a:endParaRPr lang="en-US" sz="900" dirty="0"/>
          </a:p>
        </p:txBody>
      </p:sp>
    </p:spTree>
    <p:extLst>
      <p:ext uri="{BB962C8B-B14F-4D97-AF65-F5344CB8AC3E}">
        <p14:creationId xmlns:p14="http://schemas.microsoft.com/office/powerpoint/2010/main" val="207404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1649</Words>
  <Application>Microsoft Office PowerPoint</Application>
  <PresentationFormat>On-screen Show (4:3)</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Baskerville</vt:lpstr>
      <vt:lpstr>Calibri</vt:lpstr>
      <vt:lpstr>Garamond</vt:lpstr>
      <vt:lpstr>Office Theme</vt:lpstr>
      <vt:lpstr>PowerPoint Presentation</vt:lpstr>
      <vt:lpstr>PowerPoint Presentation</vt:lpstr>
      <vt:lpstr>XO SKIN- Brand blueprint</vt:lpstr>
      <vt:lpstr>XO SKIN- Brand blueprint</vt:lpstr>
      <vt:lpstr>XO SKIN- Brand blueprint</vt:lpstr>
      <vt:lpstr>PowerPoint Presentation</vt:lpstr>
      <vt:lpstr>XO SKIN- Brand blueprint</vt:lpstr>
      <vt:lpstr>XO SKIN- Brand blueprint</vt:lpstr>
      <vt:lpstr>XO SKIN- Brand blueprint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XO SKIN Brand Positioning</dc:title>
  <dc:creator>George Melendez</dc:creator>
  <cp:lastModifiedBy>Rafael Pérez-Rosario</cp:lastModifiedBy>
  <cp:revision>3</cp:revision>
  <dcterms:created xsi:type="dcterms:W3CDTF">2021-06-16T01:14:51Z</dcterms:created>
  <dcterms:modified xsi:type="dcterms:W3CDTF">2021-06-16T01:38:33Z</dcterms:modified>
</cp:coreProperties>
</file>