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1237" r:id="rId5"/>
    <p:sldId id="4147" r:id="rId6"/>
    <p:sldId id="4166" r:id="rId7"/>
    <p:sldId id="4148" r:id="rId8"/>
    <p:sldId id="4171" r:id="rId9"/>
    <p:sldId id="4173" r:id="rId10"/>
    <p:sldId id="4172" r:id="rId11"/>
    <p:sldId id="416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F6DC4-8955-4CCD-A6B5-658F62EF4981}" v="1" dt="2023-01-23T09:18:54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arshan Reddy Chitke" userId="ba7d042e-9436-4352-bb23-22660067ead9" providerId="ADAL" clId="{AF7F6DC4-8955-4CCD-A6B5-658F62EF4981}"/>
    <pc:docChg chg="undo custSel modSld">
      <pc:chgData name="Sudarshan Reddy Chitke" userId="ba7d042e-9436-4352-bb23-22660067ead9" providerId="ADAL" clId="{AF7F6DC4-8955-4CCD-A6B5-658F62EF4981}" dt="2023-01-23T09:22:12.350" v="38" actId="14100"/>
      <pc:docMkLst>
        <pc:docMk/>
      </pc:docMkLst>
      <pc:sldChg chg="addSp delSp modSp mod">
        <pc:chgData name="Sudarshan Reddy Chitke" userId="ba7d042e-9436-4352-bb23-22660067ead9" providerId="ADAL" clId="{AF7F6DC4-8955-4CCD-A6B5-658F62EF4981}" dt="2023-01-23T09:22:12.350" v="38" actId="14100"/>
        <pc:sldMkLst>
          <pc:docMk/>
          <pc:sldMk cId="1613827577" sldId="4173"/>
        </pc:sldMkLst>
        <pc:spChg chg="del mod">
          <ac:chgData name="Sudarshan Reddy Chitke" userId="ba7d042e-9436-4352-bb23-22660067ead9" providerId="ADAL" clId="{AF7F6DC4-8955-4CCD-A6B5-658F62EF4981}" dt="2023-01-23T09:18:44.844" v="7"/>
          <ac:spMkLst>
            <pc:docMk/>
            <pc:sldMk cId="1613827577" sldId="4173"/>
            <ac:spMk id="4" creationId="{0D9A9AA5-59F7-ECB3-2965-BC6F98008243}"/>
          </ac:spMkLst>
        </pc:spChg>
        <pc:spChg chg="mod">
          <ac:chgData name="Sudarshan Reddy Chitke" userId="ba7d042e-9436-4352-bb23-22660067ead9" providerId="ADAL" clId="{AF7F6DC4-8955-4CCD-A6B5-658F62EF4981}" dt="2023-01-23T09:20:53.409" v="26" actId="14100"/>
          <ac:spMkLst>
            <pc:docMk/>
            <pc:sldMk cId="1613827577" sldId="4173"/>
            <ac:spMk id="31" creationId="{FC945B7A-BEEC-FC9B-BAF9-84DE6B29EDF0}"/>
          </ac:spMkLst>
        </pc:spChg>
        <pc:spChg chg="add mod">
          <ac:chgData name="Sudarshan Reddy Chitke" userId="ba7d042e-9436-4352-bb23-22660067ead9" providerId="ADAL" clId="{AF7F6DC4-8955-4CCD-A6B5-658F62EF4981}" dt="2023-01-23T09:22:12.350" v="38" actId="14100"/>
          <ac:spMkLst>
            <pc:docMk/>
            <pc:sldMk cId="1613827577" sldId="4173"/>
            <ac:spMk id="44" creationId="{1B1FCE2C-8B46-4903-1E2C-5B7A973315FE}"/>
          </ac:spMkLst>
        </pc:spChg>
        <pc:spChg chg="mod">
          <ac:chgData name="Sudarshan Reddy Chitke" userId="ba7d042e-9436-4352-bb23-22660067ead9" providerId="ADAL" clId="{AF7F6DC4-8955-4CCD-A6B5-658F62EF4981}" dt="2023-01-23T09:18:24.364" v="4" actId="14100"/>
          <ac:spMkLst>
            <pc:docMk/>
            <pc:sldMk cId="1613827577" sldId="4173"/>
            <ac:spMk id="59" creationId="{6E4FDF3C-B16D-77F4-533D-B67DA59952DB}"/>
          </ac:spMkLst>
        </pc:spChg>
        <pc:picChg chg="mod">
          <ac:chgData name="Sudarshan Reddy Chitke" userId="ba7d042e-9436-4352-bb23-22660067ead9" providerId="ADAL" clId="{AF7F6DC4-8955-4CCD-A6B5-658F62EF4981}" dt="2023-01-23T09:21:23.291" v="28" actId="1076"/>
          <ac:picMkLst>
            <pc:docMk/>
            <pc:sldMk cId="1613827577" sldId="4173"/>
            <ac:picMk id="12" creationId="{CD410F4D-F577-044F-04E3-18AA6B1D7BEC}"/>
          </ac:picMkLst>
        </pc:picChg>
        <pc:picChg chg="mod">
          <ac:chgData name="Sudarshan Reddy Chitke" userId="ba7d042e-9436-4352-bb23-22660067ead9" providerId="ADAL" clId="{AF7F6DC4-8955-4CCD-A6B5-658F62EF4981}" dt="2023-01-23T09:19:18.737" v="13" actId="1076"/>
          <ac:picMkLst>
            <pc:docMk/>
            <pc:sldMk cId="1613827577" sldId="4173"/>
            <ac:picMk id="30" creationId="{26A85049-1CB1-AD0B-2DE8-2B60EB3F01E1}"/>
          </ac:picMkLst>
        </pc:picChg>
        <pc:cxnChg chg="del">
          <ac:chgData name="Sudarshan Reddy Chitke" userId="ba7d042e-9436-4352-bb23-22660067ead9" providerId="ADAL" clId="{AF7F6DC4-8955-4CCD-A6B5-658F62EF4981}" dt="2023-01-23T09:19:13.848" v="12" actId="478"/>
          <ac:cxnSpMkLst>
            <pc:docMk/>
            <pc:sldMk cId="1613827577" sldId="4173"/>
            <ac:cxnSpMk id="22" creationId="{FE1246B6-73BE-F18E-B6D6-6B5069638CCC}"/>
          </ac:cxnSpMkLst>
        </pc:cxnChg>
        <pc:cxnChg chg="del">
          <ac:chgData name="Sudarshan Reddy Chitke" userId="ba7d042e-9436-4352-bb23-22660067ead9" providerId="ADAL" clId="{AF7F6DC4-8955-4CCD-A6B5-658F62EF4981}" dt="2023-01-23T09:20:06.159" v="17" actId="478"/>
          <ac:cxnSpMkLst>
            <pc:docMk/>
            <pc:sldMk cId="1613827577" sldId="4173"/>
            <ac:cxnSpMk id="28" creationId="{15E59805-B6A4-C06F-5786-2E1F36F829E4}"/>
          </ac:cxnSpMkLst>
        </pc:cxnChg>
        <pc:cxnChg chg="add mod">
          <ac:chgData name="Sudarshan Reddy Chitke" userId="ba7d042e-9436-4352-bb23-22660067ead9" providerId="ADAL" clId="{AF7F6DC4-8955-4CCD-A6B5-658F62EF4981}" dt="2023-01-23T09:21:33.420" v="31" actId="14100"/>
          <ac:cxnSpMkLst>
            <pc:docMk/>
            <pc:sldMk cId="1613827577" sldId="4173"/>
            <ac:cxnSpMk id="41" creationId="{91997078-DAEE-3E6D-B5B9-B7FC3AEB660C}"/>
          </ac:cxnSpMkLst>
        </pc:cxnChg>
        <pc:cxnChg chg="add mod">
          <ac:chgData name="Sudarshan Reddy Chitke" userId="ba7d042e-9436-4352-bb23-22660067ead9" providerId="ADAL" clId="{AF7F6DC4-8955-4CCD-A6B5-658F62EF4981}" dt="2023-01-23T09:21:40.656" v="33" actId="14100"/>
          <ac:cxnSpMkLst>
            <pc:docMk/>
            <pc:sldMk cId="1613827577" sldId="4173"/>
            <ac:cxnSpMk id="47" creationId="{C27BE418-B3C4-12B7-BE43-7AB1040D2BBD}"/>
          </ac:cxnSpMkLst>
        </pc:cxnChg>
        <pc:cxnChg chg="add">
          <ac:chgData name="Sudarshan Reddy Chitke" userId="ba7d042e-9436-4352-bb23-22660067ead9" providerId="ADAL" clId="{AF7F6DC4-8955-4CCD-A6B5-658F62EF4981}" dt="2023-01-23T09:21:05.602" v="27" actId="11529"/>
          <ac:cxnSpMkLst>
            <pc:docMk/>
            <pc:sldMk cId="1613827577" sldId="4173"/>
            <ac:cxnSpMk id="50" creationId="{CCE5C188-2CF3-3761-9405-05468456F282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rrection%20of%20Errors\CoE%20-%20Exec%20plan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3D-45BA-B0E8-7F9E23F18511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3D-45BA-B0E8-7F9E23F18511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3D-45BA-B0E8-7F9E23F18511}"/>
              </c:ext>
            </c:extLst>
          </c:dPt>
          <c:cat>
            <c:strRef>
              <c:f>Sheet1!$K$4:$K$6</c:f>
              <c:strCache>
                <c:ptCount val="3"/>
                <c:pt idx="0">
                  <c:v>Design</c:v>
                </c:pt>
                <c:pt idx="1">
                  <c:v>Coding &amp; UT</c:v>
                </c:pt>
                <c:pt idx="2">
                  <c:v>Testing</c:v>
                </c:pt>
              </c:strCache>
            </c:strRef>
          </c:cat>
          <c:val>
            <c:numRef>
              <c:f>Sheet1!$L$4:$L$6</c:f>
              <c:numCache>
                <c:formatCode>0%</c:formatCode>
                <c:ptCount val="3"/>
                <c:pt idx="0">
                  <c:v>0.15</c:v>
                </c:pt>
                <c:pt idx="1">
                  <c:v>0.6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93D-45BA-B0E8-7F9E23F185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0.47029</cdr:x>
      <cdr:y>0.04728</cdr:y>
    </cdr:from>
    <cdr:to>
      <cdr:x>0.52387</cdr:x>
      <cdr:y>0.13914</cdr:y>
    </cdr:to>
    <cdr:sp macro="" textlink="">
      <cdr:nvSpPr>
        <cdr:cNvPr id="2" name="Right Triangle 1">
          <a:extLst xmlns:a="http://schemas.openxmlformats.org/drawingml/2006/main">
            <a:ext uri="{FF2B5EF4-FFF2-40B4-BE49-F238E27FC236}">
              <a16:creationId xmlns:a16="http://schemas.microsoft.com/office/drawing/2014/main" id="{5794D824-D1AB-894A-B6F1-CCDBCB35A74E}"/>
            </a:ext>
          </a:extLst>
        </cdr:cNvPr>
        <cdr:cNvSpPr/>
      </cdr:nvSpPr>
      <cdr:spPr>
        <a:xfrm xmlns:a="http://schemas.openxmlformats.org/drawingml/2006/main" rot="13565873">
          <a:off x="2146650" y="133221"/>
          <a:ext cx="251988" cy="244936"/>
        </a:xfrm>
        <a:prstGeom xmlns:a="http://schemas.openxmlformats.org/drawingml/2006/main" prst="rtTriangle">
          <a:avLst/>
        </a:prstGeom>
        <a:solidFill xmlns:a="http://schemas.openxmlformats.org/drawingml/2006/main">
          <a:schemeClr val="accent2">
            <a:lumMod val="60000"/>
            <a:lumOff val="40000"/>
          </a:schemeClr>
        </a:solidFill>
        <a:ln xmlns:a="http://schemas.openxmlformats.org/drawingml/2006/main">
          <a:solidFill>
            <a:schemeClr val="accent2">
              <a:lumMod val="60000"/>
              <a:lumOff val="4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C5186-5BEC-45CA-8AC5-1F614ABF2C52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9D78E-FA30-40D9-A15D-DF7ABAFF6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EA6F-5EF9-4D5C-9924-1EDB343B9B1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15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18B7A-9990-4E4A-9357-3B2676CCA5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18B7A-9990-4E4A-9357-3B2676CCA5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21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18B7A-9990-4E4A-9357-3B2676CCA5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9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A566-8F87-1E19-A877-B5F3E84B0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BB50A-D568-3143-0719-DE1978B2F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BBE8-DD2B-C265-71E7-FE50EA2B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DD37-7B8D-4AE2-93D5-A05CA599A65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562F1-F8EB-E8D5-6BCE-1B2FA313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FB9C4-CE6C-A1BA-D93D-D8E728D2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51C-2F36-4208-909F-0EF95314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0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0EFA-1363-DE0A-74B7-9DECF90D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4104B-61A5-8A69-B49B-35D2B7FEC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05E0-394C-4A9E-9586-79B1F4CA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DD37-7B8D-4AE2-93D5-A05CA599A65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AF264-8989-CA9A-AFD4-495E532C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ADE6C-AC6C-99DE-910C-BB8B8A4A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51C-2F36-4208-909F-0EF95314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B5E84-3125-9920-0064-31A6CE50D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55415-C82A-3828-2DEF-B501B3629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EDE0-C6AD-6B68-E126-F362930D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DD37-7B8D-4AE2-93D5-A05CA599A65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485F-519A-9E85-F407-33D3B8E8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6D592-FB90-67D1-5610-ED7A09FB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51C-2F36-4208-909F-0EF95314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90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ink-01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2008" y="-1"/>
            <a:ext cx="12288688" cy="6912387"/>
          </a:xfrm>
          <a:prstGeom prst="rect">
            <a:avLst/>
          </a:prstGeom>
        </p:spPr>
      </p:pic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BBC59E8-4873-4B9E-902A-20AEE235C0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2" progId="TCLayout.ActiveDocument.1">
                  <p:embed/>
                </p:oleObj>
              </mc:Choice>
              <mc:Fallback>
                <p:oleObj name="think-cell Slide" r:id="rId4" imgW="351" imgH="362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BBC59E8-4873-4B9E-902A-20AEE235C0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628" y="3717032"/>
            <a:ext cx="6696744" cy="576362"/>
          </a:xfrm>
        </p:spPr>
        <p:txBody>
          <a:bodyPr anchor="ctr" anchorCtr="0">
            <a:normAutofit/>
          </a:bodyPr>
          <a:lstStyle>
            <a:lvl1pPr marL="10800" indent="0" algn="ctr">
              <a:buNone/>
              <a:defRPr sz="2800" b="0" i="0">
                <a:solidFill>
                  <a:srgbClr val="EA554D"/>
                </a:solidFill>
                <a:latin typeface="+mj-lt"/>
                <a:sym typeface="Avenir" panose="020B0503020203020204" pitchFamily="34" charset="0"/>
              </a:defRPr>
            </a:lvl1pPr>
          </a:lstStyle>
          <a:p>
            <a:pPr lvl="0"/>
            <a:r>
              <a:rPr lang="en-US"/>
              <a:t>Place subtext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47628" y="2420888"/>
            <a:ext cx="6696744" cy="1577975"/>
          </a:xfrm>
        </p:spPr>
        <p:txBody>
          <a:bodyPr anchor="ctr" anchorCtr="0">
            <a:noAutofit/>
          </a:bodyPr>
          <a:lstStyle>
            <a:lvl1pPr marL="10800" indent="0" algn="ctr">
              <a:buNone/>
              <a:defRPr sz="4800" b="0">
                <a:solidFill>
                  <a:schemeClr val="bg1"/>
                </a:solidFill>
                <a:latin typeface="Gill Sans Nova" panose="020B0602020104020203" pitchFamily="34" charset="0"/>
                <a:sym typeface="Avenir" panose="020B0503020203020204" pitchFamily="34" charset="0"/>
              </a:defRPr>
            </a:lvl1pPr>
          </a:lstStyle>
          <a:p>
            <a:pPr lvl="0"/>
            <a:r>
              <a:rPr lang="en-US"/>
              <a:t>Edit Presentation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631965-320D-4B5A-91B3-9A0C271DC31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4961716" y="764704"/>
            <a:ext cx="2214802" cy="1386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1379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64CD482-4664-47DD-ACEC-6F73746741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09739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9" progId="TCLayout.ActiveDocument.1">
                  <p:embed/>
                </p:oleObj>
              </mc:Choice>
              <mc:Fallback>
                <p:oleObj name="think-cell Slide" r:id="rId3" imgW="353" imgH="35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64CD482-4664-47DD-ACEC-6F73746741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8662C6-36B3-4B65-9AD8-F826D251E4B8}"/>
              </a:ext>
            </a:extLst>
          </p:cNvPr>
          <p:cNvCxnSpPr>
            <a:cxnSpLocks/>
          </p:cNvCxnSpPr>
          <p:nvPr userDrawn="1"/>
        </p:nvCxnSpPr>
        <p:spPr>
          <a:xfrm>
            <a:off x="202017" y="770965"/>
            <a:ext cx="730250" cy="0"/>
          </a:xfrm>
          <a:prstGeom prst="line">
            <a:avLst/>
          </a:prstGeom>
          <a:ln w="38100" cmpd="sng">
            <a:solidFill>
              <a:srgbClr val="E555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2017" y="165928"/>
            <a:ext cx="9790122" cy="596072"/>
          </a:xfrm>
        </p:spPr>
        <p:txBody>
          <a:bodyPr lIns="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 cap="all" baseline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  <a:sym typeface="Gill Sans MT" panose="020B0502020104020203" pitchFamily="34" charset="0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TextBox 8"/>
          <p:cNvSpPr txBox="1"/>
          <p:nvPr userDrawn="1"/>
        </p:nvSpPr>
        <p:spPr>
          <a:xfrm>
            <a:off x="11754674" y="6520069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B89B87-9FEA-4AFC-AD60-09FC0207E223}" type="slidenum">
              <a:rPr kumimoji="0" lang="en-IN" sz="1500" b="1" i="0" u="none" strike="noStrike" kern="1200" cap="none" spc="0" normalizeH="0" baseline="0" noProof="0" smtClean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Gill Sans MT" panose="020B0502020104020203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500" b="1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  <a:sym typeface="Gill Sans MT" panose="020B05020201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8175" y="115440"/>
            <a:ext cx="1387590" cy="900000"/>
          </a:xfrm>
          <a:prstGeom prst="rect">
            <a:avLst/>
          </a:prstGeom>
        </p:spPr>
      </p:pic>
      <p:pic>
        <p:nvPicPr>
          <p:cNvPr id="7" name="Picture 2" descr="All information contained herein is Proprietary &amp; Confidential material of ValueMomentum Inc. All rights are reserved.">
            <a:extLst>
              <a:ext uri="{FF2B5EF4-FFF2-40B4-BE49-F238E27FC236}">
                <a16:creationId xmlns:a16="http://schemas.microsoft.com/office/drawing/2014/main" id="{E7FC0A4A-056F-4154-8026-DE12B6BBCD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629400"/>
            <a:ext cx="9144001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6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anks You">
            <a:extLst>
              <a:ext uri="{FF2B5EF4-FFF2-40B4-BE49-F238E27FC236}">
                <a16:creationId xmlns:a16="http://schemas.microsoft.com/office/drawing/2014/main" id="{9439E712-94D3-41D4-80BC-A7B98D5F5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FAAD46-3759-4A8D-8A3B-78BEA58BC4B3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29334E">
              <a:alpha val="9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921A31-EE44-48B8-A781-F54B8050C2EB}"/>
              </a:ext>
            </a:extLst>
          </p:cNvPr>
          <p:cNvSpPr txBox="1">
            <a:spLocks/>
          </p:cNvSpPr>
          <p:nvPr userDrawn="1"/>
        </p:nvSpPr>
        <p:spPr>
          <a:xfrm>
            <a:off x="3205015" y="2655069"/>
            <a:ext cx="5781971" cy="1547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6183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1740444" y="6535573"/>
            <a:ext cx="41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B66DB6-D71E-4B3E-9AE0-4919FDE04E8D}" type="slidenum">
              <a:rPr lang="en-US" sz="1200" smtClean="0">
                <a:solidFill>
                  <a:prstClr val="black"/>
                </a:solidFill>
                <a:latin typeface="Gill Sans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>
              <a:solidFill>
                <a:prstClr val="black"/>
              </a:solidFill>
              <a:latin typeface="Gill Sans"/>
              <a:cs typeface="Arial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5925C2F-7695-4FBB-800B-164C2DDC3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312" y="140567"/>
            <a:ext cx="9885904" cy="596072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 cap="all" baseline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pPr lvl="0"/>
            <a:endParaRPr lang="en-IN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8232" y="729770"/>
            <a:ext cx="730250" cy="0"/>
          </a:xfrm>
          <a:prstGeom prst="line">
            <a:avLst/>
          </a:prstGeom>
          <a:ln w="38100" cmpd="sng">
            <a:solidFill>
              <a:srgbClr val="E555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269" y="102315"/>
            <a:ext cx="1033972" cy="67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82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71760"/>
            <a:ext cx="9813154" cy="26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9" y="45427"/>
            <a:ext cx="10972800" cy="676714"/>
          </a:xfrm>
        </p:spPr>
        <p:txBody>
          <a:bodyPr/>
          <a:lstStyle>
            <a:lvl1pPr algn="l">
              <a:defRPr sz="2763" b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1658986" y="6511811"/>
            <a:ext cx="533014" cy="27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5B66DB6-D71E-4B3E-9AE0-4919FDE04E8D}" type="slidenum">
              <a:rPr lang="en-US" sz="1184" b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/>
              <a:t>‹#›</a:t>
            </a:fld>
            <a:endParaRPr lang="en-US" sz="1776" b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762075" y="87157"/>
            <a:ext cx="1331165" cy="86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815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2741-FDC4-226B-2695-9FF9BD90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39DA-75AF-775F-3919-38CC0B940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813B-9265-57F1-95AB-A9C87133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DD37-7B8D-4AE2-93D5-A05CA599A65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8924-2E17-263D-720D-5E2AB2EA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DEAA4-A45E-D505-2C9D-8AC7DA02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51C-2F36-4208-909F-0EF95314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3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A9F4-AD73-C3DA-EE3E-C66A2DA9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82CF3-7126-C436-5A1E-29356D588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5104-0261-EF44-3F64-B3E84CAB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DD37-7B8D-4AE2-93D5-A05CA599A65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C631A-398E-B3E4-4B78-AAB948EA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D4E5-1143-5D69-8B9C-B8F1C460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51C-2F36-4208-909F-0EF95314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7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8269-222B-A80C-B17A-E1538E16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B8ED-899C-1D96-2948-F6B91DDE6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E9577-A256-3F76-6BE0-FEE9537C0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C7828-DB62-0146-5E57-CF966720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DD37-7B8D-4AE2-93D5-A05CA599A65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CE99B-C056-AF08-148C-0F2FB979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CFEE5-BA61-94BF-560C-49898926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51C-2F36-4208-909F-0EF95314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70D8-7F3B-37EA-B222-098379A2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3239D-9C6E-7B92-E6FD-A5DB6D545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E5C36-CDDA-D02D-6F63-2B5960AA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90EF7-9901-4F6B-140E-542E6041E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98914-CB79-8050-CC9D-2D729FA84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AE529-DC77-6956-0E9B-2707DC54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DD37-7B8D-4AE2-93D5-A05CA599A65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B9746-C9E1-109F-5B89-5B593F29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5EB47-0A30-6881-6E6D-A5A48BD6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51C-2F36-4208-909F-0EF95314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9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9265-A04D-FFC5-06A8-91DC1881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E74C0-523E-CB35-37E9-CFA1B4F0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DD37-7B8D-4AE2-93D5-A05CA599A65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C1E7D-B188-2873-2B47-A8381C3D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660BF-7F14-A5BD-BB75-DC76B867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51C-2F36-4208-909F-0EF95314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D65AA-C01F-BC2F-331E-E3F3418E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DD37-7B8D-4AE2-93D5-A05CA599A65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89F84-4D58-D374-D67D-DF392918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DD7D2-531D-3FDC-5A1A-280328D3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51C-2F36-4208-909F-0EF95314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CA04-6BF7-BC20-82AE-0D874BFB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485AC-A7DA-6D42-2A07-3F1E8D5D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FC71C-1353-F996-9B03-C2609E3C3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796D6-2150-1842-4248-B9478AB6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DD37-7B8D-4AE2-93D5-A05CA599A65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6AB72-3C00-E24B-60C0-551B432D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BE76A-37E3-F0DA-F618-67D91845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51C-2F36-4208-909F-0EF95314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279D-CCE7-7321-4E2A-36A12D45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1D8B6-1BB2-56EE-2CD1-A72AA9488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9BF01-2D5E-DC14-8941-43A01A7BE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6CA9A-8758-FBAE-370C-7318B30A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DD37-7B8D-4AE2-93D5-A05CA599A65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D90AD-13B2-C4FD-0BB1-22B8F22A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DDD88-BAAA-2D7E-958D-1DF81276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51C-2F36-4208-909F-0EF95314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2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B3774-191C-DF22-AF83-22FD95FF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A7070-0AB7-AB56-AB30-F987E14C6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F2BE-EC06-D28E-84CA-418256F7F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DDD37-7B8D-4AE2-93D5-A05CA599A65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BD641-8C20-0FA4-E32D-A39E2924B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D21F-5C4F-E6CB-4644-4C5E57C94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2351C-2F36-4208-909F-0EF95314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3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  <p:sldLayoutId id="2147483677" r:id="rId13"/>
    <p:sldLayoutId id="2147483678" r:id="rId14"/>
    <p:sldLayoutId id="2147483680" r:id="rId15"/>
    <p:sldLayoutId id="214748368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fif"/><Relationship Id="rId3" Type="http://schemas.openxmlformats.org/officeDocument/2006/relationships/image" Target="../media/image12.png"/><Relationship Id="rId7" Type="http://schemas.openxmlformats.org/officeDocument/2006/relationships/image" Target="../media/image20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jpe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5594760-9C12-4717-AF38-1E395C3A85A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2" progId="TCLayout.ActiveDocument.1">
                  <p:embed/>
                </p:oleObj>
              </mc:Choice>
              <mc:Fallback>
                <p:oleObj name="think-cell Slide" r:id="rId4" imgW="351" imgH="36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5594760-9C12-4717-AF38-1E395C3A85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4399" y="2335212"/>
            <a:ext cx="10086535" cy="1970088"/>
          </a:xfrm>
        </p:spPr>
        <p:txBody>
          <a:bodyPr/>
          <a:lstStyle/>
          <a:p>
            <a:pPr marL="0"/>
            <a:r>
              <a:rPr lang="en-IN" sz="4400" b="1" dirty="0">
                <a:latin typeface="arial" panose="020B0604020202020204" pitchFamily="34" charset="0"/>
              </a:rPr>
              <a:t>GEICO </a:t>
            </a:r>
          </a:p>
          <a:p>
            <a:pPr marL="0"/>
            <a:r>
              <a:rPr lang="en-IN" sz="4400" b="1" dirty="0">
                <a:latin typeface="arial" panose="020B0604020202020204" pitchFamily="34" charset="0"/>
              </a:rPr>
              <a:t>IP Management</a:t>
            </a:r>
          </a:p>
          <a:p>
            <a:pPr marL="0"/>
            <a:r>
              <a:rPr lang="en-IN" sz="1800" b="1" dirty="0">
                <a:latin typeface="arial" panose="020B0604020202020204" pitchFamily="34" charset="0"/>
              </a:rPr>
              <a:t>Sept 2022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62B8D6-D7B3-48E6-8E52-F1C74E4C14AA}"/>
              </a:ext>
            </a:extLst>
          </p:cNvPr>
          <p:cNvSpPr txBox="1">
            <a:spLocks/>
          </p:cNvSpPr>
          <p:nvPr/>
        </p:nvSpPr>
        <p:spPr>
          <a:xfrm>
            <a:off x="1295400" y="3733800"/>
            <a:ext cx="9532882" cy="15779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108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0" kern="1200">
                <a:solidFill>
                  <a:schemeClr val="bg1"/>
                </a:solidFill>
                <a:latin typeface="Gill Sans Nova" panose="020B0602020104020203" pitchFamily="34" charset="0"/>
                <a:ea typeface="+mn-ea"/>
                <a:cs typeface="+mn-cs"/>
                <a:sym typeface="Avenir" panose="020B05030202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6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0">
                <a:solidFill>
                  <a:srgbClr val="4171C3"/>
                </a:solidFill>
                <a:latin typeface="Gill Sans MT" panose="020B0502020104020203" pitchFamily="34" charset="0"/>
                <a:cs typeface="+mj-cs"/>
              </a:rPr>
              <a:t>Problem Statement &amp; Action Items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17525B-1FA1-79BC-DCAC-62D6455C96D2}"/>
              </a:ext>
            </a:extLst>
          </p:cNvPr>
          <p:cNvSpPr/>
          <p:nvPr/>
        </p:nvSpPr>
        <p:spPr>
          <a:xfrm>
            <a:off x="175851" y="1054303"/>
            <a:ext cx="5229225" cy="385559"/>
          </a:xfrm>
          <a:prstGeom prst="rect">
            <a:avLst/>
          </a:prstGeom>
          <a:solidFill>
            <a:srgbClr val="0E3570"/>
          </a:solidFill>
          <a:ln w="25400" cap="flat" cmpd="sng" algn="ctr">
            <a:noFill/>
            <a:prstDash val="solid"/>
          </a:ln>
          <a:effectLst/>
        </p:spPr>
        <p:txBody>
          <a:bodyPr lIns="182880" tIns="182880" rIns="182880" bIns="182880" rtlCol="0" anchor="ctr"/>
          <a:lstStyle/>
          <a:p>
            <a:pPr>
              <a:defRPr/>
            </a:pPr>
            <a:r>
              <a:rPr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"/>
                <a:cs typeface="Segoe UI"/>
              </a:rPr>
              <a:t>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425DF0-4F24-5D1C-9F48-D013C0B85254}"/>
              </a:ext>
            </a:extLst>
          </p:cNvPr>
          <p:cNvSpPr/>
          <p:nvPr/>
        </p:nvSpPr>
        <p:spPr>
          <a:xfrm>
            <a:off x="175852" y="1439862"/>
            <a:ext cx="5229225" cy="3622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82880" tIns="182880" rIns="182880" bIns="182880" rtlCol="0" anchor="t" anchorCtr="0"/>
          <a:lstStyle/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</a:rPr>
              <a:t>IP Conflicts while allotting the IPs to the given subscription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</a:rPr>
              <a:t>Manual Process to maintain the IP Tracker and robust calculations involved in the tracker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</a:rPr>
              <a:t>IP Tracker is not integrated with IP Calculator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Maintaining the  logs on a particular IP very complex process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</a:rPr>
              <a:t>While working on the IP Management tracker Excel Sheet, it is getting blocked for other users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Change log is not currently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No alerts/Emails to stakeholder about the IP assignment.</a:t>
            </a:r>
            <a:endParaRPr lang="en-US" sz="1400" dirty="0">
              <a:latin typeface="Gill Sans MT" panose="020B0502020104020203" pitchFamily="34" charset="0"/>
              <a:cs typeface="Sanskrit Text" panose="020B0502040204020203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latin typeface="Gill Sans MT" panose="020B0502020104020203" pitchFamily="34" charset="0"/>
              <a:cs typeface="Sanskrit Text" panose="020B0502040204020203" pitchFamily="18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3A037-A79C-A7AC-15BC-E9F5706F86EC}"/>
              </a:ext>
            </a:extLst>
          </p:cNvPr>
          <p:cNvSpPr/>
          <p:nvPr/>
        </p:nvSpPr>
        <p:spPr>
          <a:xfrm>
            <a:off x="5934566" y="1054304"/>
            <a:ext cx="5229225" cy="385559"/>
          </a:xfrm>
          <a:prstGeom prst="rect">
            <a:avLst/>
          </a:prstGeom>
          <a:solidFill>
            <a:srgbClr val="0E3570"/>
          </a:solidFill>
          <a:ln w="25400" cap="flat" cmpd="sng" algn="ctr">
            <a:noFill/>
            <a:prstDash val="solid"/>
          </a:ln>
          <a:effectLst/>
        </p:spPr>
        <p:txBody>
          <a:bodyPr lIns="182880" tIns="182880" rIns="182880" bIns="182880" rtlCol="0" anchor="ctr"/>
          <a:lstStyle/>
          <a:p>
            <a:pPr>
              <a:defRPr/>
            </a:pPr>
            <a:r>
              <a:rPr lang="en-US" sz="1400" b="1" kern="0" dirty="0">
                <a:solidFill>
                  <a:schemeClr val="bg1"/>
                </a:solidFill>
                <a:latin typeface="Gill Sans MT" panose="020B0502020104020203" pitchFamily="34" charset="0"/>
                <a:ea typeface=""/>
                <a:cs typeface="Segoe UI"/>
              </a:rPr>
              <a:t>Our Approach</a:t>
            </a:r>
            <a:endParaRPr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"/>
              <a:cs typeface="Segoe U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F028C-B334-1E4D-4623-74DC60C35196}"/>
              </a:ext>
            </a:extLst>
          </p:cNvPr>
          <p:cNvSpPr/>
          <p:nvPr/>
        </p:nvSpPr>
        <p:spPr>
          <a:xfrm>
            <a:off x="5934565" y="1439863"/>
            <a:ext cx="5229225" cy="3622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82880" tIns="182880" rIns="182880" bIns="182880" rtlCol="0" anchor="t" anchorCtr="0"/>
          <a:lstStyle/>
          <a:p>
            <a:r>
              <a:rPr lang="en-US" sz="1400" dirty="0">
                <a:latin typeface="Gill Sans MT" panose="020B0502020104020203" pitchFamily="34" charset="0"/>
                <a:cs typeface="Segoe UI"/>
              </a:rPr>
              <a:t>We propose to follow a phased solution approach to meet business objectives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Segoe UI"/>
              </a:rPr>
              <a:t>Phase –1 is focused on providing Web UI for CNSS team </a:t>
            </a:r>
            <a:r>
              <a:rPr lang="en-US" sz="1400" dirty="0" err="1">
                <a:latin typeface="Gill Sans MT" panose="020B0502020104020203" pitchFamily="34" charset="0"/>
                <a:cs typeface="Segoe UI"/>
              </a:rPr>
              <a:t>team</a:t>
            </a:r>
            <a:r>
              <a:rPr lang="en-US" sz="1400" dirty="0">
                <a:latin typeface="Gill Sans MT" panose="020B0502020104020203" pitchFamily="34" charset="0"/>
                <a:cs typeface="Segoe UI"/>
              </a:rPr>
              <a:t> for IP Assignment (Manual) based on available IPs.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Segoe UI"/>
              </a:rPr>
              <a:t>Phase –2 is focused on Automated IP splitting based on Block size and IP assignment to the given subscription</a:t>
            </a:r>
          </a:p>
          <a:p>
            <a:pPr lvl="0"/>
            <a:endParaRPr lang="en-US" sz="1400" dirty="0">
              <a:latin typeface="Gill Sans MT" panose="020B0502020104020203" pitchFamily="34" charset="0"/>
              <a:cs typeface="Sanskrit Text" panose="020B0502040204020203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latin typeface="Gill Sans MT" panose="020B0502020104020203" pitchFamily="34" charset="0"/>
              <a:cs typeface="Sanskrit Text" panose="020B0502040204020203" pitchFamily="18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 pitchFamily="34" charset="0"/>
              <a:ea typeface="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BD2F210-626B-53E3-FC0B-06C352F7F513}"/>
              </a:ext>
            </a:extLst>
          </p:cNvPr>
          <p:cNvSpPr txBox="1">
            <a:spLocks/>
          </p:cNvSpPr>
          <p:nvPr/>
        </p:nvSpPr>
        <p:spPr>
          <a:xfrm>
            <a:off x="183389" y="140677"/>
            <a:ext cx="8903461" cy="5070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rPr>
              <a:t>Executive Summary</a:t>
            </a:r>
          </a:p>
        </p:txBody>
      </p:sp>
      <p:pic>
        <p:nvPicPr>
          <p:cNvPr id="6146" name="Picture 2" descr="Business Handshake Icon - Free PNG &amp; SVG 1007187 - Noun Project">
            <a:extLst>
              <a:ext uri="{FF2B5EF4-FFF2-40B4-BE49-F238E27FC236}">
                <a16:creationId xmlns:a16="http://schemas.microsoft.com/office/drawing/2014/main" id="{51A0B678-7EC3-5A5A-4E2C-5E07C00A0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" y="749300"/>
            <a:ext cx="1379220" cy="137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19C14-7588-FF5A-745B-782920145F0D}"/>
              </a:ext>
            </a:extLst>
          </p:cNvPr>
          <p:cNvSpPr txBox="1"/>
          <p:nvPr/>
        </p:nvSpPr>
        <p:spPr>
          <a:xfrm>
            <a:off x="2076451" y="1009650"/>
            <a:ext cx="983932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bg1"/>
              </a:buClr>
            </a:pPr>
            <a:r>
              <a:rPr lang="en-US" sz="1400" dirty="0" err="1">
                <a:latin typeface="Gill Sans MT" panose="020B0502020104020203" pitchFamily="34" charset="0"/>
              </a:rPr>
              <a:t>ValueMomentum</a:t>
            </a:r>
            <a:r>
              <a:rPr lang="en-US" sz="1400" dirty="0">
                <a:latin typeface="Gill Sans MT" panose="020B0502020104020203" pitchFamily="34" charset="0"/>
              </a:rPr>
              <a:t> (“VM”) is excited to submit the proposal to serve as Geico’s strategic partner in building a proactive solution to create visibility on CNSS IP Management. The following summarizes the key aspects of </a:t>
            </a:r>
            <a:r>
              <a:rPr lang="en-US" sz="1400" dirty="0" err="1">
                <a:latin typeface="Gill Sans MT" panose="020B0502020104020203" pitchFamily="34" charset="0"/>
              </a:rPr>
              <a:t>ValueMomentum’s</a:t>
            </a:r>
            <a:r>
              <a:rPr lang="en-US" sz="1400" dirty="0">
                <a:latin typeface="Gill Sans MT" panose="020B0502020104020203" pitchFamily="34" charset="0"/>
              </a:rPr>
              <a:t> strength in supporting the engagement.</a:t>
            </a:r>
          </a:p>
        </p:txBody>
      </p:sp>
      <p:cxnSp>
        <p:nvCxnSpPr>
          <p:cNvPr id="107" name="Elbow Connector 2">
            <a:extLst>
              <a:ext uri="{FF2B5EF4-FFF2-40B4-BE49-F238E27FC236}">
                <a16:creationId xmlns:a16="http://schemas.microsoft.com/office/drawing/2014/main" id="{47658807-68F5-AEFF-412B-4F6F509D4C97}"/>
              </a:ext>
            </a:extLst>
          </p:cNvPr>
          <p:cNvCxnSpPr/>
          <p:nvPr/>
        </p:nvCxnSpPr>
        <p:spPr>
          <a:xfrm flipH="1">
            <a:off x="7347854" y="2803360"/>
            <a:ext cx="1011478" cy="743734"/>
          </a:xfrm>
          <a:prstGeom prst="bentConnector3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3">
            <a:extLst>
              <a:ext uri="{FF2B5EF4-FFF2-40B4-BE49-F238E27FC236}">
                <a16:creationId xmlns:a16="http://schemas.microsoft.com/office/drawing/2014/main" id="{8095AA5B-FDB9-4F24-9076-2F85EE70C059}"/>
              </a:ext>
            </a:extLst>
          </p:cNvPr>
          <p:cNvCxnSpPr/>
          <p:nvPr/>
        </p:nvCxnSpPr>
        <p:spPr>
          <a:xfrm>
            <a:off x="7347854" y="4533426"/>
            <a:ext cx="1011478" cy="743734"/>
          </a:xfrm>
          <a:prstGeom prst="bentConnector3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24C6E4E-D576-DEA8-4F9D-1B2056DA5350}"/>
              </a:ext>
            </a:extLst>
          </p:cNvPr>
          <p:cNvCxnSpPr/>
          <p:nvPr/>
        </p:nvCxnSpPr>
        <p:spPr>
          <a:xfrm>
            <a:off x="7472729" y="4121780"/>
            <a:ext cx="8080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22B351F6-1551-758E-BE34-6C5043B4788A}"/>
              </a:ext>
            </a:extLst>
          </p:cNvPr>
          <p:cNvSpPr/>
          <p:nvPr/>
        </p:nvSpPr>
        <p:spPr>
          <a:xfrm>
            <a:off x="8217766" y="2571234"/>
            <a:ext cx="629694" cy="629694"/>
          </a:xfrm>
          <a:prstGeom prst="ellipse">
            <a:avLst/>
          </a:prstGeom>
          <a:solidFill>
            <a:srgbClr val="EF3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Gill Sans MT" panose="020B0502020104020203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F080AE4-4630-8D33-5923-ABADE8ECF782}"/>
              </a:ext>
            </a:extLst>
          </p:cNvPr>
          <p:cNvSpPr/>
          <p:nvPr/>
        </p:nvSpPr>
        <p:spPr>
          <a:xfrm>
            <a:off x="8233393" y="3806933"/>
            <a:ext cx="629694" cy="629694"/>
          </a:xfrm>
          <a:prstGeom prst="ellipse">
            <a:avLst/>
          </a:prstGeom>
          <a:solidFill>
            <a:srgbClr val="0E3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Gill Sans MT" panose="020B0502020104020203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8B4A5A5-9C0C-C26D-20D8-3B2B1F175237}"/>
              </a:ext>
            </a:extLst>
          </p:cNvPr>
          <p:cNvSpPr/>
          <p:nvPr/>
        </p:nvSpPr>
        <p:spPr>
          <a:xfrm>
            <a:off x="8233393" y="4962312"/>
            <a:ext cx="629694" cy="6296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Gill Sans MT" panose="020B0502020104020203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97563-D572-0C1E-22B6-9DE588DAA310}"/>
              </a:ext>
            </a:extLst>
          </p:cNvPr>
          <p:cNvSpPr/>
          <p:nvPr/>
        </p:nvSpPr>
        <p:spPr>
          <a:xfrm flipH="1">
            <a:off x="3912984" y="2544246"/>
            <a:ext cx="629694" cy="629694"/>
          </a:xfrm>
          <a:prstGeom prst="ellipse">
            <a:avLst/>
          </a:prstGeom>
          <a:solidFill>
            <a:srgbClr val="6D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Gill Sans MT" panose="020B0502020104020203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B43A5AA-F1D2-FFD3-977E-510AD42EE318}"/>
              </a:ext>
            </a:extLst>
          </p:cNvPr>
          <p:cNvSpPr/>
          <p:nvPr/>
        </p:nvSpPr>
        <p:spPr>
          <a:xfrm flipH="1">
            <a:off x="3912984" y="3806933"/>
            <a:ext cx="629694" cy="629694"/>
          </a:xfrm>
          <a:prstGeom prst="ellipse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Gill Sans MT" panose="020B0502020104020203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47E074E-B4A2-21A3-AAE8-513D25E7AF6B}"/>
              </a:ext>
            </a:extLst>
          </p:cNvPr>
          <p:cNvSpPr/>
          <p:nvPr/>
        </p:nvSpPr>
        <p:spPr>
          <a:xfrm flipH="1">
            <a:off x="3912984" y="4962312"/>
            <a:ext cx="629694" cy="6296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Gill Sans MT" panose="020B0502020104020203" pitchFamily="34" charset="0"/>
            </a:endParaRPr>
          </a:p>
        </p:txBody>
      </p:sp>
      <p:cxnSp>
        <p:nvCxnSpPr>
          <p:cNvPr id="116" name="Elbow Connector 11">
            <a:extLst>
              <a:ext uri="{FF2B5EF4-FFF2-40B4-BE49-F238E27FC236}">
                <a16:creationId xmlns:a16="http://schemas.microsoft.com/office/drawing/2014/main" id="{96E3E0E1-EC68-CDEC-8C38-060A66A331EA}"/>
              </a:ext>
            </a:extLst>
          </p:cNvPr>
          <p:cNvCxnSpPr/>
          <p:nvPr/>
        </p:nvCxnSpPr>
        <p:spPr>
          <a:xfrm>
            <a:off x="4431819" y="2792771"/>
            <a:ext cx="1011478" cy="743734"/>
          </a:xfrm>
          <a:prstGeom prst="bentConnector3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2">
            <a:extLst>
              <a:ext uri="{FF2B5EF4-FFF2-40B4-BE49-F238E27FC236}">
                <a16:creationId xmlns:a16="http://schemas.microsoft.com/office/drawing/2014/main" id="{965E782D-8796-1991-4C02-2C9B1E455927}"/>
              </a:ext>
            </a:extLst>
          </p:cNvPr>
          <p:cNvCxnSpPr/>
          <p:nvPr/>
        </p:nvCxnSpPr>
        <p:spPr>
          <a:xfrm flipH="1">
            <a:off x="4431819" y="4533426"/>
            <a:ext cx="1011478" cy="743734"/>
          </a:xfrm>
          <a:prstGeom prst="bentConnector3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5044840-E63B-EA1D-C9E3-F48CFEEA07EE}"/>
              </a:ext>
            </a:extLst>
          </p:cNvPr>
          <p:cNvCxnSpPr/>
          <p:nvPr/>
        </p:nvCxnSpPr>
        <p:spPr>
          <a:xfrm>
            <a:off x="4542679" y="4121780"/>
            <a:ext cx="766229" cy="0"/>
          </a:xfrm>
          <a:prstGeom prst="line">
            <a:avLst/>
          </a:prstGeom>
          <a:ln w="28575">
            <a:solidFill>
              <a:srgbClr val="00A2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Donut 14">
            <a:extLst>
              <a:ext uri="{FF2B5EF4-FFF2-40B4-BE49-F238E27FC236}">
                <a16:creationId xmlns:a16="http://schemas.microsoft.com/office/drawing/2014/main" id="{E4EA7F6A-4C11-BC45-9ED9-FC7260CE79C5}"/>
              </a:ext>
            </a:extLst>
          </p:cNvPr>
          <p:cNvSpPr/>
          <p:nvPr/>
        </p:nvSpPr>
        <p:spPr>
          <a:xfrm>
            <a:off x="5298312" y="2925361"/>
            <a:ext cx="2203930" cy="2203931"/>
          </a:xfrm>
          <a:prstGeom prst="donut">
            <a:avLst>
              <a:gd name="adj" fmla="val 2694"/>
            </a:avLst>
          </a:prstGeom>
          <a:solidFill>
            <a:srgbClr val="0E3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43D8129-0A53-9965-992E-3031218A215B}"/>
              </a:ext>
            </a:extLst>
          </p:cNvPr>
          <p:cNvSpPr/>
          <p:nvPr/>
        </p:nvSpPr>
        <p:spPr>
          <a:xfrm>
            <a:off x="5764236" y="4006475"/>
            <a:ext cx="1341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126">
              <a:defRPr/>
            </a:pPr>
            <a:r>
              <a:rPr lang="en-US" sz="1200" kern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What VM brings to the table</a:t>
            </a:r>
          </a:p>
        </p:txBody>
      </p:sp>
      <p:sp>
        <p:nvSpPr>
          <p:cNvPr id="121" name="Freeform 23">
            <a:extLst>
              <a:ext uri="{FF2B5EF4-FFF2-40B4-BE49-F238E27FC236}">
                <a16:creationId xmlns:a16="http://schemas.microsoft.com/office/drawing/2014/main" id="{EA3C528E-209E-B3F8-E904-07263F659E99}"/>
              </a:ext>
            </a:extLst>
          </p:cNvPr>
          <p:cNvSpPr>
            <a:spLocks noEditPoints="1"/>
          </p:cNvSpPr>
          <p:nvPr/>
        </p:nvSpPr>
        <p:spPr bwMode="auto">
          <a:xfrm>
            <a:off x="6007406" y="3198317"/>
            <a:ext cx="776580" cy="756575"/>
          </a:xfrm>
          <a:custGeom>
            <a:avLst/>
            <a:gdLst>
              <a:gd name="T0" fmla="*/ 180 w 180"/>
              <a:gd name="T1" fmla="*/ 95 h 176"/>
              <a:gd name="T2" fmla="*/ 179 w 180"/>
              <a:gd name="T3" fmla="*/ 93 h 176"/>
              <a:gd name="T4" fmla="*/ 178 w 180"/>
              <a:gd name="T5" fmla="*/ 92 h 176"/>
              <a:gd name="T6" fmla="*/ 135 w 180"/>
              <a:gd name="T7" fmla="*/ 74 h 176"/>
              <a:gd name="T8" fmla="*/ 135 w 180"/>
              <a:gd name="T9" fmla="*/ 21 h 176"/>
              <a:gd name="T10" fmla="*/ 135 w 180"/>
              <a:gd name="T11" fmla="*/ 21 h 176"/>
              <a:gd name="T12" fmla="*/ 134 w 180"/>
              <a:gd name="T13" fmla="*/ 19 h 176"/>
              <a:gd name="T14" fmla="*/ 133 w 180"/>
              <a:gd name="T15" fmla="*/ 18 h 176"/>
              <a:gd name="T16" fmla="*/ 92 w 180"/>
              <a:gd name="T17" fmla="*/ 0 h 176"/>
              <a:gd name="T18" fmla="*/ 48 w 180"/>
              <a:gd name="T19" fmla="*/ 18 h 176"/>
              <a:gd name="T20" fmla="*/ 47 w 180"/>
              <a:gd name="T21" fmla="*/ 18 h 176"/>
              <a:gd name="T22" fmla="*/ 46 w 180"/>
              <a:gd name="T23" fmla="*/ 19 h 176"/>
              <a:gd name="T24" fmla="*/ 45 w 180"/>
              <a:gd name="T25" fmla="*/ 21 h 176"/>
              <a:gd name="T26" fmla="*/ 45 w 180"/>
              <a:gd name="T27" fmla="*/ 21 h 176"/>
              <a:gd name="T28" fmla="*/ 3 w 180"/>
              <a:gd name="T29" fmla="*/ 92 h 176"/>
              <a:gd name="T30" fmla="*/ 2 w 180"/>
              <a:gd name="T31" fmla="*/ 92 h 176"/>
              <a:gd name="T32" fmla="*/ 1 w 180"/>
              <a:gd name="T33" fmla="*/ 93 h 176"/>
              <a:gd name="T34" fmla="*/ 0 w 180"/>
              <a:gd name="T35" fmla="*/ 95 h 176"/>
              <a:gd name="T36" fmla="*/ 0 w 180"/>
              <a:gd name="T37" fmla="*/ 95 h 176"/>
              <a:gd name="T38" fmla="*/ 3 w 180"/>
              <a:gd name="T39" fmla="*/ 157 h 176"/>
              <a:gd name="T40" fmla="*/ 49 w 180"/>
              <a:gd name="T41" fmla="*/ 176 h 176"/>
              <a:gd name="T42" fmla="*/ 90 w 180"/>
              <a:gd name="T43" fmla="*/ 158 h 176"/>
              <a:gd name="T44" fmla="*/ 131 w 180"/>
              <a:gd name="T45" fmla="*/ 176 h 176"/>
              <a:gd name="T46" fmla="*/ 177 w 180"/>
              <a:gd name="T47" fmla="*/ 157 h 176"/>
              <a:gd name="T48" fmla="*/ 180 w 180"/>
              <a:gd name="T49" fmla="*/ 95 h 176"/>
              <a:gd name="T50" fmla="*/ 131 w 180"/>
              <a:gd name="T51" fmla="*/ 81 h 176"/>
              <a:gd name="T52" fmla="*/ 150 w 180"/>
              <a:gd name="T53" fmla="*/ 102 h 176"/>
              <a:gd name="T54" fmla="*/ 116 w 180"/>
              <a:gd name="T55" fmla="*/ 103 h 176"/>
              <a:gd name="T56" fmla="*/ 100 w 180"/>
              <a:gd name="T57" fmla="*/ 95 h 176"/>
              <a:gd name="T58" fmla="*/ 128 w 180"/>
              <a:gd name="T59" fmla="*/ 74 h 176"/>
              <a:gd name="T60" fmla="*/ 94 w 180"/>
              <a:gd name="T61" fmla="*/ 41 h 176"/>
              <a:gd name="T62" fmla="*/ 128 w 180"/>
              <a:gd name="T63" fmla="*/ 74 h 176"/>
              <a:gd name="T64" fmla="*/ 86 w 180"/>
              <a:gd name="T65" fmla="*/ 89 h 176"/>
              <a:gd name="T66" fmla="*/ 53 w 180"/>
              <a:gd name="T67" fmla="*/ 27 h 176"/>
              <a:gd name="T68" fmla="*/ 86 w 180"/>
              <a:gd name="T69" fmla="*/ 41 h 176"/>
              <a:gd name="T70" fmla="*/ 122 w 180"/>
              <a:gd name="T71" fmla="*/ 21 h 176"/>
              <a:gd name="T72" fmla="*/ 59 w 180"/>
              <a:gd name="T73" fmla="*/ 21 h 176"/>
              <a:gd name="T74" fmla="*/ 49 w 180"/>
              <a:gd name="T75" fmla="*/ 81 h 176"/>
              <a:gd name="T76" fmla="*/ 49 w 180"/>
              <a:gd name="T77" fmla="*/ 109 h 176"/>
              <a:gd name="T78" fmla="*/ 49 w 180"/>
              <a:gd name="T79" fmla="*/ 81 h 176"/>
              <a:gd name="T80" fmla="*/ 9 w 180"/>
              <a:gd name="T81" fmla="*/ 101 h 176"/>
              <a:gd name="T82" fmla="*/ 45 w 180"/>
              <a:gd name="T83" fmla="*/ 167 h 176"/>
              <a:gd name="T84" fmla="*/ 8 w 180"/>
              <a:gd name="T85" fmla="*/ 101 h 176"/>
              <a:gd name="T86" fmla="*/ 86 w 180"/>
              <a:gd name="T87" fmla="*/ 101 h 176"/>
              <a:gd name="T88" fmla="*/ 53 w 180"/>
              <a:gd name="T89" fmla="*/ 166 h 176"/>
              <a:gd name="T90" fmla="*/ 94 w 180"/>
              <a:gd name="T91" fmla="*/ 101 h 176"/>
              <a:gd name="T92" fmla="*/ 128 w 180"/>
              <a:gd name="T93" fmla="*/ 166 h 176"/>
              <a:gd name="T94" fmla="*/ 94 w 180"/>
              <a:gd name="T95" fmla="*/ 101 h 176"/>
              <a:gd name="T96" fmla="*/ 135 w 180"/>
              <a:gd name="T97" fmla="*/ 167 h 176"/>
              <a:gd name="T98" fmla="*/ 172 w 180"/>
              <a:gd name="T99" fmla="*/ 10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0" h="176">
                <a:moveTo>
                  <a:pt x="180" y="95"/>
                </a:moveTo>
                <a:cubicBezTo>
                  <a:pt x="180" y="95"/>
                  <a:pt x="180" y="95"/>
                  <a:pt x="180" y="95"/>
                </a:cubicBezTo>
                <a:cubicBezTo>
                  <a:pt x="180" y="94"/>
                  <a:pt x="179" y="94"/>
                  <a:pt x="179" y="93"/>
                </a:cubicBezTo>
                <a:cubicBezTo>
                  <a:pt x="179" y="93"/>
                  <a:pt x="179" y="93"/>
                  <a:pt x="179" y="93"/>
                </a:cubicBezTo>
                <a:cubicBezTo>
                  <a:pt x="178" y="92"/>
                  <a:pt x="178" y="92"/>
                  <a:pt x="178" y="92"/>
                </a:cubicBezTo>
                <a:cubicBezTo>
                  <a:pt x="178" y="92"/>
                  <a:pt x="178" y="92"/>
                  <a:pt x="178" y="92"/>
                </a:cubicBezTo>
                <a:cubicBezTo>
                  <a:pt x="178" y="92"/>
                  <a:pt x="177" y="92"/>
                  <a:pt x="177" y="92"/>
                </a:cubicBezTo>
                <a:cubicBezTo>
                  <a:pt x="135" y="74"/>
                  <a:pt x="135" y="74"/>
                  <a:pt x="135" y="74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5" y="21"/>
                  <a:pt x="135" y="20"/>
                  <a:pt x="135" y="19"/>
                </a:cubicBezTo>
                <a:cubicBezTo>
                  <a:pt x="134" y="19"/>
                  <a:pt x="134" y="19"/>
                  <a:pt x="134" y="19"/>
                </a:cubicBezTo>
                <a:cubicBezTo>
                  <a:pt x="134" y="19"/>
                  <a:pt x="134" y="18"/>
                  <a:pt x="133" y="18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92" y="0"/>
                  <a:pt x="92" y="0"/>
                  <a:pt x="92" y="0"/>
                </a:cubicBezTo>
                <a:cubicBezTo>
                  <a:pt x="91" y="0"/>
                  <a:pt x="90" y="0"/>
                  <a:pt x="89" y="0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18"/>
                  <a:pt x="48" y="18"/>
                  <a:pt x="47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8"/>
                  <a:pt x="47" y="19"/>
                  <a:pt x="46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0"/>
                  <a:pt x="45" y="21"/>
                  <a:pt x="45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5" y="74"/>
                  <a:pt x="45" y="74"/>
                  <a:pt x="45" y="74"/>
                </a:cubicBezTo>
                <a:cubicBezTo>
                  <a:pt x="3" y="92"/>
                  <a:pt x="3" y="92"/>
                  <a:pt x="3" y="92"/>
                </a:cubicBezTo>
                <a:cubicBezTo>
                  <a:pt x="3" y="92"/>
                  <a:pt x="3" y="92"/>
                  <a:pt x="3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2" y="92"/>
                  <a:pt x="2" y="92"/>
                  <a:pt x="1" y="93"/>
                </a:cubicBezTo>
                <a:cubicBezTo>
                  <a:pt x="1" y="93"/>
                  <a:pt x="1" y="93"/>
                  <a:pt x="1" y="93"/>
                </a:cubicBezTo>
                <a:cubicBezTo>
                  <a:pt x="1" y="94"/>
                  <a:pt x="0" y="94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5"/>
                  <a:pt x="1" y="157"/>
                  <a:pt x="3" y="157"/>
                </a:cubicBezTo>
                <a:cubicBezTo>
                  <a:pt x="48" y="176"/>
                  <a:pt x="48" y="176"/>
                  <a:pt x="48" y="176"/>
                </a:cubicBezTo>
                <a:cubicBezTo>
                  <a:pt x="48" y="176"/>
                  <a:pt x="49" y="176"/>
                  <a:pt x="49" y="176"/>
                </a:cubicBezTo>
                <a:cubicBezTo>
                  <a:pt x="50" y="176"/>
                  <a:pt x="50" y="176"/>
                  <a:pt x="51" y="176"/>
                </a:cubicBezTo>
                <a:cubicBezTo>
                  <a:pt x="90" y="158"/>
                  <a:pt x="90" y="158"/>
                  <a:pt x="90" y="158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30" y="176"/>
                  <a:pt x="131" y="176"/>
                  <a:pt x="131" y="176"/>
                </a:cubicBezTo>
                <a:cubicBezTo>
                  <a:pt x="132" y="176"/>
                  <a:pt x="132" y="176"/>
                  <a:pt x="133" y="176"/>
                </a:cubicBezTo>
                <a:cubicBezTo>
                  <a:pt x="177" y="157"/>
                  <a:pt x="177" y="157"/>
                  <a:pt x="177" y="157"/>
                </a:cubicBezTo>
                <a:cubicBezTo>
                  <a:pt x="179" y="157"/>
                  <a:pt x="180" y="155"/>
                  <a:pt x="180" y="154"/>
                </a:cubicBezTo>
                <a:cubicBezTo>
                  <a:pt x="180" y="95"/>
                  <a:pt x="180" y="95"/>
                  <a:pt x="180" y="95"/>
                </a:cubicBezTo>
                <a:cubicBezTo>
                  <a:pt x="180" y="95"/>
                  <a:pt x="180" y="95"/>
                  <a:pt x="180" y="95"/>
                </a:cubicBezTo>
                <a:close/>
                <a:moveTo>
                  <a:pt x="131" y="81"/>
                </a:moveTo>
                <a:cubicBezTo>
                  <a:pt x="166" y="95"/>
                  <a:pt x="166" y="95"/>
                  <a:pt x="166" y="95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31" y="109"/>
                  <a:pt x="131" y="109"/>
                  <a:pt x="131" y="109"/>
                </a:cubicBezTo>
                <a:cubicBezTo>
                  <a:pt x="116" y="103"/>
                  <a:pt x="116" y="103"/>
                  <a:pt x="116" y="103"/>
                </a:cubicBezTo>
                <a:cubicBezTo>
                  <a:pt x="99" y="95"/>
                  <a:pt x="99" y="95"/>
                  <a:pt x="99" y="95"/>
                </a:cubicBezTo>
                <a:cubicBezTo>
                  <a:pt x="100" y="95"/>
                  <a:pt x="100" y="95"/>
                  <a:pt x="100" y="95"/>
                </a:cubicBezTo>
                <a:lnTo>
                  <a:pt x="131" y="81"/>
                </a:lnTo>
                <a:close/>
                <a:moveTo>
                  <a:pt x="128" y="74"/>
                </a:moveTo>
                <a:cubicBezTo>
                  <a:pt x="94" y="89"/>
                  <a:pt x="94" y="89"/>
                  <a:pt x="94" y="89"/>
                </a:cubicBezTo>
                <a:cubicBezTo>
                  <a:pt x="94" y="41"/>
                  <a:pt x="94" y="41"/>
                  <a:pt x="94" y="41"/>
                </a:cubicBezTo>
                <a:cubicBezTo>
                  <a:pt x="128" y="27"/>
                  <a:pt x="128" y="27"/>
                  <a:pt x="128" y="27"/>
                </a:cubicBezTo>
                <a:lnTo>
                  <a:pt x="128" y="74"/>
                </a:lnTo>
                <a:close/>
                <a:moveTo>
                  <a:pt x="86" y="41"/>
                </a:moveTo>
                <a:cubicBezTo>
                  <a:pt x="86" y="89"/>
                  <a:pt x="86" y="89"/>
                  <a:pt x="86" y="89"/>
                </a:cubicBezTo>
                <a:cubicBezTo>
                  <a:pt x="53" y="74"/>
                  <a:pt x="53" y="74"/>
                  <a:pt x="53" y="74"/>
                </a:cubicBezTo>
                <a:cubicBezTo>
                  <a:pt x="53" y="27"/>
                  <a:pt x="53" y="27"/>
                  <a:pt x="53" y="27"/>
                </a:cubicBezTo>
                <a:cubicBezTo>
                  <a:pt x="75" y="37"/>
                  <a:pt x="75" y="37"/>
                  <a:pt x="75" y="37"/>
                </a:cubicBezTo>
                <a:lnTo>
                  <a:pt x="86" y="41"/>
                </a:lnTo>
                <a:close/>
                <a:moveTo>
                  <a:pt x="90" y="8"/>
                </a:moveTo>
                <a:cubicBezTo>
                  <a:pt x="122" y="21"/>
                  <a:pt x="122" y="21"/>
                  <a:pt x="122" y="21"/>
                </a:cubicBezTo>
                <a:cubicBezTo>
                  <a:pt x="90" y="35"/>
                  <a:pt x="90" y="35"/>
                  <a:pt x="90" y="35"/>
                </a:cubicBezTo>
                <a:cubicBezTo>
                  <a:pt x="59" y="21"/>
                  <a:pt x="59" y="21"/>
                  <a:pt x="59" y="21"/>
                </a:cubicBezTo>
                <a:lnTo>
                  <a:pt x="90" y="8"/>
                </a:lnTo>
                <a:close/>
                <a:moveTo>
                  <a:pt x="49" y="81"/>
                </a:moveTo>
                <a:cubicBezTo>
                  <a:pt x="81" y="95"/>
                  <a:pt x="81" y="95"/>
                  <a:pt x="81" y="95"/>
                </a:cubicBezTo>
                <a:cubicBezTo>
                  <a:pt x="49" y="109"/>
                  <a:pt x="49" y="109"/>
                  <a:pt x="49" y="109"/>
                </a:cubicBezTo>
                <a:cubicBezTo>
                  <a:pt x="14" y="95"/>
                  <a:pt x="14" y="95"/>
                  <a:pt x="14" y="95"/>
                </a:cubicBezTo>
                <a:lnTo>
                  <a:pt x="49" y="81"/>
                </a:lnTo>
                <a:close/>
                <a:moveTo>
                  <a:pt x="8" y="101"/>
                </a:moveTo>
                <a:cubicBezTo>
                  <a:pt x="9" y="101"/>
                  <a:pt x="9" y="101"/>
                  <a:pt x="9" y="101"/>
                </a:cubicBezTo>
                <a:cubicBezTo>
                  <a:pt x="45" y="116"/>
                  <a:pt x="45" y="116"/>
                  <a:pt x="45" y="116"/>
                </a:cubicBezTo>
                <a:cubicBezTo>
                  <a:pt x="45" y="167"/>
                  <a:pt x="45" y="167"/>
                  <a:pt x="45" y="167"/>
                </a:cubicBezTo>
                <a:cubicBezTo>
                  <a:pt x="8" y="151"/>
                  <a:pt x="8" y="151"/>
                  <a:pt x="8" y="151"/>
                </a:cubicBezTo>
                <a:lnTo>
                  <a:pt x="8" y="101"/>
                </a:lnTo>
                <a:close/>
                <a:moveTo>
                  <a:pt x="53" y="116"/>
                </a:moveTo>
                <a:cubicBezTo>
                  <a:pt x="86" y="101"/>
                  <a:pt x="86" y="101"/>
                  <a:pt x="86" y="101"/>
                </a:cubicBezTo>
                <a:cubicBezTo>
                  <a:pt x="86" y="151"/>
                  <a:pt x="86" y="151"/>
                  <a:pt x="86" y="151"/>
                </a:cubicBezTo>
                <a:cubicBezTo>
                  <a:pt x="53" y="166"/>
                  <a:pt x="53" y="166"/>
                  <a:pt x="53" y="166"/>
                </a:cubicBezTo>
                <a:lnTo>
                  <a:pt x="53" y="116"/>
                </a:lnTo>
                <a:close/>
                <a:moveTo>
                  <a:pt x="94" y="101"/>
                </a:moveTo>
                <a:cubicBezTo>
                  <a:pt x="128" y="116"/>
                  <a:pt x="128" y="116"/>
                  <a:pt x="128" y="116"/>
                </a:cubicBezTo>
                <a:cubicBezTo>
                  <a:pt x="128" y="166"/>
                  <a:pt x="128" y="166"/>
                  <a:pt x="128" y="166"/>
                </a:cubicBezTo>
                <a:cubicBezTo>
                  <a:pt x="94" y="151"/>
                  <a:pt x="94" y="151"/>
                  <a:pt x="94" y="151"/>
                </a:cubicBezTo>
                <a:lnTo>
                  <a:pt x="94" y="101"/>
                </a:lnTo>
                <a:close/>
                <a:moveTo>
                  <a:pt x="172" y="151"/>
                </a:moveTo>
                <a:cubicBezTo>
                  <a:pt x="135" y="167"/>
                  <a:pt x="135" y="167"/>
                  <a:pt x="135" y="167"/>
                </a:cubicBezTo>
                <a:cubicBezTo>
                  <a:pt x="135" y="116"/>
                  <a:pt x="135" y="116"/>
                  <a:pt x="135" y="116"/>
                </a:cubicBezTo>
                <a:cubicBezTo>
                  <a:pt x="172" y="101"/>
                  <a:pt x="172" y="101"/>
                  <a:pt x="172" y="101"/>
                </a:cubicBezTo>
                <a:lnTo>
                  <a:pt x="172" y="151"/>
                </a:lnTo>
                <a:close/>
              </a:path>
            </a:pathLst>
          </a:custGeom>
          <a:solidFill>
            <a:srgbClr val="646363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2FC946-5AD0-CC61-7C4F-BCF54BED30E2}"/>
              </a:ext>
            </a:extLst>
          </p:cNvPr>
          <p:cNvGrpSpPr/>
          <p:nvPr/>
        </p:nvGrpSpPr>
        <p:grpSpPr>
          <a:xfrm>
            <a:off x="8389178" y="2696936"/>
            <a:ext cx="318856" cy="350274"/>
            <a:chOff x="592138" y="2925763"/>
            <a:chExt cx="434976" cy="477838"/>
          </a:xfrm>
          <a:solidFill>
            <a:sysClr val="window" lastClr="FFFFFF"/>
          </a:solidFill>
        </p:grpSpPr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5117D1DA-189A-3F46-8B01-1CF390152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96">
              <a:extLst>
                <a:ext uri="{FF2B5EF4-FFF2-40B4-BE49-F238E27FC236}">
                  <a16:creationId xmlns:a16="http://schemas.microsoft.com/office/drawing/2014/main" id="{E2B56557-7F84-D384-8E58-8F1B6B159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97">
              <a:extLst>
                <a:ext uri="{FF2B5EF4-FFF2-40B4-BE49-F238E27FC236}">
                  <a16:creationId xmlns:a16="http://schemas.microsoft.com/office/drawing/2014/main" id="{ADEB8A02-4BF2-6A54-96BF-0067FDDC6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98">
              <a:extLst>
                <a:ext uri="{FF2B5EF4-FFF2-40B4-BE49-F238E27FC236}">
                  <a16:creationId xmlns:a16="http://schemas.microsoft.com/office/drawing/2014/main" id="{B5ACDCEB-C35B-9477-3C04-B0BB3205A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99">
              <a:extLst>
                <a:ext uri="{FF2B5EF4-FFF2-40B4-BE49-F238E27FC236}">
                  <a16:creationId xmlns:a16="http://schemas.microsoft.com/office/drawing/2014/main" id="{36129269-005D-44EF-40BC-F60CA8787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100">
              <a:extLst>
                <a:ext uri="{FF2B5EF4-FFF2-40B4-BE49-F238E27FC236}">
                  <a16:creationId xmlns:a16="http://schemas.microsoft.com/office/drawing/2014/main" id="{2AB2ECBE-9276-993C-615D-0BE42F84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101">
              <a:extLst>
                <a:ext uri="{FF2B5EF4-FFF2-40B4-BE49-F238E27FC236}">
                  <a16:creationId xmlns:a16="http://schemas.microsoft.com/office/drawing/2014/main" id="{61E310CB-080B-B82F-D693-8AFC6AE01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Freeform 102">
              <a:extLst>
                <a:ext uri="{FF2B5EF4-FFF2-40B4-BE49-F238E27FC236}">
                  <a16:creationId xmlns:a16="http://schemas.microsoft.com/office/drawing/2014/main" id="{FC8F5903-D858-C5E2-3835-9E284321B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Freeform 103">
              <a:extLst>
                <a:ext uri="{FF2B5EF4-FFF2-40B4-BE49-F238E27FC236}">
                  <a16:creationId xmlns:a16="http://schemas.microsoft.com/office/drawing/2014/main" id="{EB7CCDC1-BD5F-4A85-7DBC-5E0A1AC80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04">
              <a:extLst>
                <a:ext uri="{FF2B5EF4-FFF2-40B4-BE49-F238E27FC236}">
                  <a16:creationId xmlns:a16="http://schemas.microsoft.com/office/drawing/2014/main" id="{482DC819-5C99-D98C-3A6F-8D60A02E9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Freeform 105">
              <a:extLst>
                <a:ext uri="{FF2B5EF4-FFF2-40B4-BE49-F238E27FC236}">
                  <a16:creationId xmlns:a16="http://schemas.microsoft.com/office/drawing/2014/main" id="{9A929419-83BE-65E6-195B-E78D821E2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106">
              <a:extLst>
                <a:ext uri="{FF2B5EF4-FFF2-40B4-BE49-F238E27FC236}">
                  <a16:creationId xmlns:a16="http://schemas.microsoft.com/office/drawing/2014/main" id="{F6257B56-5D9D-76C6-146D-EF46E7FD2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E5C3736-0195-52F5-3DBF-1B36C5053933}"/>
              </a:ext>
            </a:extLst>
          </p:cNvPr>
          <p:cNvGrpSpPr/>
          <p:nvPr/>
        </p:nvGrpSpPr>
        <p:grpSpPr>
          <a:xfrm>
            <a:off x="8389178" y="3931832"/>
            <a:ext cx="318856" cy="350274"/>
            <a:chOff x="592138" y="2925763"/>
            <a:chExt cx="434976" cy="477838"/>
          </a:xfrm>
          <a:solidFill>
            <a:sysClr val="window" lastClr="FFFFFF"/>
          </a:solidFill>
        </p:grpSpPr>
        <p:sp>
          <p:nvSpPr>
            <p:cNvPr id="136" name="Freeform 109">
              <a:extLst>
                <a:ext uri="{FF2B5EF4-FFF2-40B4-BE49-F238E27FC236}">
                  <a16:creationId xmlns:a16="http://schemas.microsoft.com/office/drawing/2014/main" id="{9B699A3C-3F70-D093-7665-1D503490D8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Freeform 110">
              <a:extLst>
                <a:ext uri="{FF2B5EF4-FFF2-40B4-BE49-F238E27FC236}">
                  <a16:creationId xmlns:a16="http://schemas.microsoft.com/office/drawing/2014/main" id="{C68E3783-568D-71BC-6062-4F0C69E47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111">
              <a:extLst>
                <a:ext uri="{FF2B5EF4-FFF2-40B4-BE49-F238E27FC236}">
                  <a16:creationId xmlns:a16="http://schemas.microsoft.com/office/drawing/2014/main" id="{E2FAF3AC-FDD0-DA68-B54B-251EBD0AA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Freeform 112">
              <a:extLst>
                <a:ext uri="{FF2B5EF4-FFF2-40B4-BE49-F238E27FC236}">
                  <a16:creationId xmlns:a16="http://schemas.microsoft.com/office/drawing/2014/main" id="{334C3755-901B-38B6-8397-9927A900A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113">
              <a:extLst>
                <a:ext uri="{FF2B5EF4-FFF2-40B4-BE49-F238E27FC236}">
                  <a16:creationId xmlns:a16="http://schemas.microsoft.com/office/drawing/2014/main" id="{CB406164-6A54-2846-B38D-1389A97DD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114">
              <a:extLst>
                <a:ext uri="{FF2B5EF4-FFF2-40B4-BE49-F238E27FC236}">
                  <a16:creationId xmlns:a16="http://schemas.microsoft.com/office/drawing/2014/main" id="{7FFECE6C-9935-D3E2-3E2C-06150C99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115">
              <a:extLst>
                <a:ext uri="{FF2B5EF4-FFF2-40B4-BE49-F238E27FC236}">
                  <a16:creationId xmlns:a16="http://schemas.microsoft.com/office/drawing/2014/main" id="{225AF92F-2E25-651F-E847-CC660B206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116">
              <a:extLst>
                <a:ext uri="{FF2B5EF4-FFF2-40B4-BE49-F238E27FC236}">
                  <a16:creationId xmlns:a16="http://schemas.microsoft.com/office/drawing/2014/main" id="{87BE3817-9932-3C64-F8F9-0FF59C20D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117">
              <a:extLst>
                <a:ext uri="{FF2B5EF4-FFF2-40B4-BE49-F238E27FC236}">
                  <a16:creationId xmlns:a16="http://schemas.microsoft.com/office/drawing/2014/main" id="{9AA3DBD5-8354-2BCC-6648-401D63896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reeform 118">
              <a:extLst>
                <a:ext uri="{FF2B5EF4-FFF2-40B4-BE49-F238E27FC236}">
                  <a16:creationId xmlns:a16="http://schemas.microsoft.com/office/drawing/2014/main" id="{F43D7FD1-AA70-FB3A-DBB6-BB78E11F7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119">
              <a:extLst>
                <a:ext uri="{FF2B5EF4-FFF2-40B4-BE49-F238E27FC236}">
                  <a16:creationId xmlns:a16="http://schemas.microsoft.com/office/drawing/2014/main" id="{F775DC39-8DD4-B208-4DD9-2F818B15A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reeform 120">
              <a:extLst>
                <a:ext uri="{FF2B5EF4-FFF2-40B4-BE49-F238E27FC236}">
                  <a16:creationId xmlns:a16="http://schemas.microsoft.com/office/drawing/2014/main" id="{54FB792A-BE70-1184-FCD0-AD08AD1C8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D630A23-8894-7656-1506-C228F2A8C37A}"/>
              </a:ext>
            </a:extLst>
          </p:cNvPr>
          <p:cNvGrpSpPr/>
          <p:nvPr/>
        </p:nvGrpSpPr>
        <p:grpSpPr>
          <a:xfrm>
            <a:off x="8389178" y="5090837"/>
            <a:ext cx="318856" cy="350274"/>
            <a:chOff x="592138" y="2925763"/>
            <a:chExt cx="434976" cy="477838"/>
          </a:xfrm>
          <a:solidFill>
            <a:sysClr val="window" lastClr="FFFFFF"/>
          </a:solidFill>
        </p:grpSpPr>
        <p:sp>
          <p:nvSpPr>
            <p:cNvPr id="149" name="Freeform 122">
              <a:extLst>
                <a:ext uri="{FF2B5EF4-FFF2-40B4-BE49-F238E27FC236}">
                  <a16:creationId xmlns:a16="http://schemas.microsoft.com/office/drawing/2014/main" id="{1966154C-1F52-7B09-4AD7-FA27549324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Freeform 123">
              <a:extLst>
                <a:ext uri="{FF2B5EF4-FFF2-40B4-BE49-F238E27FC236}">
                  <a16:creationId xmlns:a16="http://schemas.microsoft.com/office/drawing/2014/main" id="{01D1ED6F-C9A3-B87A-2005-2E73C10EA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reeform 124">
              <a:extLst>
                <a:ext uri="{FF2B5EF4-FFF2-40B4-BE49-F238E27FC236}">
                  <a16:creationId xmlns:a16="http://schemas.microsoft.com/office/drawing/2014/main" id="{45C06AE4-9F35-C6F4-04D6-59A3B2C91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Freeform 125">
              <a:extLst>
                <a:ext uri="{FF2B5EF4-FFF2-40B4-BE49-F238E27FC236}">
                  <a16:creationId xmlns:a16="http://schemas.microsoft.com/office/drawing/2014/main" id="{C25A747A-D66E-BCD3-25F5-8D3B8F35E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Freeform 126">
              <a:extLst>
                <a:ext uri="{FF2B5EF4-FFF2-40B4-BE49-F238E27FC236}">
                  <a16:creationId xmlns:a16="http://schemas.microsoft.com/office/drawing/2014/main" id="{44CD7113-0F4F-E8C4-85E3-6AA1C293A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reeform 127">
              <a:extLst>
                <a:ext uri="{FF2B5EF4-FFF2-40B4-BE49-F238E27FC236}">
                  <a16:creationId xmlns:a16="http://schemas.microsoft.com/office/drawing/2014/main" id="{05B61A88-7247-EF83-A4D5-7937ED1E6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reeform 128">
              <a:extLst>
                <a:ext uri="{FF2B5EF4-FFF2-40B4-BE49-F238E27FC236}">
                  <a16:creationId xmlns:a16="http://schemas.microsoft.com/office/drawing/2014/main" id="{B95D1F1F-F994-AA10-74EC-053FA3BEC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27A00ECE-4268-DB51-0797-FD8F7CC4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Freeform 130">
              <a:extLst>
                <a:ext uri="{FF2B5EF4-FFF2-40B4-BE49-F238E27FC236}">
                  <a16:creationId xmlns:a16="http://schemas.microsoft.com/office/drawing/2014/main" id="{E7460E44-42FF-4CEA-C216-5079A0FE5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Freeform 131">
              <a:extLst>
                <a:ext uri="{FF2B5EF4-FFF2-40B4-BE49-F238E27FC236}">
                  <a16:creationId xmlns:a16="http://schemas.microsoft.com/office/drawing/2014/main" id="{E971CEF3-D579-8EC7-BCF8-E7F60C6C5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Freeform 132">
              <a:extLst>
                <a:ext uri="{FF2B5EF4-FFF2-40B4-BE49-F238E27FC236}">
                  <a16:creationId xmlns:a16="http://schemas.microsoft.com/office/drawing/2014/main" id="{3E612125-90D6-2DD0-8CE0-41AC7DF2B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Freeform 133">
              <a:extLst>
                <a:ext uri="{FF2B5EF4-FFF2-40B4-BE49-F238E27FC236}">
                  <a16:creationId xmlns:a16="http://schemas.microsoft.com/office/drawing/2014/main" id="{488C71BE-38D7-A465-540E-A8822DC1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4A00B9B-1A5B-E004-69C8-0284B3B01E3D}"/>
              </a:ext>
            </a:extLst>
          </p:cNvPr>
          <p:cNvGrpSpPr/>
          <p:nvPr/>
        </p:nvGrpSpPr>
        <p:grpSpPr>
          <a:xfrm>
            <a:off x="4078563" y="2684236"/>
            <a:ext cx="318856" cy="350274"/>
            <a:chOff x="592138" y="2925763"/>
            <a:chExt cx="434976" cy="477838"/>
          </a:xfrm>
          <a:solidFill>
            <a:sysClr val="window" lastClr="FFFFFF"/>
          </a:solidFill>
        </p:grpSpPr>
        <p:sp>
          <p:nvSpPr>
            <p:cNvPr id="162" name="Freeform 135">
              <a:extLst>
                <a:ext uri="{FF2B5EF4-FFF2-40B4-BE49-F238E27FC236}">
                  <a16:creationId xmlns:a16="http://schemas.microsoft.com/office/drawing/2014/main" id="{C69A8437-0EDA-C2CF-6138-D1CB6B7306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reeform 136">
              <a:extLst>
                <a:ext uri="{FF2B5EF4-FFF2-40B4-BE49-F238E27FC236}">
                  <a16:creationId xmlns:a16="http://schemas.microsoft.com/office/drawing/2014/main" id="{AE3ADA8D-4F42-4BB7-DDD4-A1CC03CF8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reeform 137">
              <a:extLst>
                <a:ext uri="{FF2B5EF4-FFF2-40B4-BE49-F238E27FC236}">
                  <a16:creationId xmlns:a16="http://schemas.microsoft.com/office/drawing/2014/main" id="{62AD8B41-00C3-3222-012C-83F1F95A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reeform 138">
              <a:extLst>
                <a:ext uri="{FF2B5EF4-FFF2-40B4-BE49-F238E27FC236}">
                  <a16:creationId xmlns:a16="http://schemas.microsoft.com/office/drawing/2014/main" id="{CBEDF997-B354-9E45-B3B1-F6B8D5588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Freeform 139">
              <a:extLst>
                <a:ext uri="{FF2B5EF4-FFF2-40B4-BE49-F238E27FC236}">
                  <a16:creationId xmlns:a16="http://schemas.microsoft.com/office/drawing/2014/main" id="{5362E6FA-D21E-A398-15BF-BFEA9F24D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Freeform 140">
              <a:extLst>
                <a:ext uri="{FF2B5EF4-FFF2-40B4-BE49-F238E27FC236}">
                  <a16:creationId xmlns:a16="http://schemas.microsoft.com/office/drawing/2014/main" id="{B14E0B81-4322-5D3B-926A-DC3D5C555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Freeform 141">
              <a:extLst>
                <a:ext uri="{FF2B5EF4-FFF2-40B4-BE49-F238E27FC236}">
                  <a16:creationId xmlns:a16="http://schemas.microsoft.com/office/drawing/2014/main" id="{32F45026-BF83-DF8C-FF18-259B46930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Freeform 142">
              <a:extLst>
                <a:ext uri="{FF2B5EF4-FFF2-40B4-BE49-F238E27FC236}">
                  <a16:creationId xmlns:a16="http://schemas.microsoft.com/office/drawing/2014/main" id="{3811E121-4AC2-5935-DD33-4E3A9B815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reeform 143">
              <a:extLst>
                <a:ext uri="{FF2B5EF4-FFF2-40B4-BE49-F238E27FC236}">
                  <a16:creationId xmlns:a16="http://schemas.microsoft.com/office/drawing/2014/main" id="{3BA8299A-8AA4-4A91-1E10-8C71F70CF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Freeform 144">
              <a:extLst>
                <a:ext uri="{FF2B5EF4-FFF2-40B4-BE49-F238E27FC236}">
                  <a16:creationId xmlns:a16="http://schemas.microsoft.com/office/drawing/2014/main" id="{9D731979-6300-1EF8-80C8-5C801EFDE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reeform 145">
              <a:extLst>
                <a:ext uri="{FF2B5EF4-FFF2-40B4-BE49-F238E27FC236}">
                  <a16:creationId xmlns:a16="http://schemas.microsoft.com/office/drawing/2014/main" id="{CE27EFC0-B375-FD0A-AF15-2F25C4C7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reeform 146">
              <a:extLst>
                <a:ext uri="{FF2B5EF4-FFF2-40B4-BE49-F238E27FC236}">
                  <a16:creationId xmlns:a16="http://schemas.microsoft.com/office/drawing/2014/main" id="{96BA8A11-BB63-18C6-1595-A3C13850E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44DB58C-9311-F49A-9394-8AD55E5EB0AD}"/>
              </a:ext>
            </a:extLst>
          </p:cNvPr>
          <p:cNvGrpSpPr/>
          <p:nvPr/>
        </p:nvGrpSpPr>
        <p:grpSpPr>
          <a:xfrm>
            <a:off x="4078563" y="3939445"/>
            <a:ext cx="318856" cy="350274"/>
            <a:chOff x="592138" y="2925763"/>
            <a:chExt cx="434976" cy="477838"/>
          </a:xfrm>
          <a:solidFill>
            <a:sysClr val="window" lastClr="FFFFFF"/>
          </a:solidFill>
        </p:grpSpPr>
        <p:sp>
          <p:nvSpPr>
            <p:cNvPr id="175" name="Freeform 162">
              <a:extLst>
                <a:ext uri="{FF2B5EF4-FFF2-40B4-BE49-F238E27FC236}">
                  <a16:creationId xmlns:a16="http://schemas.microsoft.com/office/drawing/2014/main" id="{3256902F-FF19-5BB9-10A4-00D24EEA1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reeform 163">
              <a:extLst>
                <a:ext uri="{FF2B5EF4-FFF2-40B4-BE49-F238E27FC236}">
                  <a16:creationId xmlns:a16="http://schemas.microsoft.com/office/drawing/2014/main" id="{FA17D001-B2E2-9255-9AC0-7B8E8EBD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reeform 164">
              <a:extLst>
                <a:ext uri="{FF2B5EF4-FFF2-40B4-BE49-F238E27FC236}">
                  <a16:creationId xmlns:a16="http://schemas.microsoft.com/office/drawing/2014/main" id="{481A2F30-842C-9D59-F97E-F1A71F639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Freeform 165">
              <a:extLst>
                <a:ext uri="{FF2B5EF4-FFF2-40B4-BE49-F238E27FC236}">
                  <a16:creationId xmlns:a16="http://schemas.microsoft.com/office/drawing/2014/main" id="{75CB4DA8-AA1D-99C9-1FDF-90F541A55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Freeform 166">
              <a:extLst>
                <a:ext uri="{FF2B5EF4-FFF2-40B4-BE49-F238E27FC236}">
                  <a16:creationId xmlns:a16="http://schemas.microsoft.com/office/drawing/2014/main" id="{8B687B38-0942-D1CE-7A66-DA2C730E1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Freeform 167">
              <a:extLst>
                <a:ext uri="{FF2B5EF4-FFF2-40B4-BE49-F238E27FC236}">
                  <a16:creationId xmlns:a16="http://schemas.microsoft.com/office/drawing/2014/main" id="{142A40D4-A3E4-547E-6093-8296D4E4B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Freeform 168">
              <a:extLst>
                <a:ext uri="{FF2B5EF4-FFF2-40B4-BE49-F238E27FC236}">
                  <a16:creationId xmlns:a16="http://schemas.microsoft.com/office/drawing/2014/main" id="{452A5347-DD02-3D38-75C1-7AA1E23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Freeform 169">
              <a:extLst>
                <a:ext uri="{FF2B5EF4-FFF2-40B4-BE49-F238E27FC236}">
                  <a16:creationId xmlns:a16="http://schemas.microsoft.com/office/drawing/2014/main" id="{0C27603D-DAB5-D850-163B-0FF61A652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Freeform 170">
              <a:extLst>
                <a:ext uri="{FF2B5EF4-FFF2-40B4-BE49-F238E27FC236}">
                  <a16:creationId xmlns:a16="http://schemas.microsoft.com/office/drawing/2014/main" id="{129360D6-0533-93FB-D46C-179169459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Freeform 171">
              <a:extLst>
                <a:ext uri="{FF2B5EF4-FFF2-40B4-BE49-F238E27FC236}">
                  <a16:creationId xmlns:a16="http://schemas.microsoft.com/office/drawing/2014/main" id="{A0599FC8-8E6B-72A2-3581-6EB3FD457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Freeform 172">
              <a:extLst>
                <a:ext uri="{FF2B5EF4-FFF2-40B4-BE49-F238E27FC236}">
                  <a16:creationId xmlns:a16="http://schemas.microsoft.com/office/drawing/2014/main" id="{8FB3C952-110A-82AB-FBCF-510E76BF7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Freeform 173">
              <a:extLst>
                <a:ext uri="{FF2B5EF4-FFF2-40B4-BE49-F238E27FC236}">
                  <a16:creationId xmlns:a16="http://schemas.microsoft.com/office/drawing/2014/main" id="{58D8345B-40F5-50EC-4055-06120F5F7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A2A253-3BA6-8BCB-2027-19709B0C7C52}"/>
              </a:ext>
            </a:extLst>
          </p:cNvPr>
          <p:cNvGrpSpPr/>
          <p:nvPr/>
        </p:nvGrpSpPr>
        <p:grpSpPr>
          <a:xfrm>
            <a:off x="4078563" y="5090837"/>
            <a:ext cx="318856" cy="350274"/>
            <a:chOff x="592138" y="2925763"/>
            <a:chExt cx="434976" cy="477838"/>
          </a:xfrm>
          <a:solidFill>
            <a:sysClr val="window" lastClr="FFFFFF"/>
          </a:solidFill>
        </p:grpSpPr>
        <p:sp>
          <p:nvSpPr>
            <p:cNvPr id="188" name="Freeform 175">
              <a:extLst>
                <a:ext uri="{FF2B5EF4-FFF2-40B4-BE49-F238E27FC236}">
                  <a16:creationId xmlns:a16="http://schemas.microsoft.com/office/drawing/2014/main" id="{82711565-8199-8FC2-7C98-43ECF66C2B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Freeform 176">
              <a:extLst>
                <a:ext uri="{FF2B5EF4-FFF2-40B4-BE49-F238E27FC236}">
                  <a16:creationId xmlns:a16="http://schemas.microsoft.com/office/drawing/2014/main" id="{5FC9329C-5BD6-7AE2-ACD9-5C8A3390A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Freeform 177">
              <a:extLst>
                <a:ext uri="{FF2B5EF4-FFF2-40B4-BE49-F238E27FC236}">
                  <a16:creationId xmlns:a16="http://schemas.microsoft.com/office/drawing/2014/main" id="{5C31AD3E-FBEE-1E85-AA8F-9315B310C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Freeform 178">
              <a:extLst>
                <a:ext uri="{FF2B5EF4-FFF2-40B4-BE49-F238E27FC236}">
                  <a16:creationId xmlns:a16="http://schemas.microsoft.com/office/drawing/2014/main" id="{0CA285F2-520C-CA47-888B-36C0B52A8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reeform 179">
              <a:extLst>
                <a:ext uri="{FF2B5EF4-FFF2-40B4-BE49-F238E27FC236}">
                  <a16:creationId xmlns:a16="http://schemas.microsoft.com/office/drawing/2014/main" id="{E57E442D-D3B9-C187-2D6C-54B5D336E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reeform 180">
              <a:extLst>
                <a:ext uri="{FF2B5EF4-FFF2-40B4-BE49-F238E27FC236}">
                  <a16:creationId xmlns:a16="http://schemas.microsoft.com/office/drawing/2014/main" id="{9F6F9743-8F8C-41FC-09C0-BAA2927AE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reeform 181">
              <a:extLst>
                <a:ext uri="{FF2B5EF4-FFF2-40B4-BE49-F238E27FC236}">
                  <a16:creationId xmlns:a16="http://schemas.microsoft.com/office/drawing/2014/main" id="{5CB606BD-5CCC-B8D3-20A7-D7D7DEC03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Freeform 182">
              <a:extLst>
                <a:ext uri="{FF2B5EF4-FFF2-40B4-BE49-F238E27FC236}">
                  <a16:creationId xmlns:a16="http://schemas.microsoft.com/office/drawing/2014/main" id="{5C71BAF6-7F24-2513-7A70-936B8A174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Freeform 183">
              <a:extLst>
                <a:ext uri="{FF2B5EF4-FFF2-40B4-BE49-F238E27FC236}">
                  <a16:creationId xmlns:a16="http://schemas.microsoft.com/office/drawing/2014/main" id="{3E0EB070-4F5D-5545-01EC-094BD4FF3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reeform 184">
              <a:extLst>
                <a:ext uri="{FF2B5EF4-FFF2-40B4-BE49-F238E27FC236}">
                  <a16:creationId xmlns:a16="http://schemas.microsoft.com/office/drawing/2014/main" id="{191ABE88-9F4A-0F21-D471-DF7F15678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reeform 185">
              <a:extLst>
                <a:ext uri="{FF2B5EF4-FFF2-40B4-BE49-F238E27FC236}">
                  <a16:creationId xmlns:a16="http://schemas.microsoft.com/office/drawing/2014/main" id="{F6B75B9F-39BC-221B-398A-15F5D1735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Freeform 186">
              <a:extLst>
                <a:ext uri="{FF2B5EF4-FFF2-40B4-BE49-F238E27FC236}">
                  <a16:creationId xmlns:a16="http://schemas.microsoft.com/office/drawing/2014/main" id="{9C02CFD7-A230-468D-BF93-3EADEED8B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2DADB6CA-B28E-5EBE-F109-0B4D2A2D3D91}"/>
              </a:ext>
            </a:extLst>
          </p:cNvPr>
          <p:cNvSpPr txBox="1"/>
          <p:nvPr/>
        </p:nvSpPr>
        <p:spPr>
          <a:xfrm>
            <a:off x="8921426" y="2584769"/>
            <a:ext cx="1950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200" kern="0" dirty="0">
                <a:latin typeface="Gill Sans MT" panose="020B0502020104020203" pitchFamily="34" charset="0"/>
                <a:cs typeface="Arial" panose="020B0604020202020204" pitchFamily="34" charset="0"/>
              </a:rPr>
              <a:t>Agile sprint-based execution will expedite the delivery for business to see the dashboard and subsequently mature the model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27FFD0A-9EAF-4912-CEA7-46E09B9D4C04}"/>
              </a:ext>
            </a:extLst>
          </p:cNvPr>
          <p:cNvSpPr txBox="1"/>
          <p:nvPr/>
        </p:nvSpPr>
        <p:spPr>
          <a:xfrm>
            <a:off x="8921426" y="2361833"/>
            <a:ext cx="182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E357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rPr>
              <a:t>Execution approach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410EE1C-D9AE-82EB-8F6E-A5C89AAFD183}"/>
              </a:ext>
            </a:extLst>
          </p:cNvPr>
          <p:cNvSpPr txBox="1"/>
          <p:nvPr/>
        </p:nvSpPr>
        <p:spPr>
          <a:xfrm>
            <a:off x="8921426" y="3906329"/>
            <a:ext cx="2413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200" kern="0" dirty="0">
                <a:latin typeface="Gill Sans MT" panose="020B0502020104020203" pitchFamily="34" charset="0"/>
                <a:cs typeface="Arial" panose="020B0604020202020204" pitchFamily="34" charset="0"/>
              </a:rPr>
              <a:t>An experienced Client Management team, complemented by robust governance to ensure a seamless and successful implementation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A1EB058-A1CE-0040-D98A-0DF1C1C9E328}"/>
              </a:ext>
            </a:extLst>
          </p:cNvPr>
          <p:cNvSpPr txBox="1"/>
          <p:nvPr/>
        </p:nvSpPr>
        <p:spPr>
          <a:xfrm>
            <a:off x="8921426" y="3683393"/>
            <a:ext cx="182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E357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rPr>
              <a:t>Program Governance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9B47C50-929B-EC72-CEAA-C5350C912A0C}"/>
              </a:ext>
            </a:extLst>
          </p:cNvPr>
          <p:cNvSpPr txBox="1"/>
          <p:nvPr/>
        </p:nvSpPr>
        <p:spPr>
          <a:xfrm>
            <a:off x="8921426" y="5202019"/>
            <a:ext cx="232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200" kern="0">
                <a:latin typeface="Gill Sans MT" panose="020B0502020104020203" pitchFamily="34" charset="0"/>
                <a:cs typeface="Arial" panose="020B0604020202020204" pitchFamily="34" charset="0"/>
              </a:rPr>
              <a:t>VM Digital, Cloud &amp; Data Leverage LoB will extend required support in delivery assurance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D303F68-FA3D-826F-7AD7-2D0957F79215}"/>
              </a:ext>
            </a:extLst>
          </p:cNvPr>
          <p:cNvSpPr txBox="1"/>
          <p:nvPr/>
        </p:nvSpPr>
        <p:spPr>
          <a:xfrm>
            <a:off x="8921425" y="4979083"/>
            <a:ext cx="211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rgbClr val="0E357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VM internal </a:t>
            </a:r>
            <a:r>
              <a:rPr lang="en-US" sz="1200" b="1" kern="0" err="1">
                <a:solidFill>
                  <a:srgbClr val="0E357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LoB</a:t>
            </a:r>
            <a:r>
              <a:rPr lang="en-US" sz="1200" b="1" kern="0">
                <a:solidFill>
                  <a:srgbClr val="0E357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Support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E3570"/>
              </a:solidFill>
              <a:effectLst/>
              <a:uLnTx/>
              <a:uFillTx/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CC0E0AF-62D9-D65C-6D13-52D87727D8E0}"/>
              </a:ext>
            </a:extLst>
          </p:cNvPr>
          <p:cNvSpPr txBox="1"/>
          <p:nvPr/>
        </p:nvSpPr>
        <p:spPr>
          <a:xfrm>
            <a:off x="1657351" y="2584769"/>
            <a:ext cx="218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>
              <a:defRPr/>
            </a:pPr>
            <a:r>
              <a:rPr lang="en-US" sz="1200" kern="0" dirty="0">
                <a:latin typeface="Gill Sans MT" panose="020B0502020104020203" pitchFamily="34" charset="0"/>
                <a:cs typeface="Arial" panose="020B0604020202020204" pitchFamily="34" charset="0"/>
              </a:rPr>
              <a:t>In-Depth understanding of GEICO landscape and</a:t>
            </a:r>
          </a:p>
          <a:p>
            <a:pPr lvl="0" algn="r" defTabSz="914400">
              <a:defRPr/>
            </a:pPr>
            <a:r>
              <a:rPr lang="en-US" sz="1200" kern="0" dirty="0">
                <a:latin typeface="Gill Sans MT" panose="020B0502020104020203" pitchFamily="34" charset="0"/>
                <a:cs typeface="Arial" panose="020B0604020202020204" pitchFamily="34" charset="0"/>
              </a:rPr>
              <a:t>ecosystem, and priorities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A50F789-4ADF-8540-F516-3F944B7D6FBF}"/>
              </a:ext>
            </a:extLst>
          </p:cNvPr>
          <p:cNvSpPr txBox="1"/>
          <p:nvPr/>
        </p:nvSpPr>
        <p:spPr>
          <a:xfrm>
            <a:off x="1724098" y="2361833"/>
            <a:ext cx="2115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E357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rPr>
              <a:t>Geico System Knowledge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78235C7-E252-7660-E2B1-6FF89570AD62}"/>
              </a:ext>
            </a:extLst>
          </p:cNvPr>
          <p:cNvSpPr txBox="1"/>
          <p:nvPr/>
        </p:nvSpPr>
        <p:spPr>
          <a:xfrm>
            <a:off x="1657351" y="3906329"/>
            <a:ext cx="218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>
              <a:defRPr/>
            </a:pPr>
            <a:r>
              <a:rPr lang="en-US" sz="1200" kern="0" dirty="0">
                <a:latin typeface="Gill Sans MT" panose="020B0502020104020203" pitchFamily="34" charset="0"/>
                <a:cs typeface="Arial" panose="020B0604020202020204" pitchFamily="34" charset="0"/>
              </a:rPr>
              <a:t>Based on knowledge, we have tailored the solution into 2 phases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4A856D3-24AB-829B-F40E-4ECE7B915E52}"/>
              </a:ext>
            </a:extLst>
          </p:cNvPr>
          <p:cNvSpPr txBox="1"/>
          <p:nvPr/>
        </p:nvSpPr>
        <p:spPr>
          <a:xfrm>
            <a:off x="1635274" y="3683393"/>
            <a:ext cx="2203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E357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rPr>
              <a:t>Tailored Solution Approach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8546515-E89D-D934-070B-FDCE0A7BA5EB}"/>
              </a:ext>
            </a:extLst>
          </p:cNvPr>
          <p:cNvSpPr txBox="1"/>
          <p:nvPr/>
        </p:nvSpPr>
        <p:spPr>
          <a:xfrm>
            <a:off x="1657351" y="5202019"/>
            <a:ext cx="2181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>
              <a:defRPr/>
            </a:pPr>
            <a:r>
              <a:rPr lang="en-US" sz="1200" kern="0" dirty="0">
                <a:latin typeface="Gill Sans MT" panose="020B0502020104020203" pitchFamily="34" charset="0"/>
                <a:cs typeface="Arial" panose="020B0604020202020204" pitchFamily="34" charset="0"/>
              </a:rPr>
              <a:t>Identified Full Stack &gt;net Developers to start the project asap. Working with delivery team for resource fulfillment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188DA1E-7D80-522B-CC24-EECFA9AF1019}"/>
              </a:ext>
            </a:extLst>
          </p:cNvPr>
          <p:cNvSpPr txBox="1"/>
          <p:nvPr/>
        </p:nvSpPr>
        <p:spPr>
          <a:xfrm>
            <a:off x="2016996" y="4979083"/>
            <a:ext cx="182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E3570"/>
                </a:solidFill>
                <a:effectLst/>
                <a:uLnTx/>
                <a:uFillTx/>
                <a:latin typeface="Gill Sans MT" panose="020B0502020104020203" pitchFamily="34" charset="0"/>
                <a:cs typeface="Arial" panose="020B0604020202020204" pitchFamily="34" charset="0"/>
              </a:rPr>
              <a:t>A Team Readiness</a:t>
            </a:r>
          </a:p>
        </p:txBody>
      </p:sp>
    </p:spTree>
    <p:extLst>
      <p:ext uri="{BB962C8B-B14F-4D97-AF65-F5344CB8AC3E}">
        <p14:creationId xmlns:p14="http://schemas.microsoft.com/office/powerpoint/2010/main" val="16120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F824F-71C3-4EF1-99CC-615E2E1FC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017" y="165928"/>
            <a:ext cx="7903758" cy="59607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cap="none" dirty="0">
                <a:solidFill>
                  <a:schemeClr val="accent5">
                    <a:lumMod val="50000"/>
                  </a:schemeClr>
                </a:solidFill>
              </a:rPr>
              <a:t>IP Management- Scope &amp; Understanding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72D95E-66D5-F772-88A7-20F2BDF7CA2B}"/>
              </a:ext>
            </a:extLst>
          </p:cNvPr>
          <p:cNvSpPr txBox="1"/>
          <p:nvPr/>
        </p:nvSpPr>
        <p:spPr>
          <a:xfrm>
            <a:off x="1609282" y="2046711"/>
            <a:ext cx="1531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Gill Sans MT" panose="020B0502020104020203" pitchFamily="34" charset="0"/>
              </a:rPr>
              <a:t>In Scope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BC7E35-9F79-4919-8F3E-A5D2EC5E501A}"/>
              </a:ext>
            </a:extLst>
          </p:cNvPr>
          <p:cNvSpPr/>
          <p:nvPr/>
        </p:nvSpPr>
        <p:spPr>
          <a:xfrm>
            <a:off x="1874665" y="2819056"/>
            <a:ext cx="19220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>
                <a:solidFill>
                  <a:schemeClr val="bg1"/>
                </a:solidFill>
                <a:latin typeface="Gill Sans MT" panose="020B0502020104020203" pitchFamily="34" charset="0"/>
              </a:rPr>
              <a:t>This is a placeholder text. All phrases can be replaced with your own text.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BBA8E1-A9BE-A581-DD4B-2EBE8CA7AFE7}"/>
              </a:ext>
            </a:extLst>
          </p:cNvPr>
          <p:cNvSpPr/>
          <p:nvPr/>
        </p:nvSpPr>
        <p:spPr>
          <a:xfrm>
            <a:off x="5933018" y="2217628"/>
            <a:ext cx="6016621" cy="385559"/>
          </a:xfrm>
          <a:prstGeom prst="rect">
            <a:avLst/>
          </a:prstGeom>
          <a:solidFill>
            <a:srgbClr val="6DC24B"/>
          </a:solidFill>
          <a:ln w="25400" cap="flat" cmpd="sng" algn="ctr">
            <a:noFill/>
            <a:prstDash val="solid"/>
          </a:ln>
          <a:effectLst/>
        </p:spPr>
        <p:txBody>
          <a:bodyPr lIns="182880" tIns="182880" rIns="182880" bIns="182880" rtlCol="0" anchor="ctr"/>
          <a:lstStyle/>
          <a:p>
            <a:r>
              <a:rPr lang="en-US" sz="1400" b="1" kern="0">
                <a:solidFill>
                  <a:schemeClr val="bg1"/>
                </a:solidFill>
                <a:latin typeface="Gill Sans MT" panose="020B0502020104020203" pitchFamily="34" charset="0"/>
                <a:ea typeface=""/>
                <a:cs typeface="Segoe UI"/>
              </a:rPr>
              <a:t>Phase 1 :  Technology Stack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1B3828-A952-0C48-A420-BB75EA98B07A}"/>
              </a:ext>
            </a:extLst>
          </p:cNvPr>
          <p:cNvSpPr/>
          <p:nvPr/>
        </p:nvSpPr>
        <p:spPr>
          <a:xfrm>
            <a:off x="5922433" y="2616559"/>
            <a:ext cx="6027206" cy="2066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82880" tIns="182880" rIns="182880" bIns="18288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Segoe UI"/>
              </a:rPr>
              <a:t>.NET Core (API + Business Logic)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Segoe UI"/>
              </a:rPr>
              <a:t>Angular  (UI screens)</a:t>
            </a:r>
            <a:endParaRPr lang="en-US" sz="1400" dirty="0">
              <a:latin typeface="Gill Sans MT" panose="020B0502020104020203" pitchFamily="34" charset="0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Segoe UI"/>
              </a:rPr>
              <a:t>Azure Cosmos DB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Segoe UI"/>
              </a:rPr>
              <a:t>ADO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Segoe UI"/>
              </a:rPr>
              <a:t>Azure RBAC Roles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400" dirty="0" err="1">
                <a:latin typeface="Gill Sans MT" panose="020B0502020104020203" pitchFamily="34" charset="0"/>
                <a:cs typeface="Segoe UI"/>
              </a:rPr>
              <a:t>Sharepoint</a:t>
            </a:r>
            <a:endParaRPr lang="en-US" sz="1400" dirty="0">
              <a:latin typeface="Gill Sans MT" panose="020B0502020104020203" pitchFamily="34" charset="0"/>
              <a:cs typeface="Segoe UI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highlight>
                <a:srgbClr val="FFFF00"/>
              </a:highlight>
              <a:uLnTx/>
              <a:uFillTx/>
              <a:latin typeface="Gill Sans MT" panose="020B05020201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B8DBC4-8C46-D688-25C6-D973E13C3AFE}"/>
              </a:ext>
            </a:extLst>
          </p:cNvPr>
          <p:cNvSpPr/>
          <p:nvPr/>
        </p:nvSpPr>
        <p:spPr>
          <a:xfrm>
            <a:off x="347133" y="2217628"/>
            <a:ext cx="5229225" cy="385559"/>
          </a:xfrm>
          <a:prstGeom prst="rect">
            <a:avLst/>
          </a:prstGeom>
          <a:solidFill>
            <a:srgbClr val="0E3570"/>
          </a:solidFill>
          <a:ln w="25400" cap="flat" cmpd="sng" algn="ctr">
            <a:noFill/>
            <a:prstDash val="solid"/>
          </a:ln>
          <a:effectLst/>
        </p:spPr>
        <p:txBody>
          <a:bodyPr lIns="182880" tIns="182880" rIns="182880" bIns="182880" rtlCol="0" anchor="ctr"/>
          <a:lstStyle/>
          <a:p>
            <a:pPr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"/>
                <a:cs typeface="Segoe UI"/>
              </a:rPr>
              <a:t>Phase 1 :  SCOPE: Descriptive and Diagnostic</a:t>
            </a:r>
            <a:r>
              <a:rPr lang="en-US" sz="1400" b="1" kern="0" dirty="0">
                <a:solidFill>
                  <a:schemeClr val="bg1"/>
                </a:solidFill>
                <a:latin typeface="Gill Sans MT" panose="020B0502020104020203" pitchFamily="34" charset="0"/>
                <a:ea typeface=""/>
                <a:cs typeface="Segoe UI"/>
              </a:rPr>
              <a:t> 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"/>
                <a:cs typeface="Segoe UI"/>
              </a:rPr>
              <a:t>Dashboard</a:t>
            </a:r>
            <a:endParaRPr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"/>
              <a:cs typeface="Segoe U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7C0035-AF36-7BC0-6EB9-74A6D1D65CDA}"/>
              </a:ext>
            </a:extLst>
          </p:cNvPr>
          <p:cNvSpPr/>
          <p:nvPr/>
        </p:nvSpPr>
        <p:spPr>
          <a:xfrm>
            <a:off x="347133" y="2603187"/>
            <a:ext cx="5229225" cy="3622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82880" tIns="182880" rIns="182880" bIns="182880" rtlCol="0" anchor="t" anchorCtr="0"/>
          <a:lstStyle/>
          <a:p>
            <a:pPr>
              <a:defRPr/>
            </a:pPr>
            <a:r>
              <a:rPr lang="en-US" sz="1400" kern="0" dirty="0">
                <a:latin typeface="Gill Sans MT" panose="020B0502020104020203" pitchFamily="34" charset="0"/>
                <a:cs typeface="Segoe UI"/>
              </a:rPr>
              <a:t>Develop PoC considering the following </a:t>
            </a:r>
            <a:endParaRPr lang="en-US" sz="1400" dirty="0">
              <a:latin typeface="Gill Sans MT" panose="020B05020201040202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  <a:cs typeface="Sanskrit Text" panose="020B0502040204020203" pitchFamily="18" charset="0"/>
              </a:rPr>
              <a:t>To develop an UI to bring the visibility about the availability or non availability of IPs to the CNSS team or other teams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  <a:cs typeface="Sanskrit Text" panose="020B0502040204020203" pitchFamily="18" charset="0"/>
              </a:rPr>
              <a:t>Ability to import IPs (csv import) from </a:t>
            </a:r>
            <a:r>
              <a:rPr lang="en-US" sz="1400" dirty="0" err="1">
                <a:latin typeface="Gill Sans MT" panose="020B0502020104020203" pitchFamily="34" charset="0"/>
                <a:cs typeface="Sanskrit Text" panose="020B0502040204020203" pitchFamily="18" charset="0"/>
              </a:rPr>
              <a:t>Sharepoint</a:t>
            </a:r>
            <a:endParaRPr lang="en-US" sz="1400" dirty="0">
              <a:latin typeface="Gill Sans MT" panose="020B0502020104020203" pitchFamily="34" charset="0"/>
              <a:cs typeface="Sanskrit Text" panose="020B05020402040202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  <a:cs typeface="Sanskrit Text" panose="020B0502040204020203" pitchFamily="18" charset="0"/>
              </a:rPr>
              <a:t>Tracking the allotment status of IPs based on different filter such as Subnet, Gateway </a:t>
            </a:r>
            <a:r>
              <a:rPr lang="en-US" sz="1400" dirty="0" err="1">
                <a:latin typeface="Gill Sans MT" panose="020B0502020104020203" pitchFamily="34" charset="0"/>
                <a:cs typeface="Sanskrit Text" panose="020B0502040204020203" pitchFamily="18" charset="0"/>
              </a:rPr>
              <a:t>etc</a:t>
            </a:r>
            <a:endParaRPr lang="en-US" sz="1400" dirty="0">
              <a:latin typeface="Gill Sans MT" panose="020B0502020104020203" pitchFamily="34" charset="0"/>
              <a:cs typeface="Sanskrit Text" panose="020B05020402040202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  <a:cs typeface="Sanskrit Text" panose="020B0502040204020203" pitchFamily="18" charset="0"/>
              </a:rPr>
              <a:t>IP Assignment to a subscription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  <a:cs typeface="Sanskrit Text" panose="020B0502040204020203" pitchFamily="18" charset="0"/>
              </a:rPr>
              <a:t>Provisioning Dashboard representing the IP details based on different filter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  <a:cs typeface="Sanskrit Text" panose="020B0502040204020203" pitchFamily="18" charset="0"/>
              </a:rPr>
              <a:t>Tracking the history of any given IP at any point of time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  <a:cs typeface="Sanskrit Text" panose="020B0502040204020203" pitchFamily="18" charset="0"/>
              </a:rPr>
              <a:t>Subscription, Gateway based report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  <a:cs typeface="Sanskrit Text" panose="020B0502040204020203" pitchFamily="18" charset="0"/>
              </a:rPr>
              <a:t>Alerts to stakeholders on assignment of IPs to a subscription</a:t>
            </a:r>
          </a:p>
          <a:p>
            <a:pPr marL="342900" lvl="0" indent="-342900">
              <a:buFont typeface="+mj-lt"/>
              <a:buAutoNum type="arabicPeriod"/>
            </a:pPr>
            <a:endParaRPr lang="en-US" sz="1400" dirty="0">
              <a:latin typeface="Gill Sans MT" panose="020B0502020104020203" pitchFamily="34" charset="0"/>
              <a:cs typeface="Sanskrit Text" panose="020B0502040204020203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latin typeface="Gill Sans MT" panose="020B0502020104020203" pitchFamily="34" charset="0"/>
              <a:cs typeface="Sanskrit Text" panose="020B0502040204020203" pitchFamily="18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 pitchFamily="34" charset="0"/>
              <a:ea typeface="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C70F43-F491-A2D3-BD08-7C7794B987F5}"/>
              </a:ext>
            </a:extLst>
          </p:cNvPr>
          <p:cNvSpPr txBox="1"/>
          <p:nvPr/>
        </p:nvSpPr>
        <p:spPr>
          <a:xfrm>
            <a:off x="202018" y="916571"/>
            <a:ext cx="11885208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latin typeface="Gill Sans MT" panose="020B0502020104020203" pitchFamily="34" charset="0"/>
                <a:cs typeface="Segoe UI"/>
              </a:rPr>
              <a:t>We propose to follow a phased solution approach to meet business objectives and the current proposal covers the estimate for Phase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MT" panose="020B0502020104020203" pitchFamily="34" charset="0"/>
                <a:cs typeface="Segoe UI"/>
              </a:rPr>
              <a:t>Phase –1 is focused on providing Web UI for CNSS team for IP Assignment (Manual) based on available IPs.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MT" panose="020B0502020104020203" pitchFamily="34" charset="0"/>
                <a:cs typeface="Segoe UI"/>
              </a:rPr>
              <a:t>Phase –2 is focused on Automated IP splitting based on Block size and IP assignment</a:t>
            </a:r>
          </a:p>
          <a:p>
            <a:r>
              <a:rPr lang="en-US" sz="1600" dirty="0">
                <a:latin typeface="Gill Sans MT" panose="020B0502020104020203" pitchFamily="34" charset="0"/>
                <a:cs typeface="Segoe UI"/>
              </a:rPr>
              <a:t>The scope and related assumptions and dependencies are as detailed below :</a:t>
            </a:r>
            <a:endParaRPr lang="en-US" sz="1600" dirty="0">
              <a:latin typeface="Gill Sans MT" panose="020B05020201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1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  <a:sym typeface="Gill Sans MT" panose="020B0502020104020203" pitchFamily="34" charset="0"/>
              </a:rPr>
              <a:t>Proposed Solution Touchpoints (Phase 1) – To be updated</a:t>
            </a:r>
          </a:p>
        </p:txBody>
      </p:sp>
      <p:pic>
        <p:nvPicPr>
          <p:cNvPr id="125" name="Picture 2" descr="osa svg icon security users group blue green">
            <a:extLst>
              <a:ext uri="{FF2B5EF4-FFF2-40B4-BE49-F238E27FC236}">
                <a16:creationId xmlns:a16="http://schemas.microsoft.com/office/drawing/2014/main" id="{BA47E7DA-9F72-DFEB-0D84-4F13DC7EA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94" y="2229433"/>
            <a:ext cx="884222" cy="88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BA2EBA7-92A1-73BD-7B91-13C8D5694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1617" y="4079759"/>
            <a:ext cx="1208721" cy="120872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D492673E-6530-C60F-8480-C63658344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608" y="4206486"/>
            <a:ext cx="1192293" cy="1052619"/>
          </a:xfrm>
          <a:prstGeom prst="rect">
            <a:avLst/>
          </a:prstGeom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BB1E038-3FAB-20BC-5A9D-E64FDFC3576E}"/>
              </a:ext>
            </a:extLst>
          </p:cNvPr>
          <p:cNvCxnSpPr>
            <a:cxnSpLocks/>
          </p:cNvCxnSpPr>
          <p:nvPr/>
        </p:nvCxnSpPr>
        <p:spPr>
          <a:xfrm>
            <a:off x="2449890" y="2791416"/>
            <a:ext cx="0" cy="1243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59891FC-5A7C-36FC-0928-C979D8341B4C}"/>
              </a:ext>
            </a:extLst>
          </p:cNvPr>
          <p:cNvSpPr/>
          <p:nvPr/>
        </p:nvSpPr>
        <p:spPr>
          <a:xfrm>
            <a:off x="1628400" y="5177334"/>
            <a:ext cx="1670985" cy="577140"/>
          </a:xfrm>
          <a:prstGeom prst="rect">
            <a:avLst/>
          </a:prstGeom>
        </p:spPr>
        <p:txBody>
          <a:bodyPr wrap="square" lIns="90229" tIns="45114" rIns="90229" bIns="45114" anchor="t">
            <a:spAutoFit/>
          </a:bodyPr>
          <a:lstStyle/>
          <a:p>
            <a:pPr>
              <a:defRPr sz="1800" b="0">
                <a:solidFill>
                  <a:srgbClr val="000000"/>
                </a:solidFill>
              </a:defRPr>
            </a:pPr>
            <a:r>
              <a:rPr lang="en-IN" sz="1579" b="1">
                <a:solidFill>
                  <a:srgbClr val="4277BB"/>
                </a:solidFill>
                <a:cs typeface="Arial"/>
              </a:rPr>
              <a:t>Extended search (Detail view)</a:t>
            </a:r>
            <a:endParaRPr lang="en-US" sz="1776" b="1">
              <a:solidFill>
                <a:srgbClr val="000000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D2F6721F-C64F-FEB9-B051-78C189924F94}"/>
              </a:ext>
            </a:extLst>
          </p:cNvPr>
          <p:cNvCxnSpPr>
            <a:cxnSpLocks/>
            <a:stCxn id="133" idx="3"/>
          </p:cNvCxnSpPr>
          <p:nvPr/>
        </p:nvCxnSpPr>
        <p:spPr>
          <a:xfrm>
            <a:off x="3085901" y="4732796"/>
            <a:ext cx="10570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B632ADE-A170-0749-18D7-E0D5696165B1}"/>
              </a:ext>
            </a:extLst>
          </p:cNvPr>
          <p:cNvSpPr/>
          <p:nvPr/>
        </p:nvSpPr>
        <p:spPr>
          <a:xfrm>
            <a:off x="7754832" y="4973904"/>
            <a:ext cx="1281341" cy="334124"/>
          </a:xfrm>
          <a:prstGeom prst="rect">
            <a:avLst/>
          </a:prstGeom>
        </p:spPr>
        <p:txBody>
          <a:bodyPr wrap="square" lIns="90229" tIns="45114" rIns="90229" bIns="45114" anchor="t">
            <a:spAutoFit/>
          </a:bodyPr>
          <a:lstStyle/>
          <a:p>
            <a:pPr algn="ctr">
              <a:defRPr sz="1800" b="0">
                <a:solidFill>
                  <a:srgbClr val="000000"/>
                </a:solidFill>
              </a:defRPr>
            </a:pPr>
            <a:r>
              <a:rPr lang="en-IN" sz="1579" b="1" dirty="0">
                <a:solidFill>
                  <a:srgbClr val="4277BB"/>
                </a:solidFill>
                <a:cs typeface="Arial"/>
              </a:rPr>
              <a:t>IP 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9A9AA5-59F7-ECB3-2965-BC6F98008243}"/>
              </a:ext>
            </a:extLst>
          </p:cNvPr>
          <p:cNvSpPr/>
          <p:nvPr/>
        </p:nvSpPr>
        <p:spPr>
          <a:xfrm>
            <a:off x="3225144" y="5037745"/>
            <a:ext cx="2496968" cy="334124"/>
          </a:xfrm>
          <a:prstGeom prst="rect">
            <a:avLst/>
          </a:prstGeom>
        </p:spPr>
        <p:txBody>
          <a:bodyPr wrap="square" lIns="90229" tIns="45114" rIns="90229" bIns="45114" anchor="t">
            <a:spAutoFit/>
          </a:bodyPr>
          <a:lstStyle/>
          <a:p>
            <a:pPr algn="ctr">
              <a:defRPr sz="1800" b="0">
                <a:solidFill>
                  <a:srgbClr val="000000"/>
                </a:solidFill>
              </a:defRPr>
            </a:pPr>
            <a:r>
              <a:rPr lang="en-IN" sz="1579" b="1" dirty="0">
                <a:solidFill>
                  <a:srgbClr val="4277BB"/>
                </a:solidFill>
                <a:cs typeface="Arial"/>
              </a:rPr>
              <a:t>Azure Cosmos DB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6A2E2E-A311-EA15-EE52-7C60BED67D2A}"/>
              </a:ext>
            </a:extLst>
          </p:cNvPr>
          <p:cNvCxnSpPr>
            <a:cxnSpLocks/>
            <a:stCxn id="132" idx="1"/>
          </p:cNvCxnSpPr>
          <p:nvPr/>
        </p:nvCxnSpPr>
        <p:spPr>
          <a:xfrm flipH="1">
            <a:off x="8614576" y="4684120"/>
            <a:ext cx="1767041" cy="22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040AEC-DD7B-0C0B-370D-C0461BC01FEC}"/>
              </a:ext>
            </a:extLst>
          </p:cNvPr>
          <p:cNvSpPr txBox="1"/>
          <p:nvPr/>
        </p:nvSpPr>
        <p:spPr>
          <a:xfrm>
            <a:off x="5379994" y="4409818"/>
            <a:ext cx="2231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Check if the Ips are already allocated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45A846-F823-C169-F96C-36D3F5B326F4}"/>
              </a:ext>
            </a:extLst>
          </p:cNvPr>
          <p:cNvSpPr txBox="1"/>
          <p:nvPr/>
        </p:nvSpPr>
        <p:spPr>
          <a:xfrm>
            <a:off x="4945682" y="4733912"/>
            <a:ext cx="2825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Importing the unallocated IPs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F02C8F-D2A6-B9A2-413A-21DFB35D03D3}"/>
              </a:ext>
            </a:extLst>
          </p:cNvPr>
          <p:cNvSpPr txBox="1"/>
          <p:nvPr/>
        </p:nvSpPr>
        <p:spPr>
          <a:xfrm>
            <a:off x="8720627" y="3994353"/>
            <a:ext cx="1760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/>
              <a:t>Upload the documents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/>
              <a:t>One time bulk upload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/>
              <a:t>Incremental upload based on agreed frequency/ time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629962-3B9A-CA2D-15CF-4B85A8B0C679}"/>
              </a:ext>
            </a:extLst>
          </p:cNvPr>
          <p:cNvCxnSpPr>
            <a:cxnSpLocks/>
          </p:cNvCxnSpPr>
          <p:nvPr/>
        </p:nvCxnSpPr>
        <p:spPr>
          <a:xfrm flipH="1" flipV="1">
            <a:off x="5002021" y="4720757"/>
            <a:ext cx="3002101" cy="6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6E6953A-7470-B867-56A7-5317B29D5921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 flipV="1">
            <a:off x="6211707" y="2969001"/>
            <a:ext cx="664789" cy="4140948"/>
          </a:xfrm>
          <a:prstGeom prst="bentConnector4">
            <a:avLst>
              <a:gd name="adj1" fmla="val -34387"/>
              <a:gd name="adj2" fmla="val 105520"/>
            </a:avLst>
          </a:prstGeom>
          <a:ln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5B1D70-5A2B-3FD5-A7C7-7188B597B467}"/>
              </a:ext>
            </a:extLst>
          </p:cNvPr>
          <p:cNvSpPr txBox="1"/>
          <p:nvPr/>
        </p:nvSpPr>
        <p:spPr>
          <a:xfrm>
            <a:off x="4312077" y="5609404"/>
            <a:ext cx="4671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/>
              <a:t>Log the record for bulk and incremental upload for performing E2E reconciliation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4FDF3C-B16D-77F4-533D-B67DA59952DB}"/>
              </a:ext>
            </a:extLst>
          </p:cNvPr>
          <p:cNvSpPr txBox="1"/>
          <p:nvPr/>
        </p:nvSpPr>
        <p:spPr>
          <a:xfrm>
            <a:off x="2963783" y="4189466"/>
            <a:ext cx="1170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Render the table details based on search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7D337D-FC25-1D9F-C76C-35F16E960C85}"/>
              </a:ext>
            </a:extLst>
          </p:cNvPr>
          <p:cNvSpPr txBox="1"/>
          <p:nvPr/>
        </p:nvSpPr>
        <p:spPr>
          <a:xfrm>
            <a:off x="1308490" y="3248111"/>
            <a:ext cx="1170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Filter based Unallocated  IP search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0EE16F-8471-FC78-D22A-F312E4003F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7558" y="4261974"/>
            <a:ext cx="656650" cy="668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7EA81-EDA7-54B3-FE63-2CAD41F4B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2224" y="4075502"/>
            <a:ext cx="954519" cy="8896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A948F3-2AB6-964E-0343-A6418428A3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598" y="899672"/>
            <a:ext cx="1149760" cy="98508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2895F6-04BF-90A4-E7EE-BAB856149E36}"/>
              </a:ext>
            </a:extLst>
          </p:cNvPr>
          <p:cNvCxnSpPr>
            <a:cxnSpLocks/>
          </p:cNvCxnSpPr>
          <p:nvPr/>
        </p:nvCxnSpPr>
        <p:spPr>
          <a:xfrm>
            <a:off x="1199616" y="2326824"/>
            <a:ext cx="8516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B1FDBD-10BA-EF8E-B486-0E92790A11FF}"/>
              </a:ext>
            </a:extLst>
          </p:cNvPr>
          <p:cNvCxnSpPr>
            <a:cxnSpLocks/>
          </p:cNvCxnSpPr>
          <p:nvPr/>
        </p:nvCxnSpPr>
        <p:spPr>
          <a:xfrm>
            <a:off x="1022528" y="1707819"/>
            <a:ext cx="0" cy="584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7463C4C0-000F-729B-6448-3CA597F3EA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9724" y="1738571"/>
            <a:ext cx="1217657" cy="103032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6BF229-6E0B-B66B-A9D1-53CE4E9222BB}"/>
              </a:ext>
            </a:extLst>
          </p:cNvPr>
          <p:cNvCxnSpPr>
            <a:cxnSpLocks/>
          </p:cNvCxnSpPr>
          <p:nvPr/>
        </p:nvCxnSpPr>
        <p:spPr>
          <a:xfrm flipV="1">
            <a:off x="2586912" y="2806786"/>
            <a:ext cx="0" cy="1209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D730EE03-D947-F56F-2AF2-B0F2C1FD4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627" y="1748716"/>
            <a:ext cx="656650" cy="66863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EF5E91D-04A2-16DB-786D-EFF9FF3FD88B}"/>
              </a:ext>
            </a:extLst>
          </p:cNvPr>
          <p:cNvSpPr/>
          <p:nvPr/>
        </p:nvSpPr>
        <p:spPr>
          <a:xfrm>
            <a:off x="3950164" y="1366111"/>
            <a:ext cx="1703575" cy="334124"/>
          </a:xfrm>
          <a:prstGeom prst="rect">
            <a:avLst/>
          </a:prstGeom>
        </p:spPr>
        <p:txBody>
          <a:bodyPr wrap="square" lIns="90229" tIns="45114" rIns="90229" bIns="45114" anchor="t">
            <a:spAutoFit/>
          </a:bodyPr>
          <a:lstStyle/>
          <a:p>
            <a:pPr algn="ctr">
              <a:defRPr sz="1800" b="0">
                <a:solidFill>
                  <a:srgbClr val="000000"/>
                </a:solidFill>
              </a:defRPr>
            </a:pPr>
            <a:r>
              <a:rPr lang="en-IN" sz="1579" b="1" dirty="0">
                <a:solidFill>
                  <a:srgbClr val="4277BB"/>
                </a:solidFill>
                <a:cs typeface="Arial"/>
              </a:rPr>
              <a:t>IP Assignment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59DA38-F0B0-5360-70F4-7E83C131CF64}"/>
              </a:ext>
            </a:extLst>
          </p:cNvPr>
          <p:cNvCxnSpPr>
            <a:cxnSpLocks/>
          </p:cNvCxnSpPr>
          <p:nvPr/>
        </p:nvCxnSpPr>
        <p:spPr>
          <a:xfrm>
            <a:off x="3299385" y="2082461"/>
            <a:ext cx="1081784" cy="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11187D0-FE38-4D89-EDD2-C11933E25C9A}"/>
              </a:ext>
            </a:extLst>
          </p:cNvPr>
          <p:cNvCxnSpPr>
            <a:cxnSpLocks/>
          </p:cNvCxnSpPr>
          <p:nvPr/>
        </p:nvCxnSpPr>
        <p:spPr>
          <a:xfrm>
            <a:off x="4669629" y="2492309"/>
            <a:ext cx="0" cy="1542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486D1B78-C3A6-1DA5-8B1B-A6CF40E75165}"/>
              </a:ext>
            </a:extLst>
          </p:cNvPr>
          <p:cNvSpPr txBox="1"/>
          <p:nvPr/>
        </p:nvSpPr>
        <p:spPr>
          <a:xfrm>
            <a:off x="2739312" y="3361767"/>
            <a:ext cx="117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List of Unallocated  IP search </a:t>
            </a:r>
          </a:p>
        </p:txBody>
      </p:sp>
    </p:spTree>
    <p:extLst>
      <p:ext uri="{BB962C8B-B14F-4D97-AF65-F5344CB8AC3E}">
        <p14:creationId xmlns:p14="http://schemas.microsoft.com/office/powerpoint/2010/main" val="83919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  <a:sym typeface="Gill Sans MT" panose="020B0502020104020203" pitchFamily="34" charset="0"/>
              </a:rPr>
              <a:t>Proposed Solution Touchpoints (Phase 1) – To be updated</a:t>
            </a:r>
          </a:p>
        </p:txBody>
      </p:sp>
      <p:pic>
        <p:nvPicPr>
          <p:cNvPr id="125" name="Picture 2" descr="osa svg icon security users group blue green">
            <a:extLst>
              <a:ext uri="{FF2B5EF4-FFF2-40B4-BE49-F238E27FC236}">
                <a16:creationId xmlns:a16="http://schemas.microsoft.com/office/drawing/2014/main" id="{BA47E7DA-9F72-DFEB-0D84-4F13DC7EA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64" y="2275394"/>
            <a:ext cx="884222" cy="88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D492673E-6530-C60F-8480-C63658344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097" y="4206472"/>
            <a:ext cx="1192293" cy="1052619"/>
          </a:xfrm>
          <a:prstGeom prst="rect">
            <a:avLst/>
          </a:prstGeom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BB1E038-3FAB-20BC-5A9D-E64FDFC3576E}"/>
              </a:ext>
            </a:extLst>
          </p:cNvPr>
          <p:cNvCxnSpPr>
            <a:cxnSpLocks/>
          </p:cNvCxnSpPr>
          <p:nvPr/>
        </p:nvCxnSpPr>
        <p:spPr>
          <a:xfrm>
            <a:off x="2624796" y="2946088"/>
            <a:ext cx="0" cy="1243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59891FC-5A7C-36FC-0928-C979D8341B4C}"/>
              </a:ext>
            </a:extLst>
          </p:cNvPr>
          <p:cNvSpPr/>
          <p:nvPr/>
        </p:nvSpPr>
        <p:spPr>
          <a:xfrm>
            <a:off x="1789304" y="5257581"/>
            <a:ext cx="1670985" cy="334124"/>
          </a:xfrm>
          <a:prstGeom prst="rect">
            <a:avLst/>
          </a:prstGeom>
        </p:spPr>
        <p:txBody>
          <a:bodyPr wrap="square" lIns="90229" tIns="45114" rIns="90229" bIns="45114" anchor="t">
            <a:spAutoFit/>
          </a:bodyPr>
          <a:lstStyle/>
          <a:p>
            <a:pPr>
              <a:defRPr sz="1800" b="0">
                <a:solidFill>
                  <a:srgbClr val="000000"/>
                </a:solidFill>
              </a:defRPr>
            </a:pPr>
            <a:r>
              <a:rPr lang="en-IN" sz="1579" b="1" dirty="0">
                <a:solidFill>
                  <a:srgbClr val="4277BB"/>
                </a:solidFill>
                <a:cs typeface="Arial"/>
              </a:rPr>
              <a:t>Landing Page</a:t>
            </a:r>
            <a:endParaRPr lang="en-US" sz="1776" b="1" dirty="0">
              <a:solidFill>
                <a:srgbClr val="0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4FDF3C-B16D-77F4-533D-B67DA59952DB}"/>
              </a:ext>
            </a:extLst>
          </p:cNvPr>
          <p:cNvSpPr txBox="1"/>
          <p:nvPr/>
        </p:nvSpPr>
        <p:spPr>
          <a:xfrm>
            <a:off x="2963783" y="3743106"/>
            <a:ext cx="162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Renders the landing page based on user privileges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A948F3-2AB6-964E-0343-A6418428A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45" y="786951"/>
            <a:ext cx="1496056" cy="108292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2895F6-04BF-90A4-E7EE-BAB856149E36}"/>
              </a:ext>
            </a:extLst>
          </p:cNvPr>
          <p:cNvCxnSpPr>
            <a:cxnSpLocks/>
          </p:cNvCxnSpPr>
          <p:nvPr/>
        </p:nvCxnSpPr>
        <p:spPr>
          <a:xfrm>
            <a:off x="1293986" y="2651528"/>
            <a:ext cx="8516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C7E9FF7D-2AE2-22D1-A3A5-0283DF9A3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98" y="2213309"/>
            <a:ext cx="1625974" cy="11208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CD410F4D-F577-044F-04E3-18AA6B1D7B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509" y="2366073"/>
            <a:ext cx="1019758" cy="10829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234159-7476-7EB1-95BF-1257C0C2F293}"/>
              </a:ext>
            </a:extLst>
          </p:cNvPr>
          <p:cNvSpPr txBox="1"/>
          <p:nvPr/>
        </p:nvSpPr>
        <p:spPr>
          <a:xfrm>
            <a:off x="410965" y="3113655"/>
            <a:ext cx="884221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79" b="1" dirty="0">
                <a:solidFill>
                  <a:srgbClr val="4277BB"/>
                </a:solidFill>
                <a:cs typeface="Arial"/>
              </a:rPr>
              <a:t>Users</a:t>
            </a:r>
          </a:p>
        </p:txBody>
      </p:sp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26A85049-1CB1-AD0B-2DE8-2B60EB3F0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76" y="4943268"/>
            <a:ext cx="3019425" cy="15144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C945B7A-BEEC-FC9B-BAF9-84DE6B29EDF0}"/>
              </a:ext>
            </a:extLst>
          </p:cNvPr>
          <p:cNvSpPr txBox="1"/>
          <p:nvPr/>
        </p:nvSpPr>
        <p:spPr>
          <a:xfrm>
            <a:off x="4823037" y="4232953"/>
            <a:ext cx="1978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Insert/update operations on database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6C6FCA-6D82-1463-F7AF-978E118C1553}"/>
              </a:ext>
            </a:extLst>
          </p:cNvPr>
          <p:cNvCxnSpPr>
            <a:stCxn id="15" idx="2"/>
          </p:cNvCxnSpPr>
          <p:nvPr/>
        </p:nvCxnSpPr>
        <p:spPr>
          <a:xfrm>
            <a:off x="961473" y="1869880"/>
            <a:ext cx="0" cy="50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E517C10-0A97-27E7-04E1-60AC4D219A48}"/>
              </a:ext>
            </a:extLst>
          </p:cNvPr>
          <p:cNvSpPr/>
          <p:nvPr/>
        </p:nvSpPr>
        <p:spPr>
          <a:xfrm>
            <a:off x="786286" y="1767306"/>
            <a:ext cx="1390722" cy="334124"/>
          </a:xfrm>
          <a:prstGeom prst="rect">
            <a:avLst/>
          </a:prstGeom>
        </p:spPr>
        <p:txBody>
          <a:bodyPr wrap="square" lIns="90229" tIns="45114" rIns="90229" bIns="45114" anchor="t">
            <a:spAutoFit/>
          </a:bodyPr>
          <a:lstStyle/>
          <a:p>
            <a:pPr algn="ctr">
              <a:defRPr sz="1800" b="0">
                <a:solidFill>
                  <a:srgbClr val="000000"/>
                </a:solidFill>
              </a:defRPr>
            </a:pPr>
            <a:r>
              <a:rPr lang="en-IN" sz="1579" b="1" dirty="0">
                <a:solidFill>
                  <a:srgbClr val="4277BB"/>
                </a:solidFill>
                <a:cs typeface="Arial"/>
              </a:rPr>
              <a:t>Azure AD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997078-DAEE-3E6D-B5B9-B7FC3AEB660C}"/>
              </a:ext>
            </a:extLst>
          </p:cNvPr>
          <p:cNvCxnSpPr>
            <a:cxnSpLocks/>
          </p:cNvCxnSpPr>
          <p:nvPr/>
        </p:nvCxnSpPr>
        <p:spPr>
          <a:xfrm flipV="1">
            <a:off x="3029885" y="3055305"/>
            <a:ext cx="2068411" cy="11776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1FCE2C-8B46-4903-1E2C-5B7A973315FE}"/>
              </a:ext>
            </a:extLst>
          </p:cNvPr>
          <p:cNvSpPr txBox="1"/>
          <p:nvPr/>
        </p:nvSpPr>
        <p:spPr>
          <a:xfrm>
            <a:off x="5007509" y="3522638"/>
            <a:ext cx="231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4277BB"/>
                </a:solidFill>
                <a:cs typeface="Arial"/>
              </a:rPr>
              <a:t>Azure SQL DB</a:t>
            </a:r>
          </a:p>
          <a:p>
            <a:endParaRPr lang="en-IN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7BE418-B3C4-12B7-BE43-7AB1040D2BB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517388" y="3449003"/>
            <a:ext cx="1" cy="1494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E5C188-2CF3-3761-9405-05468456F282}"/>
              </a:ext>
            </a:extLst>
          </p:cNvPr>
          <p:cNvCxnSpPr/>
          <p:nvPr/>
        </p:nvCxnSpPr>
        <p:spPr>
          <a:xfrm>
            <a:off x="3029885" y="5085708"/>
            <a:ext cx="1141423" cy="7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82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A3568-4D91-8E25-7375-9627B26AB6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017" y="165928"/>
            <a:ext cx="7903758" cy="59607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cap="none" dirty="0">
                <a:solidFill>
                  <a:schemeClr val="accent5">
                    <a:lumMod val="50000"/>
                  </a:schemeClr>
                </a:solidFill>
                <a:latin typeface="Gill Sans MT"/>
              </a:rPr>
              <a:t>Phase 1- Execution Plan &amp; Commercials </a:t>
            </a:r>
          </a:p>
        </p:txBody>
      </p:sp>
      <p:sp>
        <p:nvSpPr>
          <p:cNvPr id="4" name="Chevron 2">
            <a:extLst>
              <a:ext uri="{FF2B5EF4-FFF2-40B4-BE49-F238E27FC236}">
                <a16:creationId xmlns:a16="http://schemas.microsoft.com/office/drawing/2014/main" id="{B0385972-AC64-82CD-F33E-E940F13E22ED}"/>
              </a:ext>
            </a:extLst>
          </p:cNvPr>
          <p:cNvSpPr/>
          <p:nvPr/>
        </p:nvSpPr>
        <p:spPr>
          <a:xfrm>
            <a:off x="2466972" y="2710100"/>
            <a:ext cx="1355936" cy="274377"/>
          </a:xfrm>
          <a:prstGeom prst="chevron">
            <a:avLst/>
          </a:prstGeom>
          <a:solidFill>
            <a:srgbClr val="0E357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Sprint 1</a:t>
            </a:r>
          </a:p>
        </p:txBody>
      </p:sp>
      <p:sp>
        <p:nvSpPr>
          <p:cNvPr id="5" name="Chevron 3">
            <a:extLst>
              <a:ext uri="{FF2B5EF4-FFF2-40B4-BE49-F238E27FC236}">
                <a16:creationId xmlns:a16="http://schemas.microsoft.com/office/drawing/2014/main" id="{65D71E23-EEFE-E5AA-B0A0-122855388786}"/>
              </a:ext>
            </a:extLst>
          </p:cNvPr>
          <p:cNvSpPr/>
          <p:nvPr/>
        </p:nvSpPr>
        <p:spPr>
          <a:xfrm>
            <a:off x="3822909" y="2710100"/>
            <a:ext cx="1355936" cy="274377"/>
          </a:xfrm>
          <a:prstGeom prst="chevron">
            <a:avLst/>
          </a:prstGeom>
          <a:solidFill>
            <a:srgbClr val="0E357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Sprin</a:t>
            </a:r>
            <a:r>
              <a:rPr lang="en-US" sz="1200" b="1" kern="0">
                <a:solidFill>
                  <a:srgbClr val="FFFFFF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t 2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Chevron 4">
            <a:extLst>
              <a:ext uri="{FF2B5EF4-FFF2-40B4-BE49-F238E27FC236}">
                <a16:creationId xmlns:a16="http://schemas.microsoft.com/office/drawing/2014/main" id="{0381D02C-2689-48F4-8271-44745FC1651F}"/>
              </a:ext>
            </a:extLst>
          </p:cNvPr>
          <p:cNvSpPr/>
          <p:nvPr/>
        </p:nvSpPr>
        <p:spPr>
          <a:xfrm>
            <a:off x="5178845" y="2710100"/>
            <a:ext cx="1355936" cy="274377"/>
          </a:xfrm>
          <a:prstGeom prst="chevron">
            <a:avLst/>
          </a:prstGeom>
          <a:solidFill>
            <a:srgbClr val="0E357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Sprint 3</a:t>
            </a:r>
          </a:p>
        </p:txBody>
      </p:sp>
      <p:sp>
        <p:nvSpPr>
          <p:cNvPr id="7" name="Chevron 5">
            <a:extLst>
              <a:ext uri="{FF2B5EF4-FFF2-40B4-BE49-F238E27FC236}">
                <a16:creationId xmlns:a16="http://schemas.microsoft.com/office/drawing/2014/main" id="{066CD39F-525A-B243-78E4-A6EB8E69990A}"/>
              </a:ext>
            </a:extLst>
          </p:cNvPr>
          <p:cNvSpPr/>
          <p:nvPr/>
        </p:nvSpPr>
        <p:spPr>
          <a:xfrm>
            <a:off x="6534782" y="2710100"/>
            <a:ext cx="1355936" cy="274377"/>
          </a:xfrm>
          <a:prstGeom prst="chevron">
            <a:avLst/>
          </a:prstGeom>
          <a:solidFill>
            <a:srgbClr val="0E357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Sprint 4</a:t>
            </a:r>
          </a:p>
        </p:txBody>
      </p:sp>
      <p:sp>
        <p:nvSpPr>
          <p:cNvPr id="8" name="Chevron 6">
            <a:extLst>
              <a:ext uri="{FF2B5EF4-FFF2-40B4-BE49-F238E27FC236}">
                <a16:creationId xmlns:a16="http://schemas.microsoft.com/office/drawing/2014/main" id="{E9526873-163E-3121-56BB-10D3EA3C8D08}"/>
              </a:ext>
            </a:extLst>
          </p:cNvPr>
          <p:cNvSpPr/>
          <p:nvPr/>
        </p:nvSpPr>
        <p:spPr>
          <a:xfrm>
            <a:off x="7890719" y="2710100"/>
            <a:ext cx="1107290" cy="306465"/>
          </a:xfrm>
          <a:prstGeom prst="chevron">
            <a:avLst/>
          </a:prstGeom>
          <a:solidFill>
            <a:schemeClr val="accent6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Sprint 5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Chevron 7">
            <a:extLst>
              <a:ext uri="{FF2B5EF4-FFF2-40B4-BE49-F238E27FC236}">
                <a16:creationId xmlns:a16="http://schemas.microsoft.com/office/drawing/2014/main" id="{2D27BC56-4DE7-43D6-B4A4-45998BC1C3CC}"/>
              </a:ext>
            </a:extLst>
          </p:cNvPr>
          <p:cNvSpPr/>
          <p:nvPr/>
        </p:nvSpPr>
        <p:spPr>
          <a:xfrm>
            <a:off x="1359678" y="2716483"/>
            <a:ext cx="1107291" cy="267994"/>
          </a:xfrm>
          <a:prstGeom prst="chevron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Sprint 0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05C262-0362-1DAA-3481-DE82C871EA96}"/>
              </a:ext>
            </a:extLst>
          </p:cNvPr>
          <p:cNvCxnSpPr/>
          <p:nvPr/>
        </p:nvCxnSpPr>
        <p:spPr>
          <a:xfrm flipV="1">
            <a:off x="3070337" y="2255121"/>
            <a:ext cx="0" cy="356708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908995-1BE4-3BB3-183F-08043D4ED0A3}"/>
              </a:ext>
            </a:extLst>
          </p:cNvPr>
          <p:cNvSpPr txBox="1"/>
          <p:nvPr/>
        </p:nvSpPr>
        <p:spPr>
          <a:xfrm>
            <a:off x="2299299" y="1130262"/>
            <a:ext cx="2508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126">
              <a:defRPr/>
            </a:pPr>
            <a:r>
              <a:rPr lang="en-US" sz="1200" b="1" u="sng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Sprint 1</a:t>
            </a:r>
          </a:p>
          <a:p>
            <a:pPr marL="171450" lvl="0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Analyze the Database and Table creation and other activities</a:t>
            </a:r>
          </a:p>
          <a:p>
            <a:pPr marL="171450" lvl="0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Dev Environment setup</a:t>
            </a:r>
          </a:p>
          <a:p>
            <a:pPr marL="171450" lvl="0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UI Design and approvals</a:t>
            </a:r>
          </a:p>
          <a:p>
            <a:pPr marL="171450" lvl="0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Application onboarding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DEA464-0F38-EEC0-BD4A-3F613FDC6805}"/>
              </a:ext>
            </a:extLst>
          </p:cNvPr>
          <p:cNvCxnSpPr/>
          <p:nvPr/>
        </p:nvCxnSpPr>
        <p:spPr>
          <a:xfrm flipV="1">
            <a:off x="5772801" y="2255121"/>
            <a:ext cx="0" cy="356708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</p:cxnSp>
      <p:sp>
        <p:nvSpPr>
          <p:cNvPr id="16" name="Freeform 89">
            <a:extLst>
              <a:ext uri="{FF2B5EF4-FFF2-40B4-BE49-F238E27FC236}">
                <a16:creationId xmlns:a16="http://schemas.microsoft.com/office/drawing/2014/main" id="{73E57C8C-CF8E-D406-C2C2-9A40E641E5B9}"/>
              </a:ext>
            </a:extLst>
          </p:cNvPr>
          <p:cNvSpPr>
            <a:spLocks noEditPoints="1"/>
          </p:cNvSpPr>
          <p:nvPr/>
        </p:nvSpPr>
        <p:spPr bwMode="auto">
          <a:xfrm>
            <a:off x="4321656" y="1421391"/>
            <a:ext cx="313421" cy="284589"/>
          </a:xfrm>
          <a:custGeom>
            <a:avLst/>
            <a:gdLst>
              <a:gd name="T0" fmla="*/ 93 w 185"/>
              <a:gd name="T1" fmla="*/ 0 h 168"/>
              <a:gd name="T2" fmla="*/ 0 w 185"/>
              <a:gd name="T3" fmla="*/ 76 h 168"/>
              <a:gd name="T4" fmla="*/ 26 w 185"/>
              <a:gd name="T5" fmla="*/ 128 h 168"/>
              <a:gd name="T6" fmla="*/ 17 w 185"/>
              <a:gd name="T7" fmla="*/ 168 h 168"/>
              <a:gd name="T8" fmla="*/ 67 w 185"/>
              <a:gd name="T9" fmla="*/ 148 h 168"/>
              <a:gd name="T10" fmla="*/ 93 w 185"/>
              <a:gd name="T11" fmla="*/ 152 h 168"/>
              <a:gd name="T12" fmla="*/ 185 w 185"/>
              <a:gd name="T13" fmla="*/ 76 h 168"/>
              <a:gd name="T14" fmla="*/ 93 w 185"/>
              <a:gd name="T15" fmla="*/ 0 h 168"/>
              <a:gd name="T16" fmla="*/ 93 w 185"/>
              <a:gd name="T17" fmla="*/ 143 h 168"/>
              <a:gd name="T18" fmla="*/ 69 w 185"/>
              <a:gd name="T19" fmla="*/ 140 h 168"/>
              <a:gd name="T20" fmla="*/ 67 w 185"/>
              <a:gd name="T21" fmla="*/ 140 h 168"/>
              <a:gd name="T22" fmla="*/ 63 w 185"/>
              <a:gd name="T23" fmla="*/ 141 h 168"/>
              <a:gd name="T24" fmla="*/ 29 w 185"/>
              <a:gd name="T25" fmla="*/ 155 h 168"/>
              <a:gd name="T26" fmla="*/ 34 w 185"/>
              <a:gd name="T27" fmla="*/ 130 h 168"/>
              <a:gd name="T28" fmla="*/ 31 w 185"/>
              <a:gd name="T29" fmla="*/ 122 h 168"/>
              <a:gd name="T30" fmla="*/ 8 w 185"/>
              <a:gd name="T31" fmla="*/ 76 h 168"/>
              <a:gd name="T32" fmla="*/ 93 w 185"/>
              <a:gd name="T33" fmla="*/ 8 h 168"/>
              <a:gd name="T34" fmla="*/ 177 w 185"/>
              <a:gd name="T35" fmla="*/ 76 h 168"/>
              <a:gd name="T36" fmla="*/ 93 w 185"/>
              <a:gd name="T37" fmla="*/ 14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5" h="168">
                <a:moveTo>
                  <a:pt x="93" y="0"/>
                </a:moveTo>
                <a:cubicBezTo>
                  <a:pt x="41" y="0"/>
                  <a:pt x="0" y="34"/>
                  <a:pt x="0" y="76"/>
                </a:cubicBezTo>
                <a:cubicBezTo>
                  <a:pt x="0" y="96"/>
                  <a:pt x="10" y="115"/>
                  <a:pt x="26" y="128"/>
                </a:cubicBezTo>
                <a:cubicBezTo>
                  <a:pt x="17" y="168"/>
                  <a:pt x="17" y="168"/>
                  <a:pt x="17" y="168"/>
                </a:cubicBezTo>
                <a:cubicBezTo>
                  <a:pt x="67" y="148"/>
                  <a:pt x="67" y="148"/>
                  <a:pt x="67" y="148"/>
                </a:cubicBezTo>
                <a:cubicBezTo>
                  <a:pt x="75" y="150"/>
                  <a:pt x="84" y="152"/>
                  <a:pt x="93" y="152"/>
                </a:cubicBezTo>
                <a:cubicBezTo>
                  <a:pt x="144" y="152"/>
                  <a:pt x="185" y="118"/>
                  <a:pt x="185" y="76"/>
                </a:cubicBezTo>
                <a:cubicBezTo>
                  <a:pt x="185" y="34"/>
                  <a:pt x="144" y="0"/>
                  <a:pt x="93" y="0"/>
                </a:cubicBezTo>
                <a:close/>
                <a:moveTo>
                  <a:pt x="93" y="143"/>
                </a:moveTo>
                <a:cubicBezTo>
                  <a:pt x="85" y="143"/>
                  <a:pt x="76" y="142"/>
                  <a:pt x="69" y="140"/>
                </a:cubicBezTo>
                <a:cubicBezTo>
                  <a:pt x="68" y="140"/>
                  <a:pt x="67" y="140"/>
                  <a:pt x="67" y="140"/>
                </a:cubicBezTo>
                <a:cubicBezTo>
                  <a:pt x="65" y="140"/>
                  <a:pt x="64" y="140"/>
                  <a:pt x="63" y="141"/>
                </a:cubicBezTo>
                <a:cubicBezTo>
                  <a:pt x="29" y="155"/>
                  <a:pt x="29" y="155"/>
                  <a:pt x="29" y="155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5" y="127"/>
                  <a:pt x="34" y="124"/>
                  <a:pt x="31" y="122"/>
                </a:cubicBezTo>
                <a:cubicBezTo>
                  <a:pt x="16" y="109"/>
                  <a:pt x="8" y="93"/>
                  <a:pt x="8" y="76"/>
                </a:cubicBezTo>
                <a:cubicBezTo>
                  <a:pt x="8" y="38"/>
                  <a:pt x="46" y="8"/>
                  <a:pt x="93" y="8"/>
                </a:cubicBezTo>
                <a:cubicBezTo>
                  <a:pt x="139" y="8"/>
                  <a:pt x="177" y="38"/>
                  <a:pt x="177" y="76"/>
                </a:cubicBezTo>
                <a:cubicBezTo>
                  <a:pt x="177" y="113"/>
                  <a:pt x="139" y="143"/>
                  <a:pt x="93" y="1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E96951-EEB3-8394-C2C7-3308B765AEB0}"/>
              </a:ext>
            </a:extLst>
          </p:cNvPr>
          <p:cNvCxnSpPr/>
          <p:nvPr/>
        </p:nvCxnSpPr>
        <p:spPr>
          <a:xfrm flipV="1">
            <a:off x="2051538" y="3082747"/>
            <a:ext cx="0" cy="356708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Freeform 87">
            <a:extLst>
              <a:ext uri="{FF2B5EF4-FFF2-40B4-BE49-F238E27FC236}">
                <a16:creationId xmlns:a16="http://schemas.microsoft.com/office/drawing/2014/main" id="{17D8FC07-A05F-206E-F252-C6C5F1B5ACEF}"/>
              </a:ext>
            </a:extLst>
          </p:cNvPr>
          <p:cNvSpPr>
            <a:spLocks noEditPoints="1"/>
          </p:cNvSpPr>
          <p:nvPr/>
        </p:nvSpPr>
        <p:spPr bwMode="auto">
          <a:xfrm>
            <a:off x="2917406" y="3808471"/>
            <a:ext cx="314352" cy="315280"/>
          </a:xfrm>
          <a:custGeom>
            <a:avLst/>
            <a:gdLst>
              <a:gd name="T0" fmla="*/ 46 w 186"/>
              <a:gd name="T1" fmla="*/ 139 h 186"/>
              <a:gd name="T2" fmla="*/ 82 w 186"/>
              <a:gd name="T3" fmla="*/ 133 h 186"/>
              <a:gd name="T4" fmla="*/ 179 w 186"/>
              <a:gd name="T5" fmla="*/ 36 h 186"/>
              <a:gd name="T6" fmla="*/ 186 w 186"/>
              <a:gd name="T7" fmla="*/ 21 h 186"/>
              <a:gd name="T8" fmla="*/ 165 w 186"/>
              <a:gd name="T9" fmla="*/ 0 h 186"/>
              <a:gd name="T10" fmla="*/ 150 w 186"/>
              <a:gd name="T11" fmla="*/ 6 h 186"/>
              <a:gd name="T12" fmla="*/ 53 w 186"/>
              <a:gd name="T13" fmla="*/ 103 h 186"/>
              <a:gd name="T14" fmla="*/ 46 w 186"/>
              <a:gd name="T15" fmla="*/ 139 h 186"/>
              <a:gd name="T16" fmla="*/ 156 w 186"/>
              <a:gd name="T17" fmla="*/ 12 h 186"/>
              <a:gd name="T18" fmla="*/ 165 w 186"/>
              <a:gd name="T19" fmla="*/ 9 h 186"/>
              <a:gd name="T20" fmla="*/ 177 w 186"/>
              <a:gd name="T21" fmla="*/ 21 h 186"/>
              <a:gd name="T22" fmla="*/ 174 w 186"/>
              <a:gd name="T23" fmla="*/ 30 h 186"/>
              <a:gd name="T24" fmla="*/ 168 w 186"/>
              <a:gd name="T25" fmla="*/ 36 h 186"/>
              <a:gd name="T26" fmla="*/ 150 w 186"/>
              <a:gd name="T27" fmla="*/ 18 h 186"/>
              <a:gd name="T28" fmla="*/ 156 w 186"/>
              <a:gd name="T29" fmla="*/ 12 h 186"/>
              <a:gd name="T30" fmla="*/ 144 w 186"/>
              <a:gd name="T31" fmla="*/ 24 h 186"/>
              <a:gd name="T32" fmla="*/ 162 w 186"/>
              <a:gd name="T33" fmla="*/ 42 h 186"/>
              <a:gd name="T34" fmla="*/ 84 w 186"/>
              <a:gd name="T35" fmla="*/ 119 h 186"/>
              <a:gd name="T36" fmla="*/ 84 w 186"/>
              <a:gd name="T37" fmla="*/ 102 h 186"/>
              <a:gd name="T38" fmla="*/ 67 w 186"/>
              <a:gd name="T39" fmla="*/ 102 h 186"/>
              <a:gd name="T40" fmla="*/ 144 w 186"/>
              <a:gd name="T41" fmla="*/ 24 h 186"/>
              <a:gd name="T42" fmla="*/ 60 w 186"/>
              <a:gd name="T43" fmla="*/ 110 h 186"/>
              <a:gd name="T44" fmla="*/ 76 w 186"/>
              <a:gd name="T45" fmla="*/ 110 h 186"/>
              <a:gd name="T46" fmla="*/ 76 w 186"/>
              <a:gd name="T47" fmla="*/ 126 h 186"/>
              <a:gd name="T48" fmla="*/ 57 w 186"/>
              <a:gd name="T49" fmla="*/ 129 h 186"/>
              <a:gd name="T50" fmla="*/ 60 w 186"/>
              <a:gd name="T51" fmla="*/ 110 h 186"/>
              <a:gd name="T52" fmla="*/ 181 w 186"/>
              <a:gd name="T53" fmla="*/ 64 h 186"/>
              <a:gd name="T54" fmla="*/ 177 w 186"/>
              <a:gd name="T55" fmla="*/ 68 h 186"/>
              <a:gd name="T56" fmla="*/ 177 w 186"/>
              <a:gd name="T57" fmla="*/ 161 h 186"/>
              <a:gd name="T58" fmla="*/ 160 w 186"/>
              <a:gd name="T59" fmla="*/ 177 h 186"/>
              <a:gd name="T60" fmla="*/ 25 w 186"/>
              <a:gd name="T61" fmla="*/ 177 h 186"/>
              <a:gd name="T62" fmla="*/ 8 w 186"/>
              <a:gd name="T63" fmla="*/ 161 h 186"/>
              <a:gd name="T64" fmla="*/ 8 w 186"/>
              <a:gd name="T65" fmla="*/ 26 h 186"/>
              <a:gd name="T66" fmla="*/ 25 w 186"/>
              <a:gd name="T67" fmla="*/ 9 h 186"/>
              <a:gd name="T68" fmla="*/ 118 w 186"/>
              <a:gd name="T69" fmla="*/ 9 h 186"/>
              <a:gd name="T70" fmla="*/ 122 w 186"/>
              <a:gd name="T71" fmla="*/ 4 h 186"/>
              <a:gd name="T72" fmla="*/ 118 w 186"/>
              <a:gd name="T73" fmla="*/ 0 h 186"/>
              <a:gd name="T74" fmla="*/ 25 w 186"/>
              <a:gd name="T75" fmla="*/ 0 h 186"/>
              <a:gd name="T76" fmla="*/ 0 w 186"/>
              <a:gd name="T77" fmla="*/ 26 h 186"/>
              <a:gd name="T78" fmla="*/ 0 w 186"/>
              <a:gd name="T79" fmla="*/ 161 h 186"/>
              <a:gd name="T80" fmla="*/ 25 w 186"/>
              <a:gd name="T81" fmla="*/ 186 h 186"/>
              <a:gd name="T82" fmla="*/ 160 w 186"/>
              <a:gd name="T83" fmla="*/ 186 h 186"/>
              <a:gd name="T84" fmla="*/ 186 w 186"/>
              <a:gd name="T85" fmla="*/ 161 h 186"/>
              <a:gd name="T86" fmla="*/ 186 w 186"/>
              <a:gd name="T87" fmla="*/ 68 h 186"/>
              <a:gd name="T88" fmla="*/ 181 w 186"/>
              <a:gd name="T89" fmla="*/ 64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6" h="186">
                <a:moveTo>
                  <a:pt x="46" y="139"/>
                </a:moveTo>
                <a:cubicBezTo>
                  <a:pt x="82" y="133"/>
                  <a:pt x="82" y="133"/>
                  <a:pt x="82" y="133"/>
                </a:cubicBezTo>
                <a:cubicBezTo>
                  <a:pt x="179" y="36"/>
                  <a:pt x="179" y="36"/>
                  <a:pt x="179" y="36"/>
                </a:cubicBezTo>
                <a:cubicBezTo>
                  <a:pt x="183" y="32"/>
                  <a:pt x="186" y="27"/>
                  <a:pt x="186" y="21"/>
                </a:cubicBezTo>
                <a:cubicBezTo>
                  <a:pt x="186" y="10"/>
                  <a:pt x="176" y="0"/>
                  <a:pt x="165" y="0"/>
                </a:cubicBezTo>
                <a:cubicBezTo>
                  <a:pt x="159" y="0"/>
                  <a:pt x="153" y="3"/>
                  <a:pt x="150" y="6"/>
                </a:cubicBezTo>
                <a:cubicBezTo>
                  <a:pt x="53" y="103"/>
                  <a:pt x="53" y="103"/>
                  <a:pt x="53" y="103"/>
                </a:cubicBezTo>
                <a:lnTo>
                  <a:pt x="46" y="139"/>
                </a:lnTo>
                <a:close/>
                <a:moveTo>
                  <a:pt x="156" y="12"/>
                </a:moveTo>
                <a:cubicBezTo>
                  <a:pt x="158" y="10"/>
                  <a:pt x="161" y="9"/>
                  <a:pt x="165" y="9"/>
                </a:cubicBezTo>
                <a:cubicBezTo>
                  <a:pt x="172" y="9"/>
                  <a:pt x="177" y="14"/>
                  <a:pt x="177" y="21"/>
                </a:cubicBezTo>
                <a:cubicBezTo>
                  <a:pt x="177" y="25"/>
                  <a:pt x="176" y="28"/>
                  <a:pt x="174" y="30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0" y="18"/>
                  <a:pt x="150" y="18"/>
                  <a:pt x="150" y="18"/>
                </a:cubicBezTo>
                <a:lnTo>
                  <a:pt x="156" y="12"/>
                </a:lnTo>
                <a:close/>
                <a:moveTo>
                  <a:pt x="144" y="24"/>
                </a:moveTo>
                <a:cubicBezTo>
                  <a:pt x="162" y="42"/>
                  <a:pt x="162" y="42"/>
                  <a:pt x="162" y="42"/>
                </a:cubicBezTo>
                <a:cubicBezTo>
                  <a:pt x="84" y="119"/>
                  <a:pt x="84" y="119"/>
                  <a:pt x="84" y="119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67" y="102"/>
                  <a:pt x="67" y="102"/>
                  <a:pt x="67" y="102"/>
                </a:cubicBezTo>
                <a:lnTo>
                  <a:pt x="144" y="24"/>
                </a:lnTo>
                <a:close/>
                <a:moveTo>
                  <a:pt x="60" y="110"/>
                </a:moveTo>
                <a:cubicBezTo>
                  <a:pt x="76" y="110"/>
                  <a:pt x="76" y="110"/>
                  <a:pt x="76" y="110"/>
                </a:cubicBezTo>
                <a:cubicBezTo>
                  <a:pt x="76" y="126"/>
                  <a:pt x="76" y="126"/>
                  <a:pt x="76" y="126"/>
                </a:cubicBezTo>
                <a:cubicBezTo>
                  <a:pt x="57" y="129"/>
                  <a:pt x="57" y="129"/>
                  <a:pt x="57" y="129"/>
                </a:cubicBezTo>
                <a:lnTo>
                  <a:pt x="60" y="110"/>
                </a:lnTo>
                <a:close/>
                <a:moveTo>
                  <a:pt x="181" y="64"/>
                </a:moveTo>
                <a:cubicBezTo>
                  <a:pt x="179" y="64"/>
                  <a:pt x="177" y="65"/>
                  <a:pt x="177" y="68"/>
                </a:cubicBezTo>
                <a:cubicBezTo>
                  <a:pt x="177" y="161"/>
                  <a:pt x="177" y="161"/>
                  <a:pt x="177" y="161"/>
                </a:cubicBezTo>
                <a:cubicBezTo>
                  <a:pt x="177" y="170"/>
                  <a:pt x="170" y="177"/>
                  <a:pt x="160" y="177"/>
                </a:cubicBezTo>
                <a:cubicBezTo>
                  <a:pt x="25" y="177"/>
                  <a:pt x="25" y="177"/>
                  <a:pt x="25" y="177"/>
                </a:cubicBezTo>
                <a:cubicBezTo>
                  <a:pt x="16" y="177"/>
                  <a:pt x="8" y="170"/>
                  <a:pt x="8" y="161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16"/>
                  <a:pt x="16" y="9"/>
                  <a:pt x="25" y="9"/>
                </a:cubicBezTo>
                <a:cubicBezTo>
                  <a:pt x="118" y="9"/>
                  <a:pt x="118" y="9"/>
                  <a:pt x="118" y="9"/>
                </a:cubicBezTo>
                <a:cubicBezTo>
                  <a:pt x="120" y="9"/>
                  <a:pt x="122" y="7"/>
                  <a:pt x="122" y="4"/>
                </a:cubicBezTo>
                <a:cubicBezTo>
                  <a:pt x="122" y="2"/>
                  <a:pt x="120" y="0"/>
                  <a:pt x="118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2"/>
                  <a:pt x="0" y="26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75"/>
                  <a:pt x="11" y="186"/>
                  <a:pt x="25" y="186"/>
                </a:cubicBezTo>
                <a:cubicBezTo>
                  <a:pt x="160" y="186"/>
                  <a:pt x="160" y="186"/>
                  <a:pt x="160" y="186"/>
                </a:cubicBezTo>
                <a:cubicBezTo>
                  <a:pt x="174" y="186"/>
                  <a:pt x="186" y="175"/>
                  <a:pt x="186" y="161"/>
                </a:cubicBezTo>
                <a:cubicBezTo>
                  <a:pt x="186" y="68"/>
                  <a:pt x="186" y="68"/>
                  <a:pt x="186" y="68"/>
                </a:cubicBezTo>
                <a:cubicBezTo>
                  <a:pt x="186" y="65"/>
                  <a:pt x="184" y="64"/>
                  <a:pt x="181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886466-3E13-4469-1D8E-E5C0FC39D520}"/>
              </a:ext>
            </a:extLst>
          </p:cNvPr>
          <p:cNvCxnSpPr/>
          <p:nvPr/>
        </p:nvCxnSpPr>
        <p:spPr>
          <a:xfrm flipV="1">
            <a:off x="4468135" y="3082747"/>
            <a:ext cx="0" cy="356708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E0F2C1-1702-C636-0EB3-2DB59E86A261}"/>
              </a:ext>
            </a:extLst>
          </p:cNvPr>
          <p:cNvCxnSpPr/>
          <p:nvPr/>
        </p:nvCxnSpPr>
        <p:spPr>
          <a:xfrm flipV="1">
            <a:off x="8370375" y="2255121"/>
            <a:ext cx="0" cy="356708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</p:cxnSp>
      <p:sp>
        <p:nvSpPr>
          <p:cNvPr id="30" name="Freeform 170">
            <a:extLst>
              <a:ext uri="{FF2B5EF4-FFF2-40B4-BE49-F238E27FC236}">
                <a16:creationId xmlns:a16="http://schemas.microsoft.com/office/drawing/2014/main" id="{4CCAFB75-29CC-8FEC-BDED-AFF26A693AF4}"/>
              </a:ext>
            </a:extLst>
          </p:cNvPr>
          <p:cNvSpPr>
            <a:spLocks noEditPoints="1"/>
          </p:cNvSpPr>
          <p:nvPr/>
        </p:nvSpPr>
        <p:spPr bwMode="auto">
          <a:xfrm>
            <a:off x="7032099" y="1421390"/>
            <a:ext cx="314352" cy="315280"/>
          </a:xfrm>
          <a:custGeom>
            <a:avLst/>
            <a:gdLst>
              <a:gd name="T0" fmla="*/ 186 w 186"/>
              <a:gd name="T1" fmla="*/ 55 h 186"/>
              <a:gd name="T2" fmla="*/ 185 w 186"/>
              <a:gd name="T3" fmla="*/ 53 h 186"/>
              <a:gd name="T4" fmla="*/ 185 w 186"/>
              <a:gd name="T5" fmla="*/ 53 h 186"/>
              <a:gd name="T6" fmla="*/ 185 w 186"/>
              <a:gd name="T7" fmla="*/ 52 h 186"/>
              <a:gd name="T8" fmla="*/ 184 w 186"/>
              <a:gd name="T9" fmla="*/ 52 h 186"/>
              <a:gd name="T10" fmla="*/ 134 w 186"/>
              <a:gd name="T11" fmla="*/ 2 h 186"/>
              <a:gd name="T12" fmla="*/ 134 w 186"/>
              <a:gd name="T13" fmla="*/ 2 h 186"/>
              <a:gd name="T14" fmla="*/ 131 w 186"/>
              <a:gd name="T15" fmla="*/ 0 h 186"/>
              <a:gd name="T16" fmla="*/ 55 w 186"/>
              <a:gd name="T17" fmla="*/ 0 h 186"/>
              <a:gd name="T18" fmla="*/ 52 w 186"/>
              <a:gd name="T19" fmla="*/ 2 h 186"/>
              <a:gd name="T20" fmla="*/ 52 w 186"/>
              <a:gd name="T21" fmla="*/ 2 h 186"/>
              <a:gd name="T22" fmla="*/ 2 w 186"/>
              <a:gd name="T23" fmla="*/ 52 h 186"/>
              <a:gd name="T24" fmla="*/ 1 w 186"/>
              <a:gd name="T25" fmla="*/ 52 h 186"/>
              <a:gd name="T26" fmla="*/ 1 w 186"/>
              <a:gd name="T27" fmla="*/ 53 h 186"/>
              <a:gd name="T28" fmla="*/ 1 w 186"/>
              <a:gd name="T29" fmla="*/ 53 h 186"/>
              <a:gd name="T30" fmla="*/ 0 w 186"/>
              <a:gd name="T31" fmla="*/ 55 h 186"/>
              <a:gd name="T32" fmla="*/ 1 w 186"/>
              <a:gd name="T33" fmla="*/ 58 h 186"/>
              <a:gd name="T34" fmla="*/ 1 w 186"/>
              <a:gd name="T35" fmla="*/ 58 h 186"/>
              <a:gd name="T36" fmla="*/ 90 w 186"/>
              <a:gd name="T37" fmla="*/ 184 h 186"/>
              <a:gd name="T38" fmla="*/ 90 w 186"/>
              <a:gd name="T39" fmla="*/ 184 h 186"/>
              <a:gd name="T40" fmla="*/ 93 w 186"/>
              <a:gd name="T41" fmla="*/ 186 h 186"/>
              <a:gd name="T42" fmla="*/ 96 w 186"/>
              <a:gd name="T43" fmla="*/ 184 h 186"/>
              <a:gd name="T44" fmla="*/ 96 w 186"/>
              <a:gd name="T45" fmla="*/ 184 h 186"/>
              <a:gd name="T46" fmla="*/ 185 w 186"/>
              <a:gd name="T47" fmla="*/ 58 h 186"/>
              <a:gd name="T48" fmla="*/ 185 w 186"/>
              <a:gd name="T49" fmla="*/ 58 h 186"/>
              <a:gd name="T50" fmla="*/ 186 w 186"/>
              <a:gd name="T51" fmla="*/ 55 h 186"/>
              <a:gd name="T52" fmla="*/ 129 w 186"/>
              <a:gd name="T53" fmla="*/ 9 h 186"/>
              <a:gd name="T54" fmla="*/ 171 w 186"/>
              <a:gd name="T55" fmla="*/ 51 h 186"/>
              <a:gd name="T56" fmla="*/ 134 w 186"/>
              <a:gd name="T57" fmla="*/ 51 h 186"/>
              <a:gd name="T58" fmla="*/ 112 w 186"/>
              <a:gd name="T59" fmla="*/ 9 h 186"/>
              <a:gd name="T60" fmla="*/ 129 w 186"/>
              <a:gd name="T61" fmla="*/ 9 h 186"/>
              <a:gd name="T62" fmla="*/ 103 w 186"/>
              <a:gd name="T63" fmla="*/ 9 h 186"/>
              <a:gd name="T64" fmla="*/ 124 w 186"/>
              <a:gd name="T65" fmla="*/ 51 h 186"/>
              <a:gd name="T66" fmla="*/ 62 w 186"/>
              <a:gd name="T67" fmla="*/ 51 h 186"/>
              <a:gd name="T68" fmla="*/ 83 w 186"/>
              <a:gd name="T69" fmla="*/ 9 h 186"/>
              <a:gd name="T70" fmla="*/ 103 w 186"/>
              <a:gd name="T71" fmla="*/ 9 h 186"/>
              <a:gd name="T72" fmla="*/ 57 w 186"/>
              <a:gd name="T73" fmla="*/ 9 h 186"/>
              <a:gd name="T74" fmla="*/ 74 w 186"/>
              <a:gd name="T75" fmla="*/ 9 h 186"/>
              <a:gd name="T76" fmla="*/ 52 w 186"/>
              <a:gd name="T77" fmla="*/ 51 h 186"/>
              <a:gd name="T78" fmla="*/ 14 w 186"/>
              <a:gd name="T79" fmla="*/ 51 h 186"/>
              <a:gd name="T80" fmla="*/ 57 w 186"/>
              <a:gd name="T81" fmla="*/ 9 h 186"/>
              <a:gd name="T82" fmla="*/ 12 w 186"/>
              <a:gd name="T83" fmla="*/ 59 h 186"/>
              <a:gd name="T84" fmla="*/ 52 w 186"/>
              <a:gd name="T85" fmla="*/ 59 h 186"/>
              <a:gd name="T86" fmla="*/ 81 w 186"/>
              <a:gd name="T87" fmla="*/ 158 h 186"/>
              <a:gd name="T88" fmla="*/ 12 w 186"/>
              <a:gd name="T89" fmla="*/ 59 h 186"/>
              <a:gd name="T90" fmla="*/ 93 w 186"/>
              <a:gd name="T91" fmla="*/ 167 h 186"/>
              <a:gd name="T92" fmla="*/ 61 w 186"/>
              <a:gd name="T93" fmla="*/ 59 h 186"/>
              <a:gd name="T94" fmla="*/ 125 w 186"/>
              <a:gd name="T95" fmla="*/ 59 h 186"/>
              <a:gd name="T96" fmla="*/ 93 w 186"/>
              <a:gd name="T97" fmla="*/ 167 h 186"/>
              <a:gd name="T98" fmla="*/ 105 w 186"/>
              <a:gd name="T99" fmla="*/ 158 h 186"/>
              <a:gd name="T100" fmla="*/ 134 w 186"/>
              <a:gd name="T101" fmla="*/ 59 h 186"/>
              <a:gd name="T102" fmla="*/ 173 w 186"/>
              <a:gd name="T103" fmla="*/ 59 h 186"/>
              <a:gd name="T104" fmla="*/ 105 w 186"/>
              <a:gd name="T105" fmla="*/ 15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6" h="186">
                <a:moveTo>
                  <a:pt x="186" y="55"/>
                </a:moveTo>
                <a:cubicBezTo>
                  <a:pt x="186" y="54"/>
                  <a:pt x="185" y="53"/>
                  <a:pt x="185" y="53"/>
                </a:cubicBezTo>
                <a:cubicBezTo>
                  <a:pt x="185" y="53"/>
                  <a:pt x="185" y="53"/>
                  <a:pt x="185" y="53"/>
                </a:cubicBezTo>
                <a:cubicBezTo>
                  <a:pt x="185" y="52"/>
                  <a:pt x="185" y="52"/>
                  <a:pt x="185" y="52"/>
                </a:cubicBezTo>
                <a:cubicBezTo>
                  <a:pt x="185" y="52"/>
                  <a:pt x="184" y="52"/>
                  <a:pt x="184" y="52"/>
                </a:cubicBezTo>
                <a:cubicBezTo>
                  <a:pt x="134" y="2"/>
                  <a:pt x="134" y="2"/>
                  <a:pt x="134" y="2"/>
                </a:cubicBezTo>
                <a:cubicBezTo>
                  <a:pt x="134" y="2"/>
                  <a:pt x="134" y="2"/>
                  <a:pt x="134" y="2"/>
                </a:cubicBezTo>
                <a:cubicBezTo>
                  <a:pt x="133" y="1"/>
                  <a:pt x="132" y="0"/>
                  <a:pt x="131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1"/>
                  <a:pt x="52" y="2"/>
                </a:cubicBezTo>
                <a:cubicBezTo>
                  <a:pt x="52" y="2"/>
                  <a:pt x="52" y="2"/>
                  <a:pt x="52" y="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1" y="52"/>
                  <a:pt x="1" y="52"/>
                </a:cubicBezTo>
                <a:cubicBezTo>
                  <a:pt x="1" y="53"/>
                  <a:pt x="1" y="53"/>
                  <a:pt x="1" y="53"/>
                </a:cubicBezTo>
                <a:cubicBezTo>
                  <a:pt x="1" y="53"/>
                  <a:pt x="1" y="53"/>
                  <a:pt x="1" y="53"/>
                </a:cubicBezTo>
                <a:cubicBezTo>
                  <a:pt x="1" y="53"/>
                  <a:pt x="0" y="54"/>
                  <a:pt x="0" y="55"/>
                </a:cubicBezTo>
                <a:cubicBezTo>
                  <a:pt x="0" y="56"/>
                  <a:pt x="1" y="57"/>
                  <a:pt x="1" y="58"/>
                </a:cubicBezTo>
                <a:cubicBezTo>
                  <a:pt x="1" y="58"/>
                  <a:pt x="1" y="58"/>
                  <a:pt x="1" y="58"/>
                </a:cubicBezTo>
                <a:cubicBezTo>
                  <a:pt x="90" y="184"/>
                  <a:pt x="90" y="184"/>
                  <a:pt x="90" y="184"/>
                </a:cubicBezTo>
                <a:cubicBezTo>
                  <a:pt x="90" y="184"/>
                  <a:pt x="90" y="184"/>
                  <a:pt x="90" y="184"/>
                </a:cubicBezTo>
                <a:cubicBezTo>
                  <a:pt x="90" y="185"/>
                  <a:pt x="92" y="186"/>
                  <a:pt x="93" y="186"/>
                </a:cubicBezTo>
                <a:cubicBezTo>
                  <a:pt x="94" y="186"/>
                  <a:pt x="95" y="185"/>
                  <a:pt x="96" y="184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185" y="58"/>
                  <a:pt x="185" y="58"/>
                  <a:pt x="185" y="58"/>
                </a:cubicBezTo>
                <a:cubicBezTo>
                  <a:pt x="185" y="58"/>
                  <a:pt x="185" y="58"/>
                  <a:pt x="185" y="58"/>
                </a:cubicBezTo>
                <a:cubicBezTo>
                  <a:pt x="185" y="57"/>
                  <a:pt x="186" y="56"/>
                  <a:pt x="186" y="55"/>
                </a:cubicBezTo>
                <a:close/>
                <a:moveTo>
                  <a:pt x="129" y="9"/>
                </a:moveTo>
                <a:cubicBezTo>
                  <a:pt x="171" y="51"/>
                  <a:pt x="171" y="51"/>
                  <a:pt x="171" y="51"/>
                </a:cubicBezTo>
                <a:cubicBezTo>
                  <a:pt x="134" y="51"/>
                  <a:pt x="134" y="51"/>
                  <a:pt x="134" y="51"/>
                </a:cubicBezTo>
                <a:cubicBezTo>
                  <a:pt x="112" y="9"/>
                  <a:pt x="112" y="9"/>
                  <a:pt x="112" y="9"/>
                </a:cubicBezTo>
                <a:lnTo>
                  <a:pt x="129" y="9"/>
                </a:lnTo>
                <a:close/>
                <a:moveTo>
                  <a:pt x="103" y="9"/>
                </a:moveTo>
                <a:cubicBezTo>
                  <a:pt x="124" y="51"/>
                  <a:pt x="124" y="51"/>
                  <a:pt x="124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83" y="9"/>
                  <a:pt x="83" y="9"/>
                  <a:pt x="83" y="9"/>
                </a:cubicBezTo>
                <a:lnTo>
                  <a:pt x="103" y="9"/>
                </a:lnTo>
                <a:close/>
                <a:moveTo>
                  <a:pt x="57" y="9"/>
                </a:moveTo>
                <a:cubicBezTo>
                  <a:pt x="74" y="9"/>
                  <a:pt x="74" y="9"/>
                  <a:pt x="74" y="9"/>
                </a:cubicBezTo>
                <a:cubicBezTo>
                  <a:pt x="52" y="51"/>
                  <a:pt x="52" y="51"/>
                  <a:pt x="52" y="51"/>
                </a:cubicBezTo>
                <a:cubicBezTo>
                  <a:pt x="14" y="51"/>
                  <a:pt x="14" y="51"/>
                  <a:pt x="14" y="51"/>
                </a:cubicBezTo>
                <a:lnTo>
                  <a:pt x="57" y="9"/>
                </a:lnTo>
                <a:close/>
                <a:moveTo>
                  <a:pt x="12" y="59"/>
                </a:moveTo>
                <a:cubicBezTo>
                  <a:pt x="52" y="59"/>
                  <a:pt x="52" y="59"/>
                  <a:pt x="52" y="59"/>
                </a:cubicBezTo>
                <a:cubicBezTo>
                  <a:pt x="81" y="158"/>
                  <a:pt x="81" y="158"/>
                  <a:pt x="81" y="158"/>
                </a:cubicBezTo>
                <a:lnTo>
                  <a:pt x="12" y="59"/>
                </a:lnTo>
                <a:close/>
                <a:moveTo>
                  <a:pt x="93" y="167"/>
                </a:moveTo>
                <a:cubicBezTo>
                  <a:pt x="61" y="59"/>
                  <a:pt x="61" y="59"/>
                  <a:pt x="61" y="59"/>
                </a:cubicBezTo>
                <a:cubicBezTo>
                  <a:pt x="125" y="59"/>
                  <a:pt x="125" y="59"/>
                  <a:pt x="125" y="59"/>
                </a:cubicBezTo>
                <a:lnTo>
                  <a:pt x="93" y="167"/>
                </a:lnTo>
                <a:close/>
                <a:moveTo>
                  <a:pt x="105" y="158"/>
                </a:moveTo>
                <a:cubicBezTo>
                  <a:pt x="134" y="59"/>
                  <a:pt x="134" y="59"/>
                  <a:pt x="134" y="59"/>
                </a:cubicBezTo>
                <a:cubicBezTo>
                  <a:pt x="173" y="59"/>
                  <a:pt x="173" y="59"/>
                  <a:pt x="173" y="59"/>
                </a:cubicBezTo>
                <a:lnTo>
                  <a:pt x="105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F3F663-4AE3-7640-6C3D-4155AEE1246D}"/>
              </a:ext>
            </a:extLst>
          </p:cNvPr>
          <p:cNvCxnSpPr/>
          <p:nvPr/>
        </p:nvCxnSpPr>
        <p:spPr>
          <a:xfrm flipV="1">
            <a:off x="7182323" y="3082747"/>
            <a:ext cx="0" cy="356708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</p:cxnSp>
      <p:sp>
        <p:nvSpPr>
          <p:cNvPr id="38" name="Freeform 167">
            <a:extLst>
              <a:ext uri="{FF2B5EF4-FFF2-40B4-BE49-F238E27FC236}">
                <a16:creationId xmlns:a16="http://schemas.microsoft.com/office/drawing/2014/main" id="{2B1F481A-0AA1-52E3-D878-8EE1DA3926B9}"/>
              </a:ext>
            </a:extLst>
          </p:cNvPr>
          <p:cNvSpPr>
            <a:spLocks noEditPoints="1"/>
          </p:cNvSpPr>
          <p:nvPr/>
        </p:nvSpPr>
        <p:spPr bwMode="auto">
          <a:xfrm>
            <a:off x="8415079" y="3811501"/>
            <a:ext cx="171125" cy="315280"/>
          </a:xfrm>
          <a:custGeom>
            <a:avLst/>
            <a:gdLst>
              <a:gd name="T0" fmla="*/ 101 w 101"/>
              <a:gd name="T1" fmla="*/ 72 h 186"/>
              <a:gd name="T2" fmla="*/ 97 w 101"/>
              <a:gd name="T3" fmla="*/ 68 h 186"/>
              <a:gd name="T4" fmla="*/ 64 w 101"/>
              <a:gd name="T5" fmla="*/ 68 h 186"/>
              <a:gd name="T6" fmla="*/ 84 w 101"/>
              <a:gd name="T7" fmla="*/ 6 h 186"/>
              <a:gd name="T8" fmla="*/ 84 w 101"/>
              <a:gd name="T9" fmla="*/ 6 h 186"/>
              <a:gd name="T10" fmla="*/ 85 w 101"/>
              <a:gd name="T11" fmla="*/ 4 h 186"/>
              <a:gd name="T12" fmla="*/ 80 w 101"/>
              <a:gd name="T13" fmla="*/ 0 h 186"/>
              <a:gd name="T14" fmla="*/ 38 w 101"/>
              <a:gd name="T15" fmla="*/ 0 h 186"/>
              <a:gd name="T16" fmla="*/ 34 w 101"/>
              <a:gd name="T17" fmla="*/ 3 h 186"/>
              <a:gd name="T18" fmla="*/ 34 w 101"/>
              <a:gd name="T19" fmla="*/ 3 h 186"/>
              <a:gd name="T20" fmla="*/ 0 w 101"/>
              <a:gd name="T21" fmla="*/ 104 h 186"/>
              <a:gd name="T22" fmla="*/ 0 w 101"/>
              <a:gd name="T23" fmla="*/ 104 h 186"/>
              <a:gd name="T24" fmla="*/ 0 w 101"/>
              <a:gd name="T25" fmla="*/ 106 h 186"/>
              <a:gd name="T26" fmla="*/ 4 w 101"/>
              <a:gd name="T27" fmla="*/ 110 h 186"/>
              <a:gd name="T28" fmla="*/ 42 w 101"/>
              <a:gd name="T29" fmla="*/ 110 h 186"/>
              <a:gd name="T30" fmla="*/ 34 w 101"/>
              <a:gd name="T31" fmla="*/ 181 h 186"/>
              <a:gd name="T32" fmla="*/ 34 w 101"/>
              <a:gd name="T33" fmla="*/ 181 h 186"/>
              <a:gd name="T34" fmla="*/ 34 w 101"/>
              <a:gd name="T35" fmla="*/ 182 h 186"/>
              <a:gd name="T36" fmla="*/ 38 w 101"/>
              <a:gd name="T37" fmla="*/ 186 h 186"/>
              <a:gd name="T38" fmla="*/ 42 w 101"/>
              <a:gd name="T39" fmla="*/ 183 h 186"/>
              <a:gd name="T40" fmla="*/ 42 w 101"/>
              <a:gd name="T41" fmla="*/ 183 h 186"/>
              <a:gd name="T42" fmla="*/ 101 w 101"/>
              <a:gd name="T43" fmla="*/ 74 h 186"/>
              <a:gd name="T44" fmla="*/ 101 w 101"/>
              <a:gd name="T45" fmla="*/ 74 h 186"/>
              <a:gd name="T46" fmla="*/ 101 w 101"/>
              <a:gd name="T47" fmla="*/ 72 h 186"/>
              <a:gd name="T48" fmla="*/ 45 w 101"/>
              <a:gd name="T49" fmla="*/ 160 h 186"/>
              <a:gd name="T50" fmla="*/ 51 w 101"/>
              <a:gd name="T51" fmla="*/ 106 h 186"/>
              <a:gd name="T52" fmla="*/ 51 w 101"/>
              <a:gd name="T53" fmla="*/ 106 h 186"/>
              <a:gd name="T54" fmla="*/ 51 w 101"/>
              <a:gd name="T55" fmla="*/ 106 h 186"/>
              <a:gd name="T56" fmla="*/ 47 w 101"/>
              <a:gd name="T57" fmla="*/ 101 h 186"/>
              <a:gd name="T58" fmla="*/ 10 w 101"/>
              <a:gd name="T59" fmla="*/ 101 h 186"/>
              <a:gd name="T60" fmla="*/ 41 w 101"/>
              <a:gd name="T61" fmla="*/ 9 h 186"/>
              <a:gd name="T62" fmla="*/ 75 w 101"/>
              <a:gd name="T63" fmla="*/ 9 h 186"/>
              <a:gd name="T64" fmla="*/ 54 w 101"/>
              <a:gd name="T65" fmla="*/ 71 h 186"/>
              <a:gd name="T66" fmla="*/ 54 w 101"/>
              <a:gd name="T67" fmla="*/ 71 h 186"/>
              <a:gd name="T68" fmla="*/ 54 w 101"/>
              <a:gd name="T69" fmla="*/ 72 h 186"/>
              <a:gd name="T70" fmla="*/ 58 w 101"/>
              <a:gd name="T71" fmla="*/ 76 h 186"/>
              <a:gd name="T72" fmla="*/ 90 w 101"/>
              <a:gd name="T73" fmla="*/ 76 h 186"/>
              <a:gd name="T74" fmla="*/ 45 w 101"/>
              <a:gd name="T75" fmla="*/ 16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" h="186">
                <a:moveTo>
                  <a:pt x="101" y="72"/>
                </a:moveTo>
                <a:cubicBezTo>
                  <a:pt x="101" y="70"/>
                  <a:pt x="100" y="68"/>
                  <a:pt x="97" y="68"/>
                </a:cubicBezTo>
                <a:cubicBezTo>
                  <a:pt x="64" y="68"/>
                  <a:pt x="64" y="68"/>
                  <a:pt x="64" y="68"/>
                </a:cubicBezTo>
                <a:cubicBezTo>
                  <a:pt x="84" y="6"/>
                  <a:pt x="84" y="6"/>
                  <a:pt x="84" y="6"/>
                </a:cubicBezTo>
                <a:cubicBezTo>
                  <a:pt x="84" y="6"/>
                  <a:pt x="84" y="6"/>
                  <a:pt x="84" y="6"/>
                </a:cubicBezTo>
                <a:cubicBezTo>
                  <a:pt x="84" y="5"/>
                  <a:pt x="85" y="5"/>
                  <a:pt x="85" y="4"/>
                </a:cubicBezTo>
                <a:cubicBezTo>
                  <a:pt x="85" y="2"/>
                  <a:pt x="83" y="0"/>
                  <a:pt x="8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6" y="0"/>
                  <a:pt x="35" y="1"/>
                  <a:pt x="34" y="3"/>
                </a:cubicBezTo>
                <a:cubicBezTo>
                  <a:pt x="34" y="3"/>
                  <a:pt x="34" y="3"/>
                  <a:pt x="34" y="3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5"/>
                  <a:pt x="0" y="105"/>
                  <a:pt x="0" y="106"/>
                </a:cubicBezTo>
                <a:cubicBezTo>
                  <a:pt x="0" y="108"/>
                  <a:pt x="2" y="110"/>
                  <a:pt x="4" y="110"/>
                </a:cubicBezTo>
                <a:cubicBezTo>
                  <a:pt x="42" y="110"/>
                  <a:pt x="42" y="110"/>
                  <a:pt x="42" y="110"/>
                </a:cubicBezTo>
                <a:cubicBezTo>
                  <a:pt x="34" y="181"/>
                  <a:pt x="34" y="181"/>
                  <a:pt x="34" y="181"/>
                </a:cubicBezTo>
                <a:cubicBezTo>
                  <a:pt x="34" y="181"/>
                  <a:pt x="34" y="181"/>
                  <a:pt x="34" y="181"/>
                </a:cubicBezTo>
                <a:cubicBezTo>
                  <a:pt x="34" y="181"/>
                  <a:pt x="34" y="181"/>
                  <a:pt x="34" y="182"/>
                </a:cubicBezTo>
                <a:cubicBezTo>
                  <a:pt x="34" y="184"/>
                  <a:pt x="36" y="186"/>
                  <a:pt x="38" y="186"/>
                </a:cubicBezTo>
                <a:cubicBezTo>
                  <a:pt x="40" y="186"/>
                  <a:pt x="41" y="185"/>
                  <a:pt x="42" y="183"/>
                </a:cubicBezTo>
                <a:cubicBezTo>
                  <a:pt x="42" y="183"/>
                  <a:pt x="42" y="183"/>
                  <a:pt x="42" y="183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73"/>
                  <a:pt x="101" y="73"/>
                  <a:pt x="101" y="72"/>
                </a:cubicBezTo>
                <a:close/>
                <a:moveTo>
                  <a:pt x="45" y="160"/>
                </a:moveTo>
                <a:cubicBezTo>
                  <a:pt x="51" y="106"/>
                  <a:pt x="51" y="106"/>
                  <a:pt x="51" y="106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1" y="103"/>
                  <a:pt x="49" y="101"/>
                  <a:pt x="47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41" y="9"/>
                  <a:pt x="41" y="9"/>
                  <a:pt x="41" y="9"/>
                </a:cubicBezTo>
                <a:cubicBezTo>
                  <a:pt x="75" y="9"/>
                  <a:pt x="75" y="9"/>
                  <a:pt x="75" y="9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1"/>
                  <a:pt x="54" y="71"/>
                  <a:pt x="54" y="72"/>
                </a:cubicBezTo>
                <a:cubicBezTo>
                  <a:pt x="54" y="74"/>
                  <a:pt x="56" y="76"/>
                  <a:pt x="58" y="76"/>
                </a:cubicBezTo>
                <a:cubicBezTo>
                  <a:pt x="90" y="76"/>
                  <a:pt x="90" y="76"/>
                  <a:pt x="90" y="76"/>
                </a:cubicBezTo>
                <a:lnTo>
                  <a:pt x="45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0CB71D-1F67-78B3-EBC1-112844CFF16C}"/>
              </a:ext>
            </a:extLst>
          </p:cNvPr>
          <p:cNvSpPr txBox="1"/>
          <p:nvPr/>
        </p:nvSpPr>
        <p:spPr>
          <a:xfrm>
            <a:off x="4948747" y="762102"/>
            <a:ext cx="2508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126">
              <a:defRPr/>
            </a:pPr>
            <a:r>
              <a:rPr lang="en-US" sz="1200" b="1" u="sng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Sprint 3</a:t>
            </a:r>
          </a:p>
          <a:p>
            <a:pPr marL="171450" lvl="0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UI Development</a:t>
            </a:r>
          </a:p>
          <a:p>
            <a:pPr marL="628650" lvl="1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IP Imports from </a:t>
            </a:r>
            <a:r>
              <a:rPr lang="en-US" sz="1200" kern="0" dirty="0" err="1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Sharepoint</a:t>
            </a:r>
            <a:endParaRPr lang="en-US" sz="1200" kern="0" dirty="0">
              <a:solidFill>
                <a:srgbClr val="646363"/>
              </a:solidFill>
              <a:latin typeface="Gill Sans MT" panose="020B0502020104020203" pitchFamily="34" charset="0"/>
              <a:cs typeface="Arial" pitchFamily="34" charset="0"/>
            </a:endParaRPr>
          </a:p>
          <a:p>
            <a:pPr marL="628650" lvl="1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IP Assignment</a:t>
            </a:r>
          </a:p>
          <a:p>
            <a:pPr marL="628650" lvl="1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Redirect to IP subnet calculator external website</a:t>
            </a:r>
          </a:p>
          <a:p>
            <a:pPr marL="628650" lvl="1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Dashboard Implementation</a:t>
            </a:r>
          </a:p>
          <a:p>
            <a:pPr marL="628650" lvl="1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Alert/Email on IP assignment</a:t>
            </a:r>
          </a:p>
          <a:p>
            <a:pPr lvl="0" defTabSz="914126">
              <a:defRPr/>
            </a:pPr>
            <a:endParaRPr lang="en-US" sz="1200" kern="0" dirty="0">
              <a:solidFill>
                <a:srgbClr val="646363"/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842D69-5FE2-DC87-E13A-F7F8246171FA}"/>
              </a:ext>
            </a:extLst>
          </p:cNvPr>
          <p:cNvSpPr txBox="1"/>
          <p:nvPr/>
        </p:nvSpPr>
        <p:spPr>
          <a:xfrm>
            <a:off x="7729042" y="1130262"/>
            <a:ext cx="2602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126">
              <a:defRPr/>
            </a:pPr>
            <a:r>
              <a:rPr lang="en-US" sz="1200" b="1" u="sng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Deployment</a:t>
            </a:r>
          </a:p>
          <a:p>
            <a:pPr marL="171450" lvl="0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UAT</a:t>
            </a:r>
          </a:p>
          <a:p>
            <a:pPr marL="171450" lvl="0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Deployment preparation</a:t>
            </a:r>
          </a:p>
          <a:p>
            <a:pPr marL="171450" lvl="0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Prod Deployment &amp; Go-live</a:t>
            </a:r>
          </a:p>
          <a:p>
            <a:pPr marL="171450" lvl="0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Post Go-live Support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95315E-9D2F-BE96-DE73-616059839323}"/>
              </a:ext>
            </a:extLst>
          </p:cNvPr>
          <p:cNvSpPr txBox="1"/>
          <p:nvPr/>
        </p:nvSpPr>
        <p:spPr>
          <a:xfrm>
            <a:off x="1296365" y="3584653"/>
            <a:ext cx="2008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126">
              <a:defRPr/>
            </a:pPr>
            <a:r>
              <a:rPr lang="en-US" sz="1200" b="1" u="sng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Sprint 0</a:t>
            </a:r>
          </a:p>
          <a:p>
            <a:pPr marL="171450" lvl="0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Resource on boarding</a:t>
            </a:r>
          </a:p>
          <a:p>
            <a:pPr marL="171450" lvl="0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Requirement finalization</a:t>
            </a:r>
          </a:p>
          <a:p>
            <a:pPr marL="171450" lvl="0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Sprint planning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B70293-E92D-C081-0FCE-53F5B0FC0206}"/>
              </a:ext>
            </a:extLst>
          </p:cNvPr>
          <p:cNvSpPr txBox="1"/>
          <p:nvPr/>
        </p:nvSpPr>
        <p:spPr>
          <a:xfrm>
            <a:off x="3710895" y="3307654"/>
            <a:ext cx="25271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126">
              <a:defRPr/>
            </a:pPr>
            <a:r>
              <a:rPr lang="en-US" sz="1200" b="1" u="sng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Sprint 2</a:t>
            </a:r>
          </a:p>
          <a:p>
            <a:pPr marL="171450" lvl="0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UI Development</a:t>
            </a:r>
          </a:p>
          <a:p>
            <a:pPr marL="628650" lvl="1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Navigation Menu</a:t>
            </a:r>
          </a:p>
          <a:p>
            <a:pPr marL="628650" lvl="1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Login using Azure AD</a:t>
            </a:r>
          </a:p>
          <a:p>
            <a:pPr marL="628650" lvl="1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Applying Roles</a:t>
            </a:r>
          </a:p>
          <a:p>
            <a:pPr marL="628650" lvl="1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API for Bulk import Functionality</a:t>
            </a:r>
          </a:p>
          <a:p>
            <a:pPr marL="628650" lvl="1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Applying Search Filers</a:t>
            </a:r>
          </a:p>
          <a:p>
            <a:pPr marL="628650" lvl="1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IP history Grid</a:t>
            </a:r>
          </a:p>
          <a:p>
            <a:pPr lvl="1" defTabSz="914126">
              <a:defRPr/>
            </a:pPr>
            <a:endParaRPr lang="en-US" sz="1200" kern="0" dirty="0">
              <a:solidFill>
                <a:srgbClr val="646363"/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8FB4FD-C228-0070-5B25-AF3DB1A6AB39}"/>
              </a:ext>
            </a:extLst>
          </p:cNvPr>
          <p:cNvSpPr txBox="1"/>
          <p:nvPr/>
        </p:nvSpPr>
        <p:spPr>
          <a:xfrm>
            <a:off x="6439412" y="3584653"/>
            <a:ext cx="1930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126">
              <a:defRPr/>
            </a:pPr>
            <a:r>
              <a:rPr lang="en-US" sz="1200" b="1" u="sng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Sprint 4</a:t>
            </a:r>
          </a:p>
          <a:p>
            <a:pPr marL="171450" lvl="0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UAT Environment Preparation</a:t>
            </a:r>
          </a:p>
          <a:p>
            <a:pPr marL="171450" lvl="0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Unit test and code coverage</a:t>
            </a:r>
          </a:p>
          <a:p>
            <a:pPr marL="171450" lvl="0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Bulk Import of IPs</a:t>
            </a:r>
          </a:p>
          <a:p>
            <a:pPr marL="171450" lvl="0" indent="-171450" defTabSz="914126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46363"/>
                </a:solidFill>
                <a:latin typeface="Gill Sans MT" panose="020B0502020104020203" pitchFamily="34" charset="0"/>
                <a:cs typeface="Arial" pitchFamily="34" charset="0"/>
              </a:rPr>
              <a:t>Documentation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4EEB7E-79C2-88DF-9098-726A98FD576C}"/>
              </a:ext>
            </a:extLst>
          </p:cNvPr>
          <p:cNvSpPr txBox="1"/>
          <p:nvPr/>
        </p:nvSpPr>
        <p:spPr>
          <a:xfrm>
            <a:off x="0" y="2678011"/>
            <a:ext cx="1492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Gill Sans MT" panose="020B0502020104020203" pitchFamily="34" charset="0"/>
              </a:rPr>
              <a:t>Week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3BFA59-B7E9-E88F-E346-E5A345EA6D05}"/>
              </a:ext>
            </a:extLst>
          </p:cNvPr>
          <p:cNvSpPr txBox="1"/>
          <p:nvPr/>
        </p:nvSpPr>
        <p:spPr>
          <a:xfrm>
            <a:off x="8979317" y="2716483"/>
            <a:ext cx="172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ill Sans MT" panose="020B0502020104020203" pitchFamily="34" charset="0"/>
              </a:rPr>
              <a:t>12</a:t>
            </a:r>
            <a:r>
              <a:rPr lang="en-US" sz="1600" b="1" baseline="30000" dirty="0">
                <a:latin typeface="Gill Sans MT" panose="020B0502020104020203" pitchFamily="34" charset="0"/>
              </a:rPr>
              <a:t>th</a:t>
            </a:r>
            <a:r>
              <a:rPr lang="en-US" sz="1600" b="1" dirty="0">
                <a:latin typeface="Gill Sans MT" panose="020B0502020104020203" pitchFamily="34" charset="0"/>
              </a:rPr>
              <a:t> Week</a:t>
            </a:r>
          </a:p>
        </p:txBody>
      </p:sp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7EADAC82-5AB1-01F6-1CD5-25ECD32F2B61}"/>
              </a:ext>
            </a:extLst>
          </p:cNvPr>
          <p:cNvGraphicFramePr>
            <a:graphicFrameLocks/>
          </p:cNvGraphicFramePr>
          <p:nvPr/>
        </p:nvGraphicFramePr>
        <p:xfrm>
          <a:off x="8045866" y="36923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5794D824-D1AB-894A-B6F1-CCDBCB35A74E}"/>
              </a:ext>
            </a:extLst>
          </p:cNvPr>
          <p:cNvSpPr/>
          <p:nvPr/>
        </p:nvSpPr>
        <p:spPr>
          <a:xfrm rot="16864191">
            <a:off x="10961494" y="4230885"/>
            <a:ext cx="251988" cy="244936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8C5F8A92-4FC3-79C0-1EAD-96AC4B37E090}"/>
              </a:ext>
            </a:extLst>
          </p:cNvPr>
          <p:cNvSpPr/>
          <p:nvPr/>
        </p:nvSpPr>
        <p:spPr>
          <a:xfrm rot="8389240">
            <a:off x="9272426" y="4832166"/>
            <a:ext cx="251988" cy="24493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90F59C-614D-D569-122B-85AD0321229C}"/>
              </a:ext>
            </a:extLst>
          </p:cNvPr>
          <p:cNvSpPr txBox="1"/>
          <p:nvPr/>
        </p:nvSpPr>
        <p:spPr>
          <a:xfrm>
            <a:off x="9744426" y="4800745"/>
            <a:ext cx="1435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Gill Sans MT" panose="020B0502020104020203" pitchFamily="34" charset="0"/>
              </a:rPr>
              <a:t>2 weeks sprint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45DD83-96CC-AA74-BEF8-8BE3121AF78F}"/>
              </a:ext>
            </a:extLst>
          </p:cNvPr>
          <p:cNvSpPr txBox="1"/>
          <p:nvPr/>
        </p:nvSpPr>
        <p:spPr>
          <a:xfrm>
            <a:off x="21694" y="4703057"/>
            <a:ext cx="7435534" cy="160043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Segoe UI" panose="020B0502040204020203" pitchFamily="34" charset="0"/>
              </a:rPr>
              <a:t>Estimated cost for this project (Phase 1):  Cost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Segoe UI" panose="020B0502040204020203" pitchFamily="34" charset="0"/>
              </a:rPr>
              <a:t>Estimated timeline : 12 weeks (Including 1 week of warranty support)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Segoe UI" panose="020B0502040204020203" pitchFamily="34" charset="0"/>
              </a:rPr>
              <a:t>This is an indicative cost based on the scope understanding &amp; assumptions considered. If there is a change in scope or assumption, will revisit the estimation and will do CR to adjust the timeline and commercials.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Segoe UI" panose="020B0502040204020203" pitchFamily="34" charset="0"/>
              </a:rPr>
              <a:t>Phase 2 requirements will be finalized during course of Phase1.</a:t>
            </a:r>
          </a:p>
        </p:txBody>
      </p:sp>
    </p:spTree>
    <p:extLst>
      <p:ext uri="{BB962C8B-B14F-4D97-AF65-F5344CB8AC3E}">
        <p14:creationId xmlns:p14="http://schemas.microsoft.com/office/powerpoint/2010/main" val="276028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F824F-71C3-4EF1-99CC-615E2E1FC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017" y="165928"/>
            <a:ext cx="7903758" cy="59607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cap="none">
                <a:solidFill>
                  <a:schemeClr val="accent5">
                    <a:lumMod val="50000"/>
                  </a:schemeClr>
                </a:solidFill>
                <a:latin typeface="Gill Sans MT"/>
              </a:rPr>
              <a:t>Phase 1- Resource Roles 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BC7E35-9F79-4919-8F3E-A5D2EC5E501A}"/>
              </a:ext>
            </a:extLst>
          </p:cNvPr>
          <p:cNvSpPr/>
          <p:nvPr/>
        </p:nvSpPr>
        <p:spPr>
          <a:xfrm>
            <a:off x="1788940" y="2104681"/>
            <a:ext cx="19220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>
                <a:solidFill>
                  <a:schemeClr val="bg1"/>
                </a:solidFill>
              </a:rPr>
              <a:t>This is a placeholder text. All phrases can be replaced with your own text.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57D1964D-B381-D210-A67F-D6209C163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50989"/>
              </p:ext>
            </p:extLst>
          </p:nvPr>
        </p:nvGraphicFramePr>
        <p:xfrm>
          <a:off x="202016" y="1056759"/>
          <a:ext cx="11285133" cy="25177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8874">
                  <a:extLst>
                    <a:ext uri="{9D8B030D-6E8A-4147-A177-3AD203B41FA5}">
                      <a16:colId xmlns:a16="http://schemas.microsoft.com/office/drawing/2014/main" val="382351945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73545714"/>
                    </a:ext>
                  </a:extLst>
                </a:gridCol>
                <a:gridCol w="8293211">
                  <a:extLst>
                    <a:ext uri="{9D8B030D-6E8A-4147-A177-3AD203B41FA5}">
                      <a16:colId xmlns:a16="http://schemas.microsoft.com/office/drawing/2014/main" val="1578552368"/>
                    </a:ext>
                  </a:extLst>
                </a:gridCol>
                <a:gridCol w="1301528">
                  <a:extLst>
                    <a:ext uri="{9D8B030D-6E8A-4147-A177-3AD203B41FA5}">
                      <a16:colId xmlns:a16="http://schemas.microsoft.com/office/drawing/2014/main" val="1747394952"/>
                    </a:ext>
                  </a:extLst>
                </a:gridCol>
              </a:tblGrid>
              <a:tr h="321683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Gill Sans MT" panose="020B0502020104020203" pitchFamily="34" charset="0"/>
                        </a:rPr>
                        <a:t>Role </a:t>
                      </a:r>
                      <a:endParaRPr lang="en-IN" sz="1200" b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Gill Sans MT" panose="020B0502020104020203" pitchFamily="34" charset="0"/>
                        </a:rPr>
                        <a:t>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Gill Sans MT" panose="020B0502020104020203" pitchFamily="34" charset="0"/>
                        </a:rPr>
                        <a:t>Brief summary of experience</a:t>
                      </a:r>
                      <a:endParaRPr lang="en-IN" sz="1200" b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latin typeface="Gill Sans MT" panose="020B0502020104020203" pitchFamily="34" charset="0"/>
                        </a:rPr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97359"/>
                  </a:ext>
                </a:extLst>
              </a:tr>
              <a:tr h="6429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Scrum Master &amp; Coordinator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Calibri" panose="020F0502020204030204" pitchFamily="34" charset="0"/>
                        </a:rPr>
                        <a:t>    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7-10 years of experience working a Scrum Master managing Customer facing projects 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Good experience in managing Azure application development projects. 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Good experience in stakeholder and cross functional team management.</a:t>
                      </a:r>
                      <a:endParaRPr lang="en-US" sz="1200" b="0" kern="120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Offshore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1787579"/>
                  </a:ext>
                </a:extLst>
              </a:tr>
              <a:tr h="968118">
                <a:tc>
                  <a:txBody>
                    <a:bodyPr/>
                    <a:lstStyle/>
                    <a:p>
                      <a:pPr marL="0" marR="0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Sr.Software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Engineer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Calibri" panose="020F0502020204030204" pitchFamily="34" charset="0"/>
                        </a:rPr>
                        <a:t>      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5 to 6 years of Extensive experience in C# (should be strong in generics), ASP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.Net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MVC, WEB API/WCF, </a:t>
                      </a:r>
                      <a:endParaRPr lang="en-IN" sz="1200" b="0" kern="1200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Experienced in implementing Design Patterns</a:t>
                      </a:r>
                      <a:endParaRPr lang="en-IN" sz="1200" b="0" kern="1200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Experience in Angular 8+, HTML 5, CSS 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Experience in client-side scripting using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JQuery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, JavaScript</a:t>
                      </a:r>
                      <a:endParaRPr lang="en-IN" sz="1200" b="0" kern="1200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200" b="0" kern="1200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Must demonstrate clear abilities to lead and mentor a team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Expertise in developing Unit Test cases using Unit Testing Framework, Mocking Frameworks (MOQ)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Good experience using Dependency Injection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Offshore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404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79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using a computer sitting on top of a table&#10;&#10;Description automatically generated">
            <a:extLst>
              <a:ext uri="{FF2B5EF4-FFF2-40B4-BE49-F238E27FC236}">
                <a16:creationId xmlns:a16="http://schemas.microsoft.com/office/drawing/2014/main" id="{2E1448E7-229E-6F4A-8B76-7B2DF43C89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31"/>
          <a:stretch/>
        </p:blipFill>
        <p:spPr>
          <a:xfrm>
            <a:off x="87" y="50"/>
            <a:ext cx="12575435" cy="6857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75A9E2-5FF9-0049-9023-BB4A2D163C2F}"/>
              </a:ext>
            </a:extLst>
          </p:cNvPr>
          <p:cNvSpPr/>
          <p:nvPr/>
        </p:nvSpPr>
        <p:spPr>
          <a:xfrm>
            <a:off x="89" y="4560329"/>
            <a:ext cx="12191826" cy="2297623"/>
          </a:xfrm>
          <a:prstGeom prst="rect">
            <a:avLst/>
          </a:prstGeom>
          <a:gradFill>
            <a:gsLst>
              <a:gs pos="0">
                <a:srgbClr val="6F3C99">
                  <a:alpha val="62000"/>
                </a:srgbClr>
              </a:gs>
              <a:gs pos="100000">
                <a:srgbClr val="2EB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9321">
              <a:defRPr/>
            </a:pPr>
            <a:endParaRPr lang="en-US" sz="169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3188958" y="5248224"/>
            <a:ext cx="5814085" cy="88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150" tIns="51075" rIns="102150" bIns="51075" anchor="ctr">
            <a:spAutoFit/>
          </a:bodyPr>
          <a:lstStyle/>
          <a:p>
            <a:pPr algn="ctr" defTabSz="429321">
              <a:lnSpc>
                <a:spcPct val="90000"/>
              </a:lnSpc>
              <a:buSzPct val="120000"/>
              <a:defRPr/>
            </a:pPr>
            <a:r>
              <a:rPr lang="en-US" sz="5561">
                <a:solidFill>
                  <a:prstClr val="white"/>
                </a:solidFill>
                <a:latin typeface="Futura PT Medium" panose="020B0502020204020303" pitchFamily="34" charset="77"/>
                <a:cs typeface="Segoe UI Semibold" panose="020B0702040204020203" pitchFamily="34" charset="0"/>
              </a:rPr>
              <a:t>THANK</a:t>
            </a:r>
            <a:r>
              <a:rPr lang="en-US" sz="5561">
                <a:solidFill>
                  <a:prstClr val="white"/>
                </a:solidFill>
                <a:latin typeface="Futura PT Medium" panose="020B0502020204020303" pitchFamily="34" charset="77"/>
                <a:cs typeface="Arial"/>
              </a:rPr>
              <a:t> YOU!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9640" y="1639061"/>
            <a:ext cx="3268865" cy="24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5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EB6216A7EC7C49B90CF1F55995969B" ma:contentTypeVersion="10" ma:contentTypeDescription="Create a new document." ma:contentTypeScope="" ma:versionID="186e5e591e1cf5c9e9cabc205ab69a61">
  <xsd:schema xmlns:xsd="http://www.w3.org/2001/XMLSchema" xmlns:xs="http://www.w3.org/2001/XMLSchema" xmlns:p="http://schemas.microsoft.com/office/2006/metadata/properties" xmlns:ns2="3034d2bc-2a65-4a56-a52e-aeed82c98e3b" xmlns:ns3="68be9671-f1e6-45f4-8484-09c05efe86a1" targetNamespace="http://schemas.microsoft.com/office/2006/metadata/properties" ma:root="true" ma:fieldsID="3ecec7fd1e33334c836e51853494ab74" ns2:_="" ns3:_="">
    <xsd:import namespace="3034d2bc-2a65-4a56-a52e-aeed82c98e3b"/>
    <xsd:import namespace="68be9671-f1e6-45f4-8484-09c05efe8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4d2bc-2a65-4a56-a52e-aeed82c98e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1087d73-5bfe-4c6e-a130-3d60249556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be9671-f1e6-45f4-8484-09c05efe86a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ad2c85c-1235-4290-912c-5efa1fe7766b}" ma:internalName="TaxCatchAll" ma:showField="CatchAllData" ma:web="68be9671-f1e6-45f4-8484-09c05efe86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34d2bc-2a65-4a56-a52e-aeed82c98e3b">
      <Terms xmlns="http://schemas.microsoft.com/office/infopath/2007/PartnerControls"/>
    </lcf76f155ced4ddcb4097134ff3c332f>
    <TaxCatchAll xmlns="68be9671-f1e6-45f4-8484-09c05efe86a1" xsi:nil="true"/>
  </documentManagement>
</p:properties>
</file>

<file path=customXml/itemProps1.xml><?xml version="1.0" encoding="utf-8"?>
<ds:datastoreItem xmlns:ds="http://schemas.openxmlformats.org/officeDocument/2006/customXml" ds:itemID="{293074FB-CBAF-4BF1-BACE-00DE7C5DEBEC}">
  <ds:schemaRefs>
    <ds:schemaRef ds:uri="3034d2bc-2a65-4a56-a52e-aeed82c98e3b"/>
    <ds:schemaRef ds:uri="68be9671-f1e6-45f4-8484-09c05efe86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9C0F1C9-8EC4-4756-96F7-A3454540A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905936-7BAF-4663-AEC2-53850F95245A}">
  <ds:schemaRefs>
    <ds:schemaRef ds:uri="3034d2bc-2a65-4a56-a52e-aeed82c98e3b"/>
    <ds:schemaRef ds:uri="68be9671-f1e6-45f4-8484-09c05efe86a1"/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13085c86-4bcb-460a-a6f0-b373421c6323}" enabled="0" method="" siteId="{13085c86-4bcb-460a-a6f0-b373421c632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1008</Words>
  <Application>Microsoft Office PowerPoint</Application>
  <PresentationFormat>Widescreen</PresentationFormat>
  <Paragraphs>154</Paragraphs>
  <Slides>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Arial</vt:lpstr>
      <vt:lpstr>Arial</vt:lpstr>
      <vt:lpstr>Arial,Sans-Serif</vt:lpstr>
      <vt:lpstr>Calibri</vt:lpstr>
      <vt:lpstr>Calibri Light</vt:lpstr>
      <vt:lpstr>Futura PT Medium</vt:lpstr>
      <vt:lpstr>Gill Sans</vt:lpstr>
      <vt:lpstr>Gill Sans MT</vt:lpstr>
      <vt:lpstr>Gill Sans Nova</vt:lpstr>
      <vt:lpstr>Segoe UI</vt:lpstr>
      <vt:lpstr>Segoe UI Light</vt:lpstr>
      <vt:lpstr>Segoe UI Semibold</vt:lpstr>
      <vt:lpstr>Symbol</vt:lpstr>
      <vt:lpstr>Wingdings</vt:lpstr>
      <vt:lpstr>Office Theme</vt:lpstr>
      <vt:lpstr>think-cell Slide</vt:lpstr>
      <vt:lpstr>PowerPoint Presentation</vt:lpstr>
      <vt:lpstr>Problem Statement &amp; Action Items </vt:lpstr>
      <vt:lpstr>PowerPoint Presentation</vt:lpstr>
      <vt:lpstr>PowerPoint Presentation</vt:lpstr>
      <vt:lpstr>Proposed Solution Touchpoints (Phase 1) – To be updated</vt:lpstr>
      <vt:lpstr>Proposed Solution Touchpoints (Phase 1) – To be updated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Dibyendu Saha</dc:creator>
  <cp:lastModifiedBy>Sudarshan Reddy Chitke</cp:lastModifiedBy>
  <cp:revision>4</cp:revision>
  <dcterms:created xsi:type="dcterms:W3CDTF">2022-06-27T20:05:44Z</dcterms:created>
  <dcterms:modified xsi:type="dcterms:W3CDTF">2023-01-23T09:22:18Z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0x0101000BEB6216A7EC7C49B90CF1F55995969B</vt:lpwstr>
  </property>
  <property fmtid="{D5CDD505-2E9C-101B-9397-08002B2CF9AE}" pid="3" name="MediaServiceImageTags">
    <vt:lpwstr/>
  </property>
</Properties>
</file>