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0725150" cy="5486400"/>
  <p:notesSz cx="6858000" cy="9144000"/>
  <p:defaultTextStyle>
    <a:defPPr>
      <a:defRPr lang="en-US"/>
    </a:defPPr>
    <a:lvl1pPr marL="0" algn="l" defTabSz="77809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1pPr>
    <a:lvl2pPr marL="389045" algn="l" defTabSz="77809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2pPr>
    <a:lvl3pPr marL="778090" algn="l" defTabSz="77809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3pPr>
    <a:lvl4pPr marL="1167134" algn="l" defTabSz="77809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4pPr>
    <a:lvl5pPr marL="1556179" algn="l" defTabSz="77809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5pPr>
    <a:lvl6pPr marL="1945224" algn="l" defTabSz="77809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6pPr>
    <a:lvl7pPr marL="2334269" algn="l" defTabSz="77809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7pPr>
    <a:lvl8pPr marL="2723313" algn="l" defTabSz="77809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8pPr>
    <a:lvl9pPr marL="3112358" algn="l" defTabSz="77809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33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1"/>
    <p:restoredTop sz="94688"/>
  </p:normalViewPr>
  <p:slideViewPr>
    <p:cSldViewPr snapToGrid="0" snapToObjects="1" showGuides="1">
      <p:cViewPr varScale="1">
        <p:scale>
          <a:sx n="213" d="100"/>
          <a:sy n="213" d="100"/>
        </p:scale>
        <p:origin x="184" y="776"/>
      </p:cViewPr>
      <p:guideLst>
        <p:guide orient="horz" pos="1728"/>
        <p:guide pos="33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0644" y="897890"/>
            <a:ext cx="8043863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0644" y="2881630"/>
            <a:ext cx="8043863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B7F1-E530-8244-8164-A51FAB333690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9388-D467-8B4F-AC73-E41D5059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7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B7F1-E530-8244-8164-A51FAB333690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9388-D467-8B4F-AC73-E41D5059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75186" y="292100"/>
            <a:ext cx="231261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7354" y="292100"/>
            <a:ext cx="6803767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B7F1-E530-8244-8164-A51FAB333690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9388-D467-8B4F-AC73-E41D5059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B7F1-E530-8244-8164-A51FAB333690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9388-D467-8B4F-AC73-E41D5059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768" y="1367791"/>
            <a:ext cx="9250442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768" y="3671571"/>
            <a:ext cx="9250442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B7F1-E530-8244-8164-A51FAB333690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9388-D467-8B4F-AC73-E41D5059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7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7354" y="1460500"/>
            <a:ext cx="4558189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9607" y="1460500"/>
            <a:ext cx="4558189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B7F1-E530-8244-8164-A51FAB333690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9388-D467-8B4F-AC73-E41D5059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0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751" y="292101"/>
            <a:ext cx="9250442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751" y="1344930"/>
            <a:ext cx="4537241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8751" y="2004060"/>
            <a:ext cx="4537241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07" y="1344930"/>
            <a:ext cx="455958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07" y="2004060"/>
            <a:ext cx="4559586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B7F1-E530-8244-8164-A51FAB333690}" type="datetimeFigureOut">
              <a:rPr lang="en-US" smtClean="0"/>
              <a:t>6/3/18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9388-D467-8B4F-AC73-E41D5059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5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B7F1-E530-8244-8164-A51FAB333690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9388-D467-8B4F-AC73-E41D5059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3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B7F1-E530-8244-8164-A51FAB333690}" type="datetimeFigureOut">
              <a:rPr lang="en-US" smtClean="0"/>
              <a:t>6/3/18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9388-D467-8B4F-AC73-E41D5059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6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751" y="365760"/>
            <a:ext cx="345914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9586" y="789940"/>
            <a:ext cx="5429607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751" y="1645920"/>
            <a:ext cx="345914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B7F1-E530-8244-8164-A51FAB333690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9388-D467-8B4F-AC73-E41D5059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3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751" y="365760"/>
            <a:ext cx="345914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59586" y="789940"/>
            <a:ext cx="5429607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751" y="1645920"/>
            <a:ext cx="345914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B7F1-E530-8244-8164-A51FAB333690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9388-D467-8B4F-AC73-E41D5059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5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7354" y="292101"/>
            <a:ext cx="9250442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354" y="1460500"/>
            <a:ext cx="9250442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7354" y="5085080"/>
            <a:ext cx="2413159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DB7F1-E530-8244-8164-A51FAB333690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52706" y="5085080"/>
            <a:ext cx="361973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74637" y="5085080"/>
            <a:ext cx="2413159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F9388-D467-8B4F-AC73-E41D5059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3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4D04F4A-F998-A348-BB44-B53FB1C1099F}"/>
              </a:ext>
            </a:extLst>
          </p:cNvPr>
          <p:cNvGrpSpPr/>
          <p:nvPr/>
        </p:nvGrpSpPr>
        <p:grpSpPr>
          <a:xfrm>
            <a:off x="230409" y="245309"/>
            <a:ext cx="10264333" cy="4995782"/>
            <a:chOff x="51391" y="12260"/>
            <a:chExt cx="10264333" cy="499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8C98268-07CC-244C-8E10-BB9E8D96D317}"/>
                </a:ext>
              </a:extLst>
            </p:cNvPr>
            <p:cNvSpPr/>
            <p:nvPr/>
          </p:nvSpPr>
          <p:spPr>
            <a:xfrm>
              <a:off x="723623" y="290313"/>
              <a:ext cx="2444625" cy="585540"/>
            </a:xfrm>
            <a:prstGeom prst="roundRect">
              <a:avLst/>
            </a:prstGeom>
            <a:solidFill>
              <a:srgbClr val="DBE8FC"/>
            </a:solidFill>
            <a:ln w="38100">
              <a:solidFill>
                <a:srgbClr val="6B8EBF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Download 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Completed Genomes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64C64BE-EDAA-A046-A9D4-06E855324C7D}"/>
                </a:ext>
              </a:extLst>
            </p:cNvPr>
            <p:cNvSpPr/>
            <p:nvPr/>
          </p:nvSpPr>
          <p:spPr>
            <a:xfrm>
              <a:off x="723622" y="1318980"/>
              <a:ext cx="2444625" cy="688245"/>
            </a:xfrm>
            <a:prstGeom prst="roundRect">
              <a:avLst/>
            </a:prstGeom>
            <a:solidFill>
              <a:srgbClr val="DBE8FC"/>
            </a:solidFill>
            <a:ln w="38100">
              <a:solidFill>
                <a:srgbClr val="6B8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Reclassify </a:t>
              </a:r>
            </a:p>
            <a:p>
              <a:pPr algn="ctr"/>
              <a:r>
                <a:rPr lang="en-US" sz="1600" b="1" i="1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Bacillus cereus </a:t>
              </a:r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group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13ADC8E-FF6A-A949-A65D-14D9DA958DCC}"/>
                </a:ext>
              </a:extLst>
            </p:cNvPr>
            <p:cNvSpPr/>
            <p:nvPr/>
          </p:nvSpPr>
          <p:spPr>
            <a:xfrm>
              <a:off x="743501" y="2412676"/>
              <a:ext cx="2404868" cy="790398"/>
            </a:xfrm>
            <a:prstGeom prst="roundRect">
              <a:avLst/>
            </a:prstGeom>
            <a:solidFill>
              <a:srgbClr val="DBE8FC"/>
            </a:solidFill>
            <a:ln w="38100">
              <a:solidFill>
                <a:srgbClr val="6B8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Identify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Core 31-mers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B2AF35-080E-2C4F-B463-F8240EEC4230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1945935" y="875853"/>
              <a:ext cx="1" cy="4431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939EA2-D0F0-AA48-87ED-F52A256B61BA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1945935" y="2007225"/>
              <a:ext cx="0" cy="4054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3A80D3D-7CDC-ED47-8873-B6C0F4404F7D}"/>
                </a:ext>
              </a:extLst>
            </p:cNvPr>
            <p:cNvSpPr txBox="1"/>
            <p:nvPr/>
          </p:nvSpPr>
          <p:spPr>
            <a:xfrm>
              <a:off x="51391" y="12260"/>
              <a:ext cx="325730" cy="327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7937B1F-8336-DC47-8877-1F345FF9AEA5}"/>
                </a:ext>
              </a:extLst>
            </p:cNvPr>
            <p:cNvGrpSpPr/>
            <p:nvPr/>
          </p:nvGrpSpPr>
          <p:grpSpPr>
            <a:xfrm>
              <a:off x="51391" y="3812239"/>
              <a:ext cx="10264333" cy="1195803"/>
              <a:chOff x="51391" y="3429000"/>
              <a:chExt cx="10264333" cy="1195803"/>
            </a:xfrm>
          </p:grpSpPr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B7DEBBAF-08B3-584C-BFC0-6F004176FF78}"/>
                  </a:ext>
                </a:extLst>
              </p:cNvPr>
              <p:cNvSpPr/>
              <p:nvPr/>
            </p:nvSpPr>
            <p:spPr>
              <a:xfrm>
                <a:off x="548639" y="3789916"/>
                <a:ext cx="2178657" cy="834887"/>
              </a:xfrm>
              <a:prstGeom prst="roundRect">
                <a:avLst/>
              </a:prstGeom>
              <a:solidFill>
                <a:srgbClr val="DBE8FC"/>
              </a:solidFill>
              <a:ln w="38100">
                <a:solidFill>
                  <a:srgbClr val="6B8EBF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Download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pXO1 Plasmids</a:t>
                </a:r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175DBC5B-D269-B242-9C5C-7757F41A64B2}"/>
                  </a:ext>
                </a:extLst>
              </p:cNvPr>
              <p:cNvSpPr/>
              <p:nvPr/>
            </p:nvSpPr>
            <p:spPr>
              <a:xfrm>
                <a:off x="3078115" y="3783989"/>
                <a:ext cx="2178657" cy="840813"/>
              </a:xfrm>
              <a:prstGeom prst="roundRect">
                <a:avLst/>
              </a:prstGeom>
              <a:solidFill>
                <a:srgbClr val="DBE8FC"/>
              </a:solidFill>
              <a:ln w="38100">
                <a:solidFill>
                  <a:srgbClr val="6B8E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Extract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Lethal Factor Gene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D922B41D-ABCD-B04F-BB8A-D7EC523BA5CF}"/>
                  </a:ext>
                </a:extLst>
              </p:cNvPr>
              <p:cNvSpPr/>
              <p:nvPr/>
            </p:nvSpPr>
            <p:spPr>
              <a:xfrm>
                <a:off x="5607591" y="3783989"/>
                <a:ext cx="2178657" cy="840813"/>
              </a:xfrm>
              <a:prstGeom prst="roundRect">
                <a:avLst/>
              </a:prstGeom>
              <a:solidFill>
                <a:srgbClr val="DBE8FC"/>
              </a:solidFill>
              <a:ln w="38100">
                <a:solidFill>
                  <a:srgbClr val="6B8E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Identify Unique Set of 31-mers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CF333C0B-C141-0548-834D-46EF324C2E41}"/>
                  </a:ext>
                </a:extLst>
              </p:cNvPr>
              <p:cNvCxnSpPr>
                <a:cxnSpLocks/>
                <a:stCxn id="94" idx="3"/>
                <a:endCxn id="95" idx="1"/>
              </p:cNvCxnSpPr>
              <p:nvPr/>
            </p:nvCxnSpPr>
            <p:spPr>
              <a:xfrm flipV="1">
                <a:off x="2727296" y="4204396"/>
                <a:ext cx="350819" cy="29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8C3BA593-ED14-9E4F-B5CF-79DD3CBB547E}"/>
                  </a:ext>
                </a:extLst>
              </p:cNvPr>
              <p:cNvCxnSpPr>
                <a:cxnSpLocks/>
                <a:stCxn id="95" idx="3"/>
                <a:endCxn id="96" idx="1"/>
              </p:cNvCxnSpPr>
              <p:nvPr/>
            </p:nvCxnSpPr>
            <p:spPr>
              <a:xfrm>
                <a:off x="5256772" y="4204396"/>
                <a:ext cx="3508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61E3320-E181-D745-83BC-3E50964B3DE7}"/>
                  </a:ext>
                </a:extLst>
              </p:cNvPr>
              <p:cNvSpPr txBox="1"/>
              <p:nvPr/>
            </p:nvSpPr>
            <p:spPr>
              <a:xfrm>
                <a:off x="51391" y="3429000"/>
                <a:ext cx="325730" cy="32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32" name="Rounded Rectangle 131">
                <a:extLst>
                  <a:ext uri="{FF2B5EF4-FFF2-40B4-BE49-F238E27FC236}">
                    <a16:creationId xmlns:a16="http://schemas.microsoft.com/office/drawing/2014/main" id="{C32E60F2-8F48-C74F-B90C-EACF9A382BBB}"/>
                  </a:ext>
                </a:extLst>
              </p:cNvPr>
              <p:cNvSpPr/>
              <p:nvPr/>
            </p:nvSpPr>
            <p:spPr>
              <a:xfrm>
                <a:off x="8137067" y="3783988"/>
                <a:ext cx="2178657" cy="840813"/>
              </a:xfrm>
              <a:prstGeom prst="roundRect">
                <a:avLst/>
              </a:prstGeom>
              <a:solidFill>
                <a:srgbClr val="DBE8FC"/>
              </a:solidFill>
              <a:ln w="38100">
                <a:solidFill>
                  <a:srgbClr val="6B8E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Lethal Factor Gene k-mer Set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C7504C23-A6F8-164B-9C51-F41E20F5B8C9}"/>
                  </a:ext>
                </a:extLst>
              </p:cNvPr>
              <p:cNvCxnSpPr>
                <a:cxnSpLocks/>
                <a:stCxn id="96" idx="3"/>
                <a:endCxn id="132" idx="1"/>
              </p:cNvCxnSpPr>
              <p:nvPr/>
            </p:nvCxnSpPr>
            <p:spPr>
              <a:xfrm flipV="1">
                <a:off x="7786248" y="4204395"/>
                <a:ext cx="35081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4" name="Elbow Connector 143">
              <a:extLst>
                <a:ext uri="{FF2B5EF4-FFF2-40B4-BE49-F238E27FC236}">
                  <a16:creationId xmlns:a16="http://schemas.microsoft.com/office/drawing/2014/main" id="{E797F119-6A72-7D40-A5C5-6DB06884C36E}"/>
                </a:ext>
              </a:extLst>
            </p:cNvPr>
            <p:cNvCxnSpPr>
              <a:stCxn id="11" idx="3"/>
              <a:endCxn id="15" idx="1"/>
            </p:cNvCxnSpPr>
            <p:nvPr/>
          </p:nvCxnSpPr>
          <p:spPr>
            <a:xfrm flipV="1">
              <a:off x="3148369" y="1110795"/>
              <a:ext cx="1407056" cy="1697080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4BEAB2B-30C0-204C-8B0C-B9BAD883B87D}"/>
                </a:ext>
              </a:extLst>
            </p:cNvPr>
            <p:cNvGrpSpPr/>
            <p:nvPr/>
          </p:nvGrpSpPr>
          <p:grpSpPr>
            <a:xfrm>
              <a:off x="4297283" y="290313"/>
              <a:ext cx="2690870" cy="2914063"/>
              <a:chOff x="3911337" y="290313"/>
              <a:chExt cx="2690870" cy="2914063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385B9295-1E3E-BB49-83EB-B723D8AD1908}"/>
                  </a:ext>
                </a:extLst>
              </p:cNvPr>
              <p:cNvSpPr/>
              <p:nvPr/>
            </p:nvSpPr>
            <p:spPr>
              <a:xfrm>
                <a:off x="4155515" y="2515598"/>
                <a:ext cx="2202512" cy="425238"/>
              </a:xfrm>
              <a:prstGeom prst="roundRect">
                <a:avLst/>
              </a:prstGeom>
              <a:solidFill>
                <a:srgbClr val="DBE8FC"/>
              </a:solidFill>
              <a:ln w="38100">
                <a:solidFill>
                  <a:srgbClr val="6B8E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BLAST NT database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BA5F9A7-A9FA-734B-A7B4-D2EA4FF61ED7}"/>
                  </a:ext>
                </a:extLst>
              </p:cNvPr>
              <p:cNvSpPr/>
              <p:nvPr/>
            </p:nvSpPr>
            <p:spPr>
              <a:xfrm>
                <a:off x="4169479" y="898176"/>
                <a:ext cx="2174585" cy="425238"/>
              </a:xfrm>
              <a:prstGeom prst="roundRect">
                <a:avLst/>
              </a:prstGeom>
              <a:solidFill>
                <a:srgbClr val="DBE8FC"/>
              </a:solidFill>
              <a:ln w="38100">
                <a:solidFill>
                  <a:srgbClr val="6B8E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Outgroup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09CBB2D8-47DA-3A43-A96D-6D0B244692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55516" y="1708282"/>
                <a:ext cx="2202512" cy="425238"/>
              </a:xfrm>
              <a:prstGeom prst="roundRect">
                <a:avLst/>
              </a:prstGeom>
              <a:solidFill>
                <a:srgbClr val="DBE8FC"/>
              </a:solidFill>
              <a:ln w="38100">
                <a:solidFill>
                  <a:srgbClr val="6B8E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rRNA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A34F009E-63CC-BE4E-AE83-CC8CE6B11174}"/>
                  </a:ext>
                </a:extLst>
              </p:cNvPr>
              <p:cNvSpPr/>
              <p:nvPr/>
            </p:nvSpPr>
            <p:spPr>
              <a:xfrm>
                <a:off x="3911337" y="290313"/>
                <a:ext cx="2690870" cy="2914063"/>
              </a:xfrm>
              <a:prstGeom prst="roundRect">
                <a:avLst/>
              </a:prstGeom>
              <a:noFill/>
              <a:ln w="38100">
                <a:solidFill>
                  <a:srgbClr val="6B8E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Filter 31-mer Matches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15DE0EF3-D4FA-F049-8B82-7AA969DC8F54}"/>
                  </a:ext>
                </a:extLst>
              </p:cNvPr>
              <p:cNvCxnSpPr>
                <a:cxnSpLocks/>
                <a:stCxn id="73" idx="2"/>
                <a:endCxn id="12" idx="0"/>
              </p:cNvCxnSpPr>
              <p:nvPr/>
            </p:nvCxnSpPr>
            <p:spPr>
              <a:xfrm flipH="1">
                <a:off x="5256771" y="2133520"/>
                <a:ext cx="1" cy="3820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22D35683-AA22-4D41-BCD7-1DBBB099CBB5}"/>
                  </a:ext>
                </a:extLst>
              </p:cNvPr>
              <p:cNvCxnSpPr>
                <a:cxnSpLocks/>
                <a:stCxn id="15" idx="2"/>
                <a:endCxn id="73" idx="0"/>
              </p:cNvCxnSpPr>
              <p:nvPr/>
            </p:nvCxnSpPr>
            <p:spPr>
              <a:xfrm>
                <a:off x="5256772" y="1323414"/>
                <a:ext cx="0" cy="3848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B9AF1343-11F8-9243-9634-66B8B403CBDF}"/>
                </a:ext>
              </a:extLst>
            </p:cNvPr>
            <p:cNvSpPr/>
            <p:nvPr/>
          </p:nvSpPr>
          <p:spPr>
            <a:xfrm>
              <a:off x="8137067" y="2258171"/>
              <a:ext cx="2178657" cy="944904"/>
            </a:xfrm>
            <a:prstGeom prst="roundRect">
              <a:avLst/>
            </a:prstGeom>
            <a:solidFill>
              <a:srgbClr val="DBE8FC"/>
            </a:solidFill>
            <a:ln w="38100">
              <a:solidFill>
                <a:srgbClr val="6B8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Group Specific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 k-mer Set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C757768C-DB02-E44C-9AAF-6A2DEA35EF86}"/>
                </a:ext>
              </a:extLst>
            </p:cNvPr>
            <p:cNvCxnSpPr>
              <a:cxnSpLocks/>
              <a:stCxn id="12" idx="3"/>
              <a:endCxn id="151" idx="1"/>
            </p:cNvCxnSpPr>
            <p:nvPr/>
          </p:nvCxnSpPr>
          <p:spPr>
            <a:xfrm>
              <a:off x="6743973" y="2728217"/>
              <a:ext cx="1393094" cy="24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21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42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Petit III, Robert A.</dc:creator>
  <cp:lastModifiedBy>Petit III, Robert A.</cp:lastModifiedBy>
  <cp:revision>9</cp:revision>
  <cp:lastPrinted>2018-06-04T02:51:14Z</cp:lastPrinted>
  <dcterms:created xsi:type="dcterms:W3CDTF">2018-05-11T18:04:56Z</dcterms:created>
  <dcterms:modified xsi:type="dcterms:W3CDTF">2018-06-04T02:54:06Z</dcterms:modified>
</cp:coreProperties>
</file>