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2" r:id="rId5"/>
    <p:sldId id="257" r:id="rId6"/>
    <p:sldId id="258" r:id="rId7"/>
    <p:sldId id="261" r:id="rId8"/>
    <p:sldId id="262" r:id="rId9"/>
    <p:sldId id="280" r:id="rId10"/>
    <p:sldId id="281" r:id="rId11"/>
    <p:sldId id="28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3" r:id="rId20"/>
    <p:sldId id="274" r:id="rId21"/>
    <p:sldId id="275" r:id="rId22"/>
    <p:sldId id="277" r:id="rId23"/>
    <p:sldId id="276" r:id="rId24"/>
    <p:sldId id="278" r:id="rId25"/>
    <p:sldId id="279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2" r:id="rId34"/>
    <p:sldId id="291" r:id="rId35"/>
    <p:sldId id="290" r:id="rId36"/>
    <p:sldId id="293" r:id="rId37"/>
    <p:sldId id="294" r:id="rId38"/>
    <p:sldId id="295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FFFF"/>
    <a:srgbClr val="9A9A9A"/>
    <a:srgbClr val="4C3D64"/>
    <a:srgbClr val="616497"/>
    <a:srgbClr val="AFFE9C"/>
    <a:srgbClr val="6EC9AC"/>
    <a:srgbClr val="4BE923"/>
    <a:srgbClr val="FFEB3B"/>
    <a:srgbClr val="FFFF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48" name="Titolo 47">
            <a:extLst>
              <a:ext uri="{FF2B5EF4-FFF2-40B4-BE49-F238E27FC236}">
                <a16:creationId xmlns:a16="http://schemas.microsoft.com/office/drawing/2014/main" id="{CF173391-DD83-04F7-0D7F-9C0E3D3A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8" y="2237468"/>
            <a:ext cx="10515600" cy="1325563"/>
          </a:xfrm>
        </p:spPr>
        <p:txBody>
          <a:bodyPr>
            <a:no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1" name="Segnaposto testo 60">
            <a:extLst>
              <a:ext uri="{FF2B5EF4-FFF2-40B4-BE49-F238E27FC236}">
                <a16:creationId xmlns:a16="http://schemas.microsoft.com/office/drawing/2014/main" id="{42913F94-C0AF-7527-F14A-30D370B133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4679437"/>
            <a:ext cx="10392653" cy="42409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 dirty="0"/>
              <a:t>Fare clic per inserire un sottotitolo</a:t>
            </a:r>
          </a:p>
        </p:txBody>
      </p:sp>
    </p:spTree>
    <p:extLst>
      <p:ext uri="{BB962C8B-B14F-4D97-AF65-F5344CB8AC3E}">
        <p14:creationId xmlns:p14="http://schemas.microsoft.com/office/powerpoint/2010/main" val="271939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3689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81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8105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0291E7A-CBB5-CE17-AEC9-CFCE2AB70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5397"/>
            <a:ext cx="10515600" cy="2561565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45630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C907D6-EE89-94EA-B266-A46612DE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483C7-D517-340F-725F-657D18E5B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FBA35C-2BA5-0D98-0357-157EFD5DF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071FF2-B4BD-4CB4-AB29-6B0853A7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9EF77E-090F-D500-5281-DC6AFE1E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39FED8-3499-0D67-7383-6C0252F9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93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18E44-3633-AD03-052F-D523C618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EA648F-9C6A-A726-E637-2B5DCFE6D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2BBE29-717F-AF03-C51A-269DABBD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48F7663-8BEB-2A6A-2AFE-599D9E2D3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2E5FD0-6FD3-6FD5-47EA-E40E7320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4E68AE-9199-47B3-FEAC-7DA8C894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05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CA12D0-E5B1-AB77-C148-16B06D73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E0743F-ADBE-E97F-C7A2-D869CF87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FDB0E8-57C6-6367-9022-141529AE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EC737-EF3C-1EDC-A986-C3681A66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89113-0912-235C-4BD7-CE24A2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773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FE1DE77-F65E-812F-314C-FF00E6E3A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8ADFEA-3230-A4B1-6D70-6325B4EF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624E08-2F3B-8C2D-88E5-6A0F082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5F10D2-4EB5-C903-3E66-0A62C037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8EB3F-D4D8-9B30-BF80-054053A5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010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DDBD47E0-01A8-91EA-76C3-C2275F2C1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12" name="Immagine 11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B9E93A2-383B-6999-A3EB-0F85985CA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13" name="Immagine 12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A8A4618-0599-5997-BE7A-D53E1DC3BE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4" name="Immagine 13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8AC66C6-D2A2-91EC-5C67-41716830F0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5" name="Immagine 14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77958168-1D89-F4F9-1907-D6BB308DBA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40" y="6445931"/>
            <a:ext cx="117231" cy="117231"/>
          </a:xfrm>
          <a:prstGeom prst="rect">
            <a:avLst/>
          </a:prstGeom>
        </p:spPr>
      </p:pic>
      <p:pic>
        <p:nvPicPr>
          <p:cNvPr id="16" name="Immagine 1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8F60283B-5F1F-87FD-BDCC-14479ABC46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pic>
        <p:nvPicPr>
          <p:cNvPr id="17" name="Immagine 1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70BEBD4-2763-FAD1-BD8D-BB7791CDB6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294837"/>
            <a:ext cx="117231" cy="117231"/>
          </a:xfrm>
          <a:prstGeom prst="rect">
            <a:avLst/>
          </a:prstGeom>
        </p:spPr>
      </p:pic>
      <p:pic>
        <p:nvPicPr>
          <p:cNvPr id="18" name="Immagine 1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F185DD6B-5227-A3E2-79B9-B0EF28B0E1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597" y="294836"/>
            <a:ext cx="117231" cy="11723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CD7B2CF-F5A8-ED1F-25F4-0BF0C71A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IL</a:t>
            </a:r>
            <a:r>
              <a:rPr lang="it-IT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04E2D5-C003-5081-56E4-7B930C5B7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225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9285A-285A-9A7D-1266-EE5388E70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Autofit/>
          </a:bodyPr>
          <a:lstStyle>
            <a:lvl1pPr>
              <a:defRPr sz="6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BA1B42-D986-09EE-1338-D64A08D1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575"/>
            <a:ext cx="10515600" cy="3771387"/>
          </a:xfrm>
        </p:spPr>
        <p:txBody>
          <a:bodyPr>
            <a:normAutofit/>
          </a:bodyPr>
          <a:lstStyle>
            <a:lvl1pPr>
              <a:defRPr sz="30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  <a:lvl2pPr>
              <a:defRPr sz="2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2pPr>
            <a:lvl3pPr>
              <a:defRPr sz="22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3pPr>
            <a:lvl4pPr>
              <a:defRPr sz="18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4pPr>
            <a:lvl5pPr>
              <a:defRPr sz="16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7" name="Immagine 6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328DCE45-AC17-F3E7-2C1A-22B52DE14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A9940F5A-72C6-E0F3-F061-80255A3996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1C75486A-F0CE-18A5-6137-1F19315553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10" name="Immagine 9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C54F3A82-BF5E-282C-DE2A-9E6AEF6B50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11" name="Immagine 10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627F59BD-798D-60B7-D6DA-2FD0432965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AF9AFE6-E9E4-1939-3FA8-987B6D2BAE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21D66148-D633-06F2-0601-EAAEDE2AE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4" name="Immagine 13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930CF538-CE3A-40E8-EEEF-60D413613E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EDFF4C-99EE-F80D-A57B-EB3FF404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0450E-67AC-E991-A8A3-AB7C6552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A0FF7F-A1B7-BC94-1E6A-B74BFCBF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466379-6AC5-C83C-4B25-5DA2F7E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2D67F6-9C18-F714-093B-31CD48C0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154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2CC07-52E9-5C34-9DD9-2E2F8CE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E15196-B445-2F31-DA1F-180F65885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B50F6C-0AE6-BA34-79D9-03D4EFB5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D838A8-343F-59E3-9B70-6FF0B45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3B3CF3-ACC6-3BA4-7C68-EEA2038E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ABF47F-DEED-4683-67BA-6C902136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755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4CE06-91E2-8F7C-B9E6-F6196348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F0BA39-B91C-5723-C54E-72BE1E3CB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BD77C-ADD9-23AA-704B-7A0A5D62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FB832F7-751C-A7CA-2EE6-085DA452C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9E0CC0-352F-6272-20C9-E03582919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EC4A2-017A-4302-EDCF-0F226219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BFF0A88-3B5B-BB6C-7357-A141A0EB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4BEC7D7-68BF-76BE-C16D-0FD34FEB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80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E232A-2ED5-E25D-8BB7-9DE7AF12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62F26A-91B2-05E0-04A8-DB86B778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097152A-96AF-8939-F436-59607EB0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8581CE-C6C2-4861-0ED0-B12E56B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0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uot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41DD506-7F11-9E3C-494A-45C38E533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56" y="6288143"/>
            <a:ext cx="315572" cy="315572"/>
          </a:xfrm>
          <a:prstGeom prst="rect">
            <a:avLst/>
          </a:prstGeom>
        </p:spPr>
      </p:pic>
      <p:pic>
        <p:nvPicPr>
          <p:cNvPr id="6" name="Immagine 5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244E6816-0B68-3CD8-47E3-1F5F3F27E30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916" y="6445930"/>
            <a:ext cx="117231" cy="117231"/>
          </a:xfrm>
          <a:prstGeom prst="rect">
            <a:avLst/>
          </a:prstGeom>
        </p:spPr>
      </p:pic>
      <p:pic>
        <p:nvPicPr>
          <p:cNvPr id="7" name="Immagine 6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45BA3077-DD9E-E5E1-1B54-77A757E8E7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280" y="6445929"/>
            <a:ext cx="117231" cy="117231"/>
          </a:xfrm>
          <a:prstGeom prst="rect">
            <a:avLst/>
          </a:prstGeom>
        </p:spPr>
      </p:pic>
      <p:pic>
        <p:nvPicPr>
          <p:cNvPr id="8" name="Immagine 7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E5C4E97A-0007-9F15-C339-4DBC5AD77C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29" y="6445932"/>
            <a:ext cx="117231" cy="117231"/>
          </a:xfrm>
          <a:prstGeom prst="rect">
            <a:avLst/>
          </a:prstGeom>
        </p:spPr>
      </p:pic>
      <p:pic>
        <p:nvPicPr>
          <p:cNvPr id="9" name="Immagine 8" descr="Immagine che contiene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99C6800E-7056-C404-AF34-A468D9872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739" y="294838"/>
            <a:ext cx="117231" cy="117231"/>
          </a:xfrm>
          <a:prstGeom prst="rect">
            <a:avLst/>
          </a:prstGeom>
        </p:spPr>
      </p:pic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FD7BBC5A-49EB-1148-4EDA-A30B409767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55086" y="169870"/>
            <a:ext cx="356589" cy="43697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04b" panose="00000400000000000000" pitchFamily="2" charset="0"/>
              </a:defRPr>
            </a:lvl1pPr>
          </a:lstStyle>
          <a:p>
            <a:pPr lvl="0"/>
            <a:r>
              <a:rPr lang="it-IT" dirty="0"/>
              <a:t>1</a:t>
            </a:r>
          </a:p>
        </p:txBody>
      </p:sp>
      <p:sp>
        <p:nvSpPr>
          <p:cNvPr id="11" name="Segnaposto testo 11">
            <a:extLst>
              <a:ext uri="{FF2B5EF4-FFF2-40B4-BE49-F238E27FC236}">
                <a16:creationId xmlns:a16="http://schemas.microsoft.com/office/drawing/2014/main" id="{EC1F5D8D-459D-2A62-58EC-E64AC9B0F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91997" y="134968"/>
            <a:ext cx="2152357" cy="43697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haleahFat" panose="02000603000000000000" pitchFamily="2" charset="0"/>
                <a:ea typeface="ThaleahFat" panose="02000603000000000000" pitchFamily="2" charset="0"/>
              </a:defRPr>
            </a:lvl1pPr>
          </a:lstStyle>
          <a:p>
            <a:pPr lvl="0"/>
            <a:r>
              <a:rPr lang="it-IT" dirty="0"/>
              <a:t>SECTION TITLE</a:t>
            </a:r>
          </a:p>
        </p:txBody>
      </p:sp>
      <p:pic>
        <p:nvPicPr>
          <p:cNvPr id="12" name="Immagine 11" descr="Immagine che contiene nero, schermata, bianco, lampada&#10;&#10;Il contenuto generato dall'IA potrebbe non essere corretto.">
            <a:extLst>
              <a:ext uri="{FF2B5EF4-FFF2-40B4-BE49-F238E27FC236}">
                <a16:creationId xmlns:a16="http://schemas.microsoft.com/office/drawing/2014/main" id="{2F0AF3C8-6B53-4757-DBBF-70AEEB5944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932" y="233826"/>
            <a:ext cx="2381807" cy="609600"/>
          </a:xfrm>
          <a:prstGeom prst="rect">
            <a:avLst/>
          </a:prstGeo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BEF885E1-51EA-65D1-BF07-0AB13F80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264" y="766711"/>
            <a:ext cx="3794706" cy="319740"/>
          </a:xfrm>
        </p:spPr>
        <p:txBody>
          <a:bodyPr>
            <a:normAutofit/>
          </a:bodyPr>
          <a:lstStyle>
            <a:lvl1pPr>
              <a:defRPr sz="2500" b="1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741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BFF08B-6E75-EC0A-6A17-1893E9E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5CA216-9125-5C3F-21DE-A5546223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5305FC-A73D-2602-2701-E80EC15A5E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23E9-DC1C-471A-9AFE-6C25601F9C13}" type="datetimeFigureOut">
              <a:rPr lang="it-IT" smtClean="0"/>
              <a:t>05/03/2025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08D0F4-7653-6E76-0E46-8474FABA6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081EAE-437B-9379-1A0F-862CA8446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9BBF-4EE9-41F9-886E-14EA5A1A69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0AC2E5-9514-3D47-182F-4934105D4A0D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F4F220-0A06-C0C5-A5A5-40CE52F638CE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0CC996-9A47-19A0-F4AC-8EA6144680AD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DB6EDD-8D9F-D650-A1E1-E757A79C725D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A55E7F-E5AE-2286-3171-FCCF4C814F4A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3A13-3E91-AD9F-7B0E-8AA0C491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57C0B9-5402-F2D7-BD53-02B502C92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dirty="0"/>
              <a:t>Si ha scelto la categoria </a:t>
            </a:r>
            <a:r>
              <a:rPr lang="it-IT" sz="3000" dirty="0">
                <a:solidFill>
                  <a:srgbClr val="FF9933"/>
                </a:solidFill>
              </a:rPr>
              <a:t>RPG</a:t>
            </a:r>
            <a:r>
              <a:rPr lang="it-IT" sz="3000" dirty="0"/>
              <a:t> perché è una delle poche tipologie che racchiude in sé la maggior parte delle caratteristiche presenti in tutte le altre.</a:t>
            </a:r>
          </a:p>
          <a:p>
            <a:pPr marL="0" indent="0">
              <a:buNone/>
            </a:pPr>
            <a:r>
              <a:rPr lang="it-IT" sz="3000" dirty="0"/>
              <a:t>Se si sa programmare un RPG, allora si saprà certamente programmare una qualsiasi altra categoria di videogioco,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15317C-F09F-75BF-9912-59A00AE81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FF2708-D9F8-8020-51ED-A88C0241C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51FF7220-EA7D-D471-F22D-8A62A9A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Perché un videogioco RPG?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09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1422E-AFF4-B055-BE2A-4428500EE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1FDAFB-AFE4-4CB6-C85F-A397F14F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Questo perché un RPG può avere, al suo interno, puzzle da completare, battaglie a turni, </a:t>
            </a:r>
            <a:r>
              <a:rPr lang="it-IT" dirty="0" err="1"/>
              <a:t>minigame</a:t>
            </a:r>
            <a:r>
              <a:rPr lang="it-IT" dirty="0"/>
              <a:t>, partite a tempo, </a:t>
            </a:r>
            <a:r>
              <a:rPr lang="it-IT" dirty="0" err="1"/>
              <a:t>ecc</a:t>
            </a:r>
            <a:r>
              <a:rPr lang="it-IT" dirty="0"/>
              <a:t>…</a:t>
            </a:r>
          </a:p>
          <a:p>
            <a:pPr marL="0" indent="0">
              <a:buNone/>
            </a:pPr>
            <a:r>
              <a:rPr lang="it-IT" dirty="0"/>
              <a:t>Difatti, qualsiasi tipologia di videogioco che si riesca a pensare può essere benissimo inclusa all’interno di un RPG sotto forma di </a:t>
            </a:r>
            <a:r>
              <a:rPr lang="it-IT" dirty="0" err="1">
                <a:solidFill>
                  <a:srgbClr val="FF9933"/>
                </a:solidFill>
              </a:rPr>
              <a:t>quest</a:t>
            </a:r>
            <a:r>
              <a:rPr lang="it-IT" dirty="0"/>
              <a:t> o qualsiasi altra meccanica.</a:t>
            </a:r>
            <a:endParaRPr lang="it-IT" sz="30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22D537-159B-A872-2C64-16AF014A4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F68361-8196-BF99-861A-E549EB7554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4B3AA3E-29D2-BE02-C981-F5E3C123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Perché un videogioco RPG?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7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C90B-3C4E-3DB2-F3BC-34B77D05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E36F07F8-786C-1BD9-4B1C-027F04E11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457498" y="3560976"/>
            <a:ext cx="2475306" cy="2381079"/>
          </a:xfrm>
          <a:prstGeom prst="rect">
            <a:avLst/>
          </a:prstGeom>
        </p:spPr>
      </p:pic>
      <p:pic>
        <p:nvPicPr>
          <p:cNvPr id="31" name="Immagine 30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5B1EE30F-D4E8-A5F1-F215-1F921B8DB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3110411" y="1151915"/>
            <a:ext cx="2367198" cy="2277085"/>
          </a:xfrm>
          <a:prstGeom prst="rect">
            <a:avLst/>
          </a:prstGeom>
        </p:spPr>
      </p:pic>
      <p:pic>
        <p:nvPicPr>
          <p:cNvPr id="32" name="Immagine 31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7806C2EA-790D-C2AB-41CB-D038780B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9251447" y="3964006"/>
            <a:ext cx="2004376" cy="1928075"/>
          </a:xfrm>
          <a:prstGeom prst="rect">
            <a:avLst/>
          </a:prstGeom>
        </p:spPr>
      </p:pic>
      <p:pic>
        <p:nvPicPr>
          <p:cNvPr id="33" name="Immagine 32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981D4CFE-0BB3-F113-2CE6-D72D2037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7644610" y="1634307"/>
            <a:ext cx="2002914" cy="1926669"/>
          </a:xfrm>
          <a:prstGeom prst="rect">
            <a:avLst/>
          </a:prstGeom>
        </p:spPr>
      </p:pic>
      <p:pic>
        <p:nvPicPr>
          <p:cNvPr id="24" name="Immagine 23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54D28774-DF4C-2BD7-CC03-AAE991CFC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5200411" y="3332629"/>
            <a:ext cx="2739462" cy="2635179"/>
          </a:xfrm>
          <a:prstGeom prst="rect">
            <a:avLst/>
          </a:prstGeom>
        </p:spPr>
      </p:pic>
      <p:sp>
        <p:nvSpPr>
          <p:cNvPr id="41" name="Titolo 40">
            <a:extLst>
              <a:ext uri="{FF2B5EF4-FFF2-40B4-BE49-F238E27FC236}">
                <a16:creationId xmlns:a16="http://schemas.microsoft.com/office/drawing/2014/main" id="{E8665EBC-4338-4E68-74E6-769A3E01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00" y="766711"/>
            <a:ext cx="3559070" cy="347510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 degli argomenti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89898A3-FC5B-F132-5850-C142EAADA8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54265" y="4130557"/>
            <a:ext cx="7016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01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925A0E6-013A-E71D-0F00-01994730E97F}"/>
              </a:ext>
            </a:extLst>
          </p:cNvPr>
          <p:cNvSpPr txBox="1">
            <a:spLocks/>
          </p:cNvSpPr>
          <p:nvPr/>
        </p:nvSpPr>
        <p:spPr>
          <a:xfrm>
            <a:off x="798237" y="4558700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Game Development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6B7D133-19AA-492F-6E9C-F41453FB4B12}"/>
              </a:ext>
            </a:extLst>
          </p:cNvPr>
          <p:cNvSpPr txBox="1">
            <a:spLocks/>
          </p:cNvSpPr>
          <p:nvPr/>
        </p:nvSpPr>
        <p:spPr>
          <a:xfrm>
            <a:off x="3923894" y="1772951"/>
            <a:ext cx="702666" cy="517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02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34DBD037-C8FE-8A08-F6F3-5478D4B3784C}"/>
              </a:ext>
            </a:extLst>
          </p:cNvPr>
          <p:cNvSpPr txBox="1">
            <a:spLocks/>
          </p:cNvSpPr>
          <p:nvPr/>
        </p:nvSpPr>
        <p:spPr>
          <a:xfrm>
            <a:off x="3368361" y="2224692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Introduzione a Godot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BBE04B5-8125-119C-5BEC-51D29BF5FDC8}"/>
              </a:ext>
            </a:extLst>
          </p:cNvPr>
          <p:cNvSpPr txBox="1">
            <a:spLocks/>
          </p:cNvSpPr>
          <p:nvPr/>
        </p:nvSpPr>
        <p:spPr>
          <a:xfrm>
            <a:off x="6244277" y="4168571"/>
            <a:ext cx="702666" cy="517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03</a:t>
            </a: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6A01731-C8D0-3DDE-687D-D0DF3F91E0DB}"/>
              </a:ext>
            </a:extLst>
          </p:cNvPr>
          <p:cNvSpPr txBox="1">
            <a:spLocks/>
          </p:cNvSpPr>
          <p:nvPr/>
        </p:nvSpPr>
        <p:spPr>
          <a:xfrm>
            <a:off x="5552681" y="4561348"/>
            <a:ext cx="2079457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Organizzazione del progetto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920482ED-E4A6-7CBF-CBA6-758DBEC0722C}"/>
              </a:ext>
            </a:extLst>
          </p:cNvPr>
          <p:cNvSpPr txBox="1">
            <a:spLocks/>
          </p:cNvSpPr>
          <p:nvPr/>
        </p:nvSpPr>
        <p:spPr>
          <a:xfrm>
            <a:off x="8294734" y="2210866"/>
            <a:ext cx="702666" cy="517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04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15BB863-4520-3C61-F4C5-41C80BF58F72}"/>
              </a:ext>
            </a:extLst>
          </p:cNvPr>
          <p:cNvSpPr txBox="1">
            <a:spLocks/>
          </p:cNvSpPr>
          <p:nvPr/>
        </p:nvSpPr>
        <p:spPr>
          <a:xfrm>
            <a:off x="7739201" y="2662607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Il Player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09140BD0-6FA5-E9CA-3C91-83D0A05711C4}"/>
              </a:ext>
            </a:extLst>
          </p:cNvPr>
          <p:cNvSpPr txBox="1">
            <a:spLocks/>
          </p:cNvSpPr>
          <p:nvPr/>
        </p:nvSpPr>
        <p:spPr>
          <a:xfrm>
            <a:off x="9872263" y="4611100"/>
            <a:ext cx="702666" cy="517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05</a:t>
            </a:r>
          </a:p>
        </p:txBody>
      </p:sp>
      <p:sp>
        <p:nvSpPr>
          <p:cNvPr id="28" name="Segnaposto contenuto 2">
            <a:extLst>
              <a:ext uri="{FF2B5EF4-FFF2-40B4-BE49-F238E27FC236}">
                <a16:creationId xmlns:a16="http://schemas.microsoft.com/office/drawing/2014/main" id="{A5B86B4B-97A5-D679-F0D6-6C4BC832A614}"/>
              </a:ext>
            </a:extLst>
          </p:cNvPr>
          <p:cNvSpPr txBox="1">
            <a:spLocks/>
          </p:cNvSpPr>
          <p:nvPr/>
        </p:nvSpPr>
        <p:spPr>
          <a:xfrm>
            <a:off x="9316730" y="5062841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Terreni</a:t>
            </a:r>
          </a:p>
        </p:txBody>
      </p:sp>
      <p:sp>
        <p:nvSpPr>
          <p:cNvPr id="46" name="Segnaposto testo 3">
            <a:extLst>
              <a:ext uri="{FF2B5EF4-FFF2-40B4-BE49-F238E27FC236}">
                <a16:creationId xmlns:a16="http://schemas.microsoft.com/office/drawing/2014/main" id="{DFECF633-C942-87BD-2585-7D6B7D5EA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0F14765F-F55A-FB9D-76C2-15D7CF181D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2B916A1-BCA8-BEE2-6192-788129F01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12358">
            <a:off x="2780404" y="3325901"/>
            <a:ext cx="304800" cy="3048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3EA1932-1BD7-CABB-6C46-4E70AB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72916">
            <a:off x="5241059" y="3219634"/>
            <a:ext cx="304800" cy="3048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B432C21-45B8-B7BF-C875-3B27CA3BE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98072">
            <a:off x="7434401" y="3219634"/>
            <a:ext cx="304800" cy="3048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1BBE7FA-7490-ABF2-1CA1-906D05785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133" y="367831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1F824-1A8E-21CA-12D1-4F1F41D6F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2D8B50E9-A9B0-1044-95F6-C4F5235D7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1038874" y="1458899"/>
            <a:ext cx="1704546" cy="1639659"/>
          </a:xfrm>
          <a:prstGeom prst="rect">
            <a:avLst/>
          </a:prstGeom>
        </p:spPr>
      </p:pic>
      <p:sp>
        <p:nvSpPr>
          <p:cNvPr id="41" name="Titolo 40">
            <a:extLst>
              <a:ext uri="{FF2B5EF4-FFF2-40B4-BE49-F238E27FC236}">
                <a16:creationId xmlns:a16="http://schemas.microsoft.com/office/drawing/2014/main" id="{C8312D12-3656-3A20-10C9-809F3D43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00" y="766711"/>
            <a:ext cx="3559070" cy="347510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 degli argomenti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F3E933D-2609-99FD-030C-1DA2517FB1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5696" y="1865576"/>
            <a:ext cx="701675" cy="5175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06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C7AC1035-525D-6908-CE49-AEF5BEEDF12A}"/>
              </a:ext>
            </a:extLst>
          </p:cNvPr>
          <p:cNvSpPr txBox="1">
            <a:spLocks/>
          </p:cNvSpPr>
          <p:nvPr/>
        </p:nvSpPr>
        <p:spPr>
          <a:xfrm>
            <a:off x="959668" y="2293719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Scene</a:t>
            </a:r>
          </a:p>
        </p:txBody>
      </p:sp>
      <p:sp>
        <p:nvSpPr>
          <p:cNvPr id="46" name="Segnaposto testo 3">
            <a:extLst>
              <a:ext uri="{FF2B5EF4-FFF2-40B4-BE49-F238E27FC236}">
                <a16:creationId xmlns:a16="http://schemas.microsoft.com/office/drawing/2014/main" id="{CE9A7CF1-091D-B83C-76F6-F0AE67AF3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72E01A62-FF05-7BE4-FC5E-63564EAE3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pic>
        <p:nvPicPr>
          <p:cNvPr id="2" name="Immagine 1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06823CF4-BADB-5D0B-A335-1D5E21EC0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2549800" y="3758319"/>
            <a:ext cx="1813731" cy="1744688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09DFBF-B6AF-9FC3-BE72-7F4FE9D5D905}"/>
              </a:ext>
            </a:extLst>
          </p:cNvPr>
          <p:cNvSpPr txBox="1">
            <a:spLocks/>
          </p:cNvSpPr>
          <p:nvPr/>
        </p:nvSpPr>
        <p:spPr>
          <a:xfrm>
            <a:off x="3105829" y="4248289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07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6BF58F4-D4D1-BD4C-45C6-D97122919E46}"/>
              </a:ext>
            </a:extLst>
          </p:cNvPr>
          <p:cNvSpPr txBox="1">
            <a:spLocks/>
          </p:cNvSpPr>
          <p:nvPr/>
        </p:nvSpPr>
        <p:spPr>
          <a:xfrm>
            <a:off x="2549801" y="4676432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Camera</a:t>
            </a:r>
          </a:p>
        </p:txBody>
      </p:sp>
      <p:pic>
        <p:nvPicPr>
          <p:cNvPr id="5" name="Immagine 4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B5B7760B-449A-3943-35B2-AD91FBCF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4031101" y="1585488"/>
            <a:ext cx="1813731" cy="1744688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675B8B3C-1C8E-9AC7-FF79-BA6C856241F5}"/>
              </a:ext>
            </a:extLst>
          </p:cNvPr>
          <p:cNvSpPr txBox="1">
            <a:spLocks/>
          </p:cNvSpPr>
          <p:nvPr/>
        </p:nvSpPr>
        <p:spPr>
          <a:xfrm>
            <a:off x="4587130" y="2075458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08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CF55B1B4-7152-D562-2085-EB47A1F9D3E1}"/>
              </a:ext>
            </a:extLst>
          </p:cNvPr>
          <p:cNvSpPr txBox="1">
            <a:spLocks/>
          </p:cNvSpPr>
          <p:nvPr/>
        </p:nvSpPr>
        <p:spPr>
          <a:xfrm>
            <a:off x="4031102" y="2503601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Nemici</a:t>
            </a:r>
          </a:p>
        </p:txBody>
      </p:sp>
      <p:pic>
        <p:nvPicPr>
          <p:cNvPr id="8" name="Immagine 7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71358573-AB95-B8D0-0EF1-34CEC4ED5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5458367" y="3939221"/>
            <a:ext cx="2202230" cy="2118398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5505D38-D980-9454-FFD4-E63C04409F60}"/>
              </a:ext>
            </a:extLst>
          </p:cNvPr>
          <p:cNvSpPr txBox="1">
            <a:spLocks/>
          </p:cNvSpPr>
          <p:nvPr/>
        </p:nvSpPr>
        <p:spPr>
          <a:xfrm>
            <a:off x="6208645" y="4429191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09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F215C72-7420-57AA-2FE0-7154B8FD82B6}"/>
              </a:ext>
            </a:extLst>
          </p:cNvPr>
          <p:cNvSpPr txBox="1">
            <a:spLocks/>
          </p:cNvSpPr>
          <p:nvPr/>
        </p:nvSpPr>
        <p:spPr>
          <a:xfrm>
            <a:off x="5652617" y="4857334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Combat System</a:t>
            </a:r>
          </a:p>
        </p:txBody>
      </p:sp>
      <p:pic>
        <p:nvPicPr>
          <p:cNvPr id="15" name="Immagine 14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FDC9B410-DAE7-6605-21CF-187EFC20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7121193" y="1304077"/>
            <a:ext cx="2046641" cy="1968732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43BD2401-3F03-0470-9C52-68AF793BECD0}"/>
              </a:ext>
            </a:extLst>
          </p:cNvPr>
          <p:cNvSpPr txBox="1">
            <a:spLocks/>
          </p:cNvSpPr>
          <p:nvPr/>
        </p:nvSpPr>
        <p:spPr>
          <a:xfrm>
            <a:off x="7793677" y="1794047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10</a:t>
            </a: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F59DD5D8-443B-190C-84F4-BDCF5EEFE2A8}"/>
              </a:ext>
            </a:extLst>
          </p:cNvPr>
          <p:cNvSpPr txBox="1">
            <a:spLocks/>
          </p:cNvSpPr>
          <p:nvPr/>
        </p:nvSpPr>
        <p:spPr>
          <a:xfrm>
            <a:off x="7237649" y="2222190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UI/GUI</a:t>
            </a:r>
            <a:b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</a:b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/HUD</a:t>
            </a:r>
          </a:p>
        </p:txBody>
      </p:sp>
      <p:pic>
        <p:nvPicPr>
          <p:cNvPr id="22" name="Immagine 21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0FBF89FA-43B3-CEE1-7FE0-55235CDD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8965347" y="3341139"/>
            <a:ext cx="2425375" cy="2333049"/>
          </a:xfrm>
          <a:prstGeom prst="rect">
            <a:avLst/>
          </a:prstGeom>
        </p:spPr>
      </p:pic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E8B265E9-260B-ADFA-3448-386F57B2BC77}"/>
              </a:ext>
            </a:extLst>
          </p:cNvPr>
          <p:cNvSpPr txBox="1">
            <a:spLocks/>
          </p:cNvSpPr>
          <p:nvPr/>
        </p:nvSpPr>
        <p:spPr>
          <a:xfrm>
            <a:off x="9897310" y="3918970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11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91F44E92-BE45-51D9-01C4-FD0551EAE0BD}"/>
              </a:ext>
            </a:extLst>
          </p:cNvPr>
          <p:cNvSpPr txBox="1">
            <a:spLocks/>
          </p:cNvSpPr>
          <p:nvPr/>
        </p:nvSpPr>
        <p:spPr>
          <a:xfrm>
            <a:off x="9341282" y="4347113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Inventory System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B4FEA65-D721-AA80-B228-FD8661934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00" y="3232220"/>
            <a:ext cx="304800" cy="3048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4B0228D-7ADE-B31B-0361-59EADC3DC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12173" y="3519165"/>
            <a:ext cx="304800" cy="3048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E4C8119-A4EB-FE60-6621-690CAC55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00098">
            <a:off x="7188760" y="3417215"/>
            <a:ext cx="304800" cy="3048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C068F6B-10A3-B7C2-8BEB-EB93458AF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11149">
            <a:off x="8940806" y="323694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CAF80-87A0-A619-6064-DDCA1EF2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B49DF29D-59C9-6C87-1F95-41FE7C3F4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918953" y="4396971"/>
            <a:ext cx="1704546" cy="1639659"/>
          </a:xfrm>
          <a:prstGeom prst="rect">
            <a:avLst/>
          </a:prstGeom>
        </p:spPr>
      </p:pic>
      <p:sp>
        <p:nvSpPr>
          <p:cNvPr id="41" name="Titolo 40">
            <a:extLst>
              <a:ext uri="{FF2B5EF4-FFF2-40B4-BE49-F238E27FC236}">
                <a16:creationId xmlns:a16="http://schemas.microsoft.com/office/drawing/2014/main" id="{6359CBFC-77F9-CC83-E0CF-0D1B6966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00" y="766711"/>
            <a:ext cx="3559070" cy="347510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 degli argomenti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08DC654-36F1-6603-FD23-61B55122CB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95775" y="4803648"/>
            <a:ext cx="7016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n>
                  <a:noFill/>
                </a:ln>
                <a:solidFill>
                  <a:srgbClr val="4C3D64"/>
                </a:solidFill>
                <a:latin typeface="04b" panose="00000400000000000000" pitchFamily="2" charset="0"/>
              </a:rPr>
              <a:t>12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0536380B-D857-8488-409B-6000E539729F}"/>
              </a:ext>
            </a:extLst>
          </p:cNvPr>
          <p:cNvSpPr txBox="1">
            <a:spLocks/>
          </p:cNvSpPr>
          <p:nvPr/>
        </p:nvSpPr>
        <p:spPr>
          <a:xfrm>
            <a:off x="839747" y="5231791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 err="1">
                <a:ln>
                  <a:noFill/>
                </a:ln>
                <a:solidFill>
                  <a:srgbClr val="4C3D64"/>
                </a:solidFill>
                <a:latin typeface="+mj-lt"/>
              </a:rPr>
              <a:t>NPCs</a:t>
            </a:r>
            <a:endParaRPr lang="it-IT" sz="1800" dirty="0">
              <a:ln>
                <a:noFill/>
              </a:ln>
              <a:solidFill>
                <a:srgbClr val="4C3D64"/>
              </a:solidFill>
              <a:latin typeface="+mj-lt"/>
            </a:endParaRPr>
          </a:p>
        </p:txBody>
      </p:sp>
      <p:sp>
        <p:nvSpPr>
          <p:cNvPr id="46" name="Segnaposto testo 3">
            <a:extLst>
              <a:ext uri="{FF2B5EF4-FFF2-40B4-BE49-F238E27FC236}">
                <a16:creationId xmlns:a16="http://schemas.microsoft.com/office/drawing/2014/main" id="{6AD817D7-14BC-8FC8-92E0-0AB449BE98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3D53BD56-9124-8641-08FB-8F1423E8B9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pic>
        <p:nvPicPr>
          <p:cNvPr id="13" name="Immagine 12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965F599C-AC15-DAB2-7D6C-8CB5130BC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1955467" y="1557004"/>
            <a:ext cx="2257523" cy="2171585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162D7F28-CCED-75A2-67D7-AA3A81AC9829}"/>
              </a:ext>
            </a:extLst>
          </p:cNvPr>
          <p:cNvSpPr txBox="1">
            <a:spLocks/>
          </p:cNvSpPr>
          <p:nvPr/>
        </p:nvSpPr>
        <p:spPr>
          <a:xfrm>
            <a:off x="2733392" y="2125272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13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B6FA1657-3AE0-EE0B-780E-B3BF8CD4A28F}"/>
              </a:ext>
            </a:extLst>
          </p:cNvPr>
          <p:cNvSpPr txBox="1">
            <a:spLocks/>
          </p:cNvSpPr>
          <p:nvPr/>
        </p:nvSpPr>
        <p:spPr>
          <a:xfrm>
            <a:off x="2177364" y="2553415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 err="1">
                <a:ln>
                  <a:noFill/>
                </a:ln>
                <a:solidFill>
                  <a:srgbClr val="4C3D64"/>
                </a:solidFill>
                <a:latin typeface="+mj-lt"/>
              </a:rPr>
              <a:t>Dialogue</a:t>
            </a: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 System</a:t>
            </a:r>
          </a:p>
        </p:txBody>
      </p:sp>
      <p:pic>
        <p:nvPicPr>
          <p:cNvPr id="24" name="Immagine 23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B87AE42D-A6F4-7FDC-35FB-72A5AA2EC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4369749" y="4088761"/>
            <a:ext cx="1726251" cy="1660537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CA36166F-3521-C33B-7389-A81065CAAD21}"/>
              </a:ext>
            </a:extLst>
          </p:cNvPr>
          <p:cNvSpPr txBox="1">
            <a:spLocks/>
          </p:cNvSpPr>
          <p:nvPr/>
        </p:nvSpPr>
        <p:spPr>
          <a:xfrm>
            <a:off x="4882038" y="4490887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14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98F27ACD-70BE-6DE1-BB18-2516CBA5E5A3}"/>
              </a:ext>
            </a:extLst>
          </p:cNvPr>
          <p:cNvSpPr txBox="1">
            <a:spLocks/>
          </p:cNvSpPr>
          <p:nvPr/>
        </p:nvSpPr>
        <p:spPr>
          <a:xfrm>
            <a:off x="4326010" y="4919030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Scelte</a:t>
            </a:r>
          </a:p>
        </p:txBody>
      </p:sp>
      <p:pic>
        <p:nvPicPr>
          <p:cNvPr id="28" name="Immagine 27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A1CAB618-0FFB-6436-7641-747B50744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5788349" y="1873545"/>
            <a:ext cx="1781176" cy="1713371"/>
          </a:xfrm>
          <a:prstGeom prst="rect">
            <a:avLst/>
          </a:prstGeom>
        </p:spPr>
      </p:pic>
      <p:sp>
        <p:nvSpPr>
          <p:cNvPr id="29" name="Segnaposto contenuto 2">
            <a:extLst>
              <a:ext uri="{FF2B5EF4-FFF2-40B4-BE49-F238E27FC236}">
                <a16:creationId xmlns:a16="http://schemas.microsoft.com/office/drawing/2014/main" id="{2CE72777-F059-7A35-B0A6-B69C6CBD5946}"/>
              </a:ext>
            </a:extLst>
          </p:cNvPr>
          <p:cNvSpPr txBox="1">
            <a:spLocks/>
          </p:cNvSpPr>
          <p:nvPr/>
        </p:nvSpPr>
        <p:spPr>
          <a:xfrm>
            <a:off x="6344377" y="2346580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15</a:t>
            </a:r>
          </a:p>
        </p:txBody>
      </p:sp>
      <p:sp>
        <p:nvSpPr>
          <p:cNvPr id="31" name="Segnaposto contenuto 2">
            <a:extLst>
              <a:ext uri="{FF2B5EF4-FFF2-40B4-BE49-F238E27FC236}">
                <a16:creationId xmlns:a16="http://schemas.microsoft.com/office/drawing/2014/main" id="{3A683473-15AF-B6EB-80CB-A446F23ECC06}"/>
              </a:ext>
            </a:extLst>
          </p:cNvPr>
          <p:cNvSpPr txBox="1">
            <a:spLocks/>
          </p:cNvSpPr>
          <p:nvPr/>
        </p:nvSpPr>
        <p:spPr>
          <a:xfrm>
            <a:off x="5788349" y="2774723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Suoni</a:t>
            </a:r>
          </a:p>
        </p:txBody>
      </p:sp>
      <p:pic>
        <p:nvPicPr>
          <p:cNvPr id="32" name="Immagine 31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28BF29AF-14BB-0458-B7FE-72AC1BCBD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7238775" y="3542427"/>
            <a:ext cx="2475229" cy="2381003"/>
          </a:xfrm>
          <a:prstGeom prst="rect">
            <a:avLst/>
          </a:prstGeom>
        </p:spPr>
      </p:pic>
      <p:sp>
        <p:nvSpPr>
          <p:cNvPr id="33" name="Segnaposto contenuto 2">
            <a:extLst>
              <a:ext uri="{FF2B5EF4-FFF2-40B4-BE49-F238E27FC236}">
                <a16:creationId xmlns:a16="http://schemas.microsoft.com/office/drawing/2014/main" id="{6763F3B9-C425-B674-A73E-92AEB61966CC}"/>
              </a:ext>
            </a:extLst>
          </p:cNvPr>
          <p:cNvSpPr txBox="1">
            <a:spLocks/>
          </p:cNvSpPr>
          <p:nvPr/>
        </p:nvSpPr>
        <p:spPr>
          <a:xfrm>
            <a:off x="8125553" y="4215404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16</a:t>
            </a:r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3D6B39DC-55CE-ADB2-2497-35BB7F7B9D9B}"/>
              </a:ext>
            </a:extLst>
          </p:cNvPr>
          <p:cNvSpPr txBox="1">
            <a:spLocks/>
          </p:cNvSpPr>
          <p:nvPr/>
        </p:nvSpPr>
        <p:spPr>
          <a:xfrm>
            <a:off x="7569525" y="4643547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 err="1">
                <a:ln>
                  <a:noFill/>
                </a:ln>
                <a:solidFill>
                  <a:srgbClr val="4C3D64"/>
                </a:solidFill>
                <a:latin typeface="+mj-lt"/>
              </a:rPr>
              <a:t>Cutscenes</a:t>
            </a:r>
            <a:endParaRPr lang="it-IT" sz="1800" dirty="0">
              <a:ln>
                <a:noFill/>
              </a:ln>
              <a:solidFill>
                <a:srgbClr val="4C3D64"/>
              </a:solidFill>
              <a:latin typeface="+mj-lt"/>
            </a:endParaRPr>
          </a:p>
        </p:txBody>
      </p:sp>
      <p:pic>
        <p:nvPicPr>
          <p:cNvPr id="38" name="Immagine 37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0118DE75-580C-30A6-801C-41FDE4FB6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9499104" y="1688930"/>
            <a:ext cx="2257523" cy="2171585"/>
          </a:xfrm>
          <a:prstGeom prst="rect">
            <a:avLst/>
          </a:prstGeom>
        </p:spPr>
      </p:pic>
      <p:sp>
        <p:nvSpPr>
          <p:cNvPr id="39" name="Segnaposto contenuto 2">
            <a:extLst>
              <a:ext uri="{FF2B5EF4-FFF2-40B4-BE49-F238E27FC236}">
                <a16:creationId xmlns:a16="http://schemas.microsoft.com/office/drawing/2014/main" id="{607CCB48-6FEB-4033-1691-05B3DB7943B7}"/>
              </a:ext>
            </a:extLst>
          </p:cNvPr>
          <p:cNvSpPr txBox="1">
            <a:spLocks/>
          </p:cNvSpPr>
          <p:nvPr/>
        </p:nvSpPr>
        <p:spPr>
          <a:xfrm>
            <a:off x="10270032" y="2259146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17</a:t>
            </a:r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36EDBF9B-0350-DCE9-2040-7D39B793326E}"/>
              </a:ext>
            </a:extLst>
          </p:cNvPr>
          <p:cNvSpPr txBox="1">
            <a:spLocks/>
          </p:cNvSpPr>
          <p:nvPr/>
        </p:nvSpPr>
        <p:spPr>
          <a:xfrm>
            <a:off x="9714004" y="2687289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Game </a:t>
            </a:r>
            <a:b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</a:b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Visuals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83A01E4-C75C-CFEA-2066-18EA17754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0604">
            <a:off x="2177364" y="3851932"/>
            <a:ext cx="304800" cy="3048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F9904CF-AA2D-D8F7-191B-1EDDE839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5315">
            <a:off x="4187302" y="3555715"/>
            <a:ext cx="304800" cy="3048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3EEEFB1-DF1F-FC4D-1CD0-974CAAC0B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103702">
            <a:off x="5816786" y="3712380"/>
            <a:ext cx="304800" cy="304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2BDA318-4AB6-49EE-8E58-488440966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6918">
            <a:off x="7281022" y="3440404"/>
            <a:ext cx="304800" cy="3048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92D48FD-A564-F9D8-F711-FFB49179F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32847">
            <a:off x="9437206" y="34290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3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C8850-48D8-1BAD-C9FF-C4190B99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magine 29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DFA5B0EC-9D88-41F4-E400-D6CB4A58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1576281" y="1496152"/>
            <a:ext cx="1959159" cy="1884580"/>
          </a:xfrm>
          <a:prstGeom prst="rect">
            <a:avLst/>
          </a:prstGeom>
        </p:spPr>
      </p:pic>
      <p:sp>
        <p:nvSpPr>
          <p:cNvPr id="41" name="Titolo 40">
            <a:extLst>
              <a:ext uri="{FF2B5EF4-FFF2-40B4-BE49-F238E27FC236}">
                <a16:creationId xmlns:a16="http://schemas.microsoft.com/office/drawing/2014/main" id="{EBC6EBCB-8A76-B085-CC51-9717E77A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00" y="766711"/>
            <a:ext cx="3559070" cy="347510"/>
          </a:xfrm>
        </p:spPr>
        <p:txBody>
          <a:bodyPr>
            <a:normAutofit fontScale="90000"/>
          </a:bodyPr>
          <a:lstStyle/>
          <a:p>
            <a:r>
              <a:rPr lang="it-IT" dirty="0"/>
              <a:t>Indice degli argomenti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79DEADF-BCE5-B840-6054-6B61524784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05024" y="1920917"/>
            <a:ext cx="701675" cy="517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18</a:t>
            </a:r>
            <a:endParaRPr lang="it-IT" sz="2500" dirty="0">
              <a:ln>
                <a:noFill/>
              </a:ln>
              <a:solidFill>
                <a:srgbClr val="4C3D64"/>
              </a:solidFill>
              <a:latin typeface="04b" panose="00000400000000000000" pitchFamily="2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3A8C54A-9308-5B87-29B2-19C1C0C90991}"/>
              </a:ext>
            </a:extLst>
          </p:cNvPr>
          <p:cNvSpPr txBox="1">
            <a:spLocks/>
          </p:cNvSpPr>
          <p:nvPr/>
        </p:nvSpPr>
        <p:spPr>
          <a:xfrm>
            <a:off x="1648996" y="2349060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Save &amp; </a:t>
            </a:r>
            <a:b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</a:b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load</a:t>
            </a:r>
          </a:p>
        </p:txBody>
      </p:sp>
      <p:sp>
        <p:nvSpPr>
          <p:cNvPr id="46" name="Segnaposto testo 3">
            <a:extLst>
              <a:ext uri="{FF2B5EF4-FFF2-40B4-BE49-F238E27FC236}">
                <a16:creationId xmlns:a16="http://schemas.microsoft.com/office/drawing/2014/main" id="{3272498A-1C39-EF2B-39F7-978282944A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2A9459A8-6072-77DF-129F-F32FE864EE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pic>
        <p:nvPicPr>
          <p:cNvPr id="13" name="Immagine 12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A767FB86-DF08-020B-60C1-CED3AC88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3203492" y="3414010"/>
            <a:ext cx="2563098" cy="2465529"/>
          </a:xfrm>
          <a:prstGeom prst="rect">
            <a:avLst/>
          </a:prstGeom>
        </p:spPr>
      </p:pic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F56DE34-ED4B-984B-533C-12B30D9A8684}"/>
              </a:ext>
            </a:extLst>
          </p:cNvPr>
          <p:cNvSpPr txBox="1">
            <a:spLocks/>
          </p:cNvSpPr>
          <p:nvPr/>
        </p:nvSpPr>
        <p:spPr>
          <a:xfrm>
            <a:off x="4091471" y="4144240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19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0B0FDEB4-D805-F1C7-B181-25B040311218}"/>
              </a:ext>
            </a:extLst>
          </p:cNvPr>
          <p:cNvSpPr txBox="1">
            <a:spLocks/>
          </p:cNvSpPr>
          <p:nvPr/>
        </p:nvSpPr>
        <p:spPr>
          <a:xfrm>
            <a:off x="3535442" y="4572383"/>
            <a:ext cx="1959159" cy="5141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 err="1">
                <a:ln>
                  <a:noFill/>
                </a:ln>
                <a:solidFill>
                  <a:srgbClr val="4C3D64"/>
                </a:solidFill>
                <a:latin typeface="+mj-lt"/>
              </a:rPr>
              <a:t>Achievements</a:t>
            </a:r>
            <a:endParaRPr lang="it-IT" sz="1800" dirty="0">
              <a:ln>
                <a:noFill/>
              </a:ln>
              <a:solidFill>
                <a:srgbClr val="4C3D64"/>
              </a:solidFill>
              <a:latin typeface="+mj-lt"/>
            </a:endParaRPr>
          </a:p>
        </p:txBody>
      </p:sp>
      <p:pic>
        <p:nvPicPr>
          <p:cNvPr id="17" name="Immagine 16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6A64ECE1-94A9-49FA-1050-120E22AD3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6133554" y="1496152"/>
            <a:ext cx="1829884" cy="1760226"/>
          </a:xfrm>
          <a:prstGeom prst="rect">
            <a:avLst/>
          </a:prstGeom>
        </p:spPr>
      </p:pic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E2800A8A-8BA5-5286-BE37-6900598D2486}"/>
              </a:ext>
            </a:extLst>
          </p:cNvPr>
          <p:cNvSpPr txBox="1">
            <a:spLocks/>
          </p:cNvSpPr>
          <p:nvPr/>
        </p:nvSpPr>
        <p:spPr>
          <a:xfrm>
            <a:off x="6689581" y="1954195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20</a:t>
            </a:r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5366F81B-F353-BBA9-970B-CEF12E475B8F}"/>
              </a:ext>
            </a:extLst>
          </p:cNvPr>
          <p:cNvSpPr txBox="1">
            <a:spLocks/>
          </p:cNvSpPr>
          <p:nvPr/>
        </p:nvSpPr>
        <p:spPr>
          <a:xfrm>
            <a:off x="6133553" y="2382338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Export</a:t>
            </a:r>
          </a:p>
        </p:txBody>
      </p:sp>
      <p:pic>
        <p:nvPicPr>
          <p:cNvPr id="24" name="Immagine 23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AEA94B4F-A591-386A-7FCB-3119EBBB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8" t="10819" r="10195" b="12011"/>
          <a:stretch/>
        </p:blipFill>
        <p:spPr>
          <a:xfrm>
            <a:off x="8158297" y="3429000"/>
            <a:ext cx="2563098" cy="2465529"/>
          </a:xfrm>
          <a:prstGeom prst="rect">
            <a:avLst/>
          </a:prstGeom>
        </p:spPr>
      </p:pic>
      <p:sp>
        <p:nvSpPr>
          <p:cNvPr id="26" name="Segnaposto contenuto 2">
            <a:extLst>
              <a:ext uri="{FF2B5EF4-FFF2-40B4-BE49-F238E27FC236}">
                <a16:creationId xmlns:a16="http://schemas.microsoft.com/office/drawing/2014/main" id="{E30DB9F0-2FEC-0E68-0926-E335CAE6346A}"/>
              </a:ext>
            </a:extLst>
          </p:cNvPr>
          <p:cNvSpPr txBox="1">
            <a:spLocks/>
          </p:cNvSpPr>
          <p:nvPr/>
        </p:nvSpPr>
        <p:spPr>
          <a:xfrm>
            <a:off x="9089009" y="4054858"/>
            <a:ext cx="701675" cy="51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solidFill>
                  <a:srgbClr val="4C3D64"/>
                </a:solidFill>
                <a:latin typeface="04b" panose="00000400000000000000" pitchFamily="2" charset="0"/>
              </a:rPr>
              <a:t>21</a:t>
            </a:r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7EC4F1F1-6B2B-DC91-1DA2-3303B22DA70F}"/>
              </a:ext>
            </a:extLst>
          </p:cNvPr>
          <p:cNvSpPr txBox="1">
            <a:spLocks/>
          </p:cNvSpPr>
          <p:nvPr/>
        </p:nvSpPr>
        <p:spPr>
          <a:xfrm>
            <a:off x="8532981" y="4483001"/>
            <a:ext cx="1813732" cy="51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1800" dirty="0">
                <a:ln>
                  <a:noFill/>
                </a:ln>
                <a:solidFill>
                  <a:srgbClr val="4C3D64"/>
                </a:solidFill>
                <a:latin typeface="+mj-lt"/>
              </a:rPr>
              <a:t>Accenno a </a:t>
            </a:r>
            <a:r>
              <a:rPr lang="it-IT" sz="1800" dirty="0" err="1">
                <a:ln>
                  <a:noFill/>
                </a:ln>
                <a:solidFill>
                  <a:srgbClr val="4C3D64"/>
                </a:solidFill>
                <a:latin typeface="+mj-lt"/>
              </a:rPr>
              <a:t>Javascript</a:t>
            </a:r>
            <a:endParaRPr lang="it-IT" sz="1800" dirty="0">
              <a:ln>
                <a:noFill/>
              </a:ln>
              <a:solidFill>
                <a:srgbClr val="4C3D64"/>
              </a:solidFill>
              <a:latin typeface="+mj-l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CD074-9E72-027B-2FE1-99CC16572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79" y="3454931"/>
            <a:ext cx="304800" cy="3048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02CFE89-8D11-BDE6-A728-2BE7CA35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12028">
            <a:off x="5774747" y="3302531"/>
            <a:ext cx="304800" cy="304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D280E90-E599-850C-EA72-0E44E7D34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0430">
            <a:off x="8046831" y="326161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9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595DF-43C0-5861-B12E-C2ECE6B4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2F6FBD-E685-3929-D798-FCFF89E4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dirty="0"/>
              <a:t>Il corso prevede un server </a:t>
            </a:r>
            <a:r>
              <a:rPr lang="it-IT" sz="3000" dirty="0" err="1"/>
              <a:t>Discord</a:t>
            </a:r>
            <a:r>
              <a:rPr lang="it-IT" sz="3000" dirty="0"/>
              <a:t> in cui:</a:t>
            </a:r>
          </a:p>
          <a:p>
            <a:r>
              <a:rPr lang="it-IT" sz="3000" dirty="0"/>
              <a:t>verranno caricati annunci inerenti il caricamento del materiale didattico</a:t>
            </a:r>
          </a:p>
          <a:p>
            <a:r>
              <a:rPr lang="it-IT" dirty="0"/>
              <a:t>si può utilizzare il forum per chiedere aiuto a tutti i membri del server (</a:t>
            </a:r>
            <a:r>
              <a:rPr lang="it-IT" dirty="0">
                <a:solidFill>
                  <a:srgbClr val="FF9933"/>
                </a:solidFill>
              </a:rPr>
              <a:t>cercare di risolvere i problemi dei vostri compagni aiuta moltissimo l’apprendimento!</a:t>
            </a:r>
            <a:r>
              <a:rPr lang="it-IT" dirty="0"/>
              <a:t>)</a:t>
            </a:r>
            <a:endParaRPr lang="it-IT" sz="300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0D5B675-3A66-C42C-428C-711568335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1968C1F-422C-DCBB-48B2-00D5F07B9F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32B29F71-251A-51AA-4A2A-82328B56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Discord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0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2B3C-D4A4-09CB-D280-8D38B0B90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D737E3-A9A6-CCCF-6A91-8A7E01AE7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dirty="0"/>
              <a:t>Il corso prevede un server </a:t>
            </a:r>
            <a:r>
              <a:rPr lang="it-IT" sz="3000" dirty="0" err="1"/>
              <a:t>Discord</a:t>
            </a:r>
            <a:r>
              <a:rPr lang="it-IT" sz="3000" dirty="0"/>
              <a:t> in cui:</a:t>
            </a:r>
          </a:p>
          <a:p>
            <a:r>
              <a:rPr lang="it-IT" sz="3000" dirty="0"/>
              <a:t>si può chattare con gli altri membri del server su argomenti come lo sviluppo di videogiochi, videogiochi che si hanno giocato</a:t>
            </a:r>
            <a:r>
              <a:rPr lang="it-IT" dirty="0"/>
              <a:t> argomenti trattati a </a:t>
            </a:r>
            <a:r>
              <a:rPr lang="it-IT" sz="3000" dirty="0"/>
              <a:t>lezione e non solo…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530CB37-EAFD-8300-20EB-05DB2BD1C6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7652C6-1644-274C-83A3-17BF60B14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42123441-5E37-5738-FF84-B558C7F4C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 err="1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Discord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0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F482D-3532-08FE-A3A7-20135675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>
            <a:extLst>
              <a:ext uri="{FF2B5EF4-FFF2-40B4-BE49-F238E27FC236}">
                <a16:creationId xmlns:a16="http://schemas.microsoft.com/office/drawing/2014/main" id="{199A7056-9399-C8B8-3B4B-7D22B53E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00" y="766711"/>
            <a:ext cx="3559070" cy="347510"/>
          </a:xfrm>
        </p:spPr>
        <p:txBody>
          <a:bodyPr>
            <a:normAutofit fontScale="90000"/>
          </a:bodyPr>
          <a:lstStyle/>
          <a:p>
            <a:r>
              <a:rPr lang="it-IT" dirty="0"/>
              <a:t>Link di invito a </a:t>
            </a:r>
            <a:r>
              <a:rPr lang="it-IT" dirty="0" err="1"/>
              <a:t>Discord</a:t>
            </a:r>
            <a:endParaRPr lang="it-IT" dirty="0"/>
          </a:p>
        </p:txBody>
      </p:sp>
      <p:sp>
        <p:nvSpPr>
          <p:cNvPr id="46" name="Segnaposto testo 3">
            <a:extLst>
              <a:ext uri="{FF2B5EF4-FFF2-40B4-BE49-F238E27FC236}">
                <a16:creationId xmlns:a16="http://schemas.microsoft.com/office/drawing/2014/main" id="{4C032D6E-514F-674A-4B40-7A74D77AA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47" name="Segnaposto testo 4">
            <a:extLst>
              <a:ext uri="{FF2B5EF4-FFF2-40B4-BE49-F238E27FC236}">
                <a16:creationId xmlns:a16="http://schemas.microsoft.com/office/drawing/2014/main" id="{EBCD7302-1677-55F8-54AC-303705FA7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7395CA2-FD6B-8A27-B664-FE61CD63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83" t="3354" r="26853" b="336"/>
          <a:stretch/>
        </p:blipFill>
        <p:spPr>
          <a:xfrm>
            <a:off x="449704" y="410690"/>
            <a:ext cx="7555043" cy="5651292"/>
          </a:xfrm>
          <a:prstGeom prst="roundRect">
            <a:avLst>
              <a:gd name="adj" fmla="val 4200"/>
            </a:avLst>
          </a:prstGeom>
          <a:ln w="76200">
            <a:solidFill>
              <a:schemeClr val="bg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99BC9CE-14F5-67D6-5E98-9CC000156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85" y="1652587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40686-6783-FADC-EFDF-EB101934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7CEA6-C131-CA74-BA82-679C2854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904" y="2035319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IL</a:t>
            </a:r>
            <a:r>
              <a:rPr lang="it-IT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F28A37-57AD-4A2D-6DEE-6111B4E15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9696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186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31EC3-FBC6-5027-536F-F69A7A5B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81CA32-89A2-CF0F-19D9-C3E7F6DA4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512"/>
            <a:ext cx="10515600" cy="1326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dirty="0"/>
              <a:t>Questo corso è offerto come</a:t>
            </a:r>
            <a:br>
              <a:rPr lang="it-IT" dirty="0"/>
            </a:br>
            <a:r>
              <a:rPr lang="it-IT" dirty="0"/>
              <a:t>laboratorio PLS per le scuole dall’</a:t>
            </a:r>
            <a:r>
              <a:rPr lang="it-IT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l’Università degli Studi dell’Aquila</a:t>
            </a:r>
            <a:endParaRPr lang="it-IT" dirty="0"/>
          </a:p>
        </p:txBody>
      </p:sp>
      <p:sp>
        <p:nvSpPr>
          <p:cNvPr id="12" name="Segnaposto testo 3">
            <a:extLst>
              <a:ext uri="{FF2B5EF4-FFF2-40B4-BE49-F238E27FC236}">
                <a16:creationId xmlns:a16="http://schemas.microsoft.com/office/drawing/2014/main" id="{54055643-8D91-7233-43F2-2F8F4D02A4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55086" y="131773"/>
            <a:ext cx="356589" cy="43697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13" name="Segnaposto testo 4">
            <a:extLst>
              <a:ext uri="{FF2B5EF4-FFF2-40B4-BE49-F238E27FC236}">
                <a16:creationId xmlns:a16="http://schemas.microsoft.com/office/drawing/2014/main" id="{9D1A5DAF-40E8-21CE-8ADB-A58DD908D7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11675" y="163857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INTRODUZIONE</a:t>
            </a:r>
          </a:p>
        </p:txBody>
      </p:sp>
      <p:pic>
        <p:nvPicPr>
          <p:cNvPr id="17" name="Immagine 16" descr="Immagine che contiene Carattere, testo, simbolo&#10;&#10;Il contenuto generato dall'IA potrebbe non essere corretto.">
            <a:extLst>
              <a:ext uri="{FF2B5EF4-FFF2-40B4-BE49-F238E27FC236}">
                <a16:creationId xmlns:a16="http://schemas.microsoft.com/office/drawing/2014/main" id="{65737820-C137-DB3D-B9E4-3C69CC8E13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17" y="4360762"/>
            <a:ext cx="3867463" cy="693275"/>
          </a:xfrm>
          <a:prstGeom prst="rect">
            <a:avLst/>
          </a:prstGeom>
        </p:spPr>
      </p:pic>
      <p:pic>
        <p:nvPicPr>
          <p:cNvPr id="19" name="Immagine 18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A2D6796F-C6D8-EBFA-F9C7-6658F99B4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69" y="4305173"/>
            <a:ext cx="1556155" cy="8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1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888958-0670-40EB-AD0C-F7FD7C3B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gioco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302B1-1FEC-A474-3AB3-8EFC57253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Il corso è basato interamente sulla realizzazione di un videogioco RPG completo, a breve disponibile su </a:t>
            </a:r>
            <a:r>
              <a:rPr lang="it-IT" dirty="0" err="1">
                <a:solidFill>
                  <a:srgbClr val="FF9933"/>
                </a:solidFill>
              </a:rPr>
              <a:t>Steam</a:t>
            </a:r>
            <a:r>
              <a:rPr lang="it-IT" dirty="0"/>
              <a:t>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ED71DF-9DFA-6948-EAB8-BFBB72B8A9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76D0EF8-306F-7602-4F7B-E10085B67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gioco</a:t>
            </a:r>
          </a:p>
        </p:txBody>
      </p:sp>
    </p:spTree>
    <p:extLst>
      <p:ext uri="{BB962C8B-B14F-4D97-AF65-F5344CB8AC3E}">
        <p14:creationId xmlns:p14="http://schemas.microsoft.com/office/powerpoint/2010/main" val="143420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DA8C4-8D26-85C5-F376-87666000A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827F3-3EA6-D828-4288-1BE3C521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trama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5F74F-A1BF-AF08-9E67-F1DE7C09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Due </a:t>
            </a:r>
            <a:r>
              <a:rPr lang="it-IT" dirty="0">
                <a:solidFill>
                  <a:srgbClr val="FF9933"/>
                </a:solidFill>
              </a:rPr>
              <a:t>ragazze</a:t>
            </a:r>
            <a:r>
              <a:rPr lang="it-IT" dirty="0"/>
              <a:t> si risvegliano all’interno di un posto </a:t>
            </a:r>
            <a:r>
              <a:rPr lang="it-IT" dirty="0">
                <a:solidFill>
                  <a:srgbClr val="FF9933"/>
                </a:solidFill>
              </a:rPr>
              <a:t>misterioso</a:t>
            </a:r>
            <a:r>
              <a:rPr lang="it-IT" dirty="0"/>
              <a:t> e avvolto dal </a:t>
            </a:r>
            <a:r>
              <a:rPr lang="it-IT" dirty="0">
                <a:solidFill>
                  <a:srgbClr val="FF9933"/>
                </a:solidFill>
              </a:rPr>
              <a:t>paranormale</a:t>
            </a:r>
            <a:r>
              <a:rPr lang="it-IT" dirty="0"/>
              <a:t>…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B961FD-CF92-53C5-38BC-1641A4D292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EEB996-07EB-8F1B-1AE9-51F056C7AC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gioco</a:t>
            </a:r>
          </a:p>
        </p:txBody>
      </p:sp>
    </p:spTree>
    <p:extLst>
      <p:ext uri="{BB962C8B-B14F-4D97-AF65-F5344CB8AC3E}">
        <p14:creationId xmlns:p14="http://schemas.microsoft.com/office/powerpoint/2010/main" val="9174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DEF59-7FBF-1898-6360-BCF1AD21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>
            <a:extLst>
              <a:ext uri="{FF2B5EF4-FFF2-40B4-BE49-F238E27FC236}">
                <a16:creationId xmlns:a16="http://schemas.microsoft.com/office/drawing/2014/main" id="{C6899684-860A-52BC-6412-7B7A00BB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5088" y="766711"/>
            <a:ext cx="1227882" cy="319740"/>
          </a:xfrm>
        </p:spPr>
        <p:txBody>
          <a:bodyPr>
            <a:normAutofit fontScale="90000"/>
          </a:bodyPr>
          <a:lstStyle/>
          <a:p>
            <a:r>
              <a:rPr lang="it-IT" dirty="0"/>
              <a:t>Romics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93C96BAC-9BD0-EEAA-AF08-B5BCB025AD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7" name="Segnaposto testo 4">
            <a:extLst>
              <a:ext uri="{FF2B5EF4-FFF2-40B4-BE49-F238E27FC236}">
                <a16:creationId xmlns:a16="http://schemas.microsoft.com/office/drawing/2014/main" id="{C34D59E0-BA25-4DF8-4BDE-E22913D780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gioco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E0E87E9-F764-4D84-20F6-6BE52448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86" y="1086451"/>
            <a:ext cx="7540332" cy="5029536"/>
          </a:xfrm>
          <a:prstGeom prst="roundRect">
            <a:avLst>
              <a:gd name="adj" fmla="val 6141"/>
            </a:avLst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D80F131-60FA-C764-5224-F7C0529262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0" t="22066" r="67418" b="8572"/>
          <a:stretch/>
        </p:blipFill>
        <p:spPr>
          <a:xfrm>
            <a:off x="8439462" y="1632922"/>
            <a:ext cx="3463508" cy="4458367"/>
          </a:xfrm>
          <a:prstGeom prst="roundRect">
            <a:avLst>
              <a:gd name="adj" fmla="val 7175"/>
            </a:avLst>
          </a:prstGeom>
        </p:spPr>
      </p:pic>
    </p:spTree>
    <p:extLst>
      <p:ext uri="{BB962C8B-B14F-4D97-AF65-F5344CB8AC3E}">
        <p14:creationId xmlns:p14="http://schemas.microsoft.com/office/powerpoint/2010/main" val="39467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8708F-BEC1-9F25-E3E3-05A2E3962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>
            <a:extLst>
              <a:ext uri="{FF2B5EF4-FFF2-40B4-BE49-F238E27FC236}">
                <a16:creationId xmlns:a16="http://schemas.microsoft.com/office/drawing/2014/main" id="{E08F1FFB-719E-7EF2-D1B6-0670AEAC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9224" y="766711"/>
            <a:ext cx="2863745" cy="319740"/>
          </a:xfrm>
        </p:spPr>
        <p:txBody>
          <a:bodyPr>
            <a:normAutofit fontScale="90000"/>
          </a:bodyPr>
          <a:lstStyle/>
          <a:p>
            <a:r>
              <a:rPr lang="it-IT" dirty="0"/>
              <a:t>Preregistrazione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91DAC686-6454-F46D-B07A-8AAD83B05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4174" y="6091289"/>
            <a:ext cx="3052030" cy="479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300" dirty="0" err="1"/>
              <a:t>Subject</a:t>
            </a:r>
            <a:r>
              <a:rPr lang="it-IT" sz="2300" dirty="0"/>
              <a:t> to </a:t>
            </a:r>
            <a:r>
              <a:rPr lang="it-IT" sz="2300" dirty="0" err="1"/>
              <a:t>change</a:t>
            </a:r>
            <a:endParaRPr lang="it-IT" sz="2300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DEA0AC1C-51A9-D3B6-B86A-533D7485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7"/>
          <a:stretch/>
        </p:blipFill>
        <p:spPr>
          <a:xfrm>
            <a:off x="680509" y="573833"/>
            <a:ext cx="7159360" cy="5325006"/>
          </a:xfrm>
          <a:prstGeom prst="roundRect">
            <a:avLst>
              <a:gd name="adj" fmla="val 5791"/>
            </a:avLst>
          </a:prstGeom>
          <a:ln w="76200">
            <a:solidFill>
              <a:srgbClr val="FFFFFF"/>
            </a:solidFill>
          </a:ln>
        </p:spPr>
      </p:pic>
      <p:sp>
        <p:nvSpPr>
          <p:cNvPr id="39" name="Segnaposto testo 3">
            <a:extLst>
              <a:ext uri="{FF2B5EF4-FFF2-40B4-BE49-F238E27FC236}">
                <a16:creationId xmlns:a16="http://schemas.microsoft.com/office/drawing/2014/main" id="{47898D3A-E933-EE43-9C9B-1CE995DC02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2</a:t>
            </a:r>
          </a:p>
        </p:txBody>
      </p:sp>
      <p:sp>
        <p:nvSpPr>
          <p:cNvPr id="40" name="Segnaposto testo 4">
            <a:extLst>
              <a:ext uri="{FF2B5EF4-FFF2-40B4-BE49-F238E27FC236}">
                <a16:creationId xmlns:a16="http://schemas.microsoft.com/office/drawing/2014/main" id="{00FEE7B0-7A84-3033-2C54-30D6ED646D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gioco</a:t>
            </a:r>
          </a:p>
        </p:txBody>
      </p:sp>
      <p:pic>
        <p:nvPicPr>
          <p:cNvPr id="3" name="Immagine 2" descr="Immagine che contiene testo, schermata, Elementi grafici, modello&#10;&#10;Il contenuto generato dall'IA potrebbe non essere corretto.">
            <a:extLst>
              <a:ext uri="{FF2B5EF4-FFF2-40B4-BE49-F238E27FC236}">
                <a16:creationId xmlns:a16="http://schemas.microsoft.com/office/drawing/2014/main" id="{F7946E4F-0B8F-905A-FAFE-C1DAFFD45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982" y="1652587"/>
            <a:ext cx="28575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2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91AA6-E994-3D6A-4185-5E1D410F1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5B6FEE-0DBF-1ACF-B78F-569748CB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872" y="2035319"/>
            <a:ext cx="7864071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98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GAME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72144-583F-CC5B-9D66-FEA3D1563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4982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2687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ABD8-F555-BD06-905B-2EB02318B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5C76FD-5A43-96EA-0E38-53C76A96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game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A55E63-204D-24A7-D946-A57FE37A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Per </a:t>
            </a:r>
            <a:r>
              <a:rPr lang="it-IT" dirty="0">
                <a:solidFill>
                  <a:srgbClr val="FF9933"/>
                </a:solidFill>
              </a:rPr>
              <a:t>Game Development</a:t>
            </a:r>
            <a:r>
              <a:rPr lang="it-IT" dirty="0"/>
              <a:t> si intende il processo di creazione di un videogioco, dall’idea iniziale fino al prodotto finito.</a:t>
            </a:r>
          </a:p>
          <a:p>
            <a:pPr marL="0" indent="0">
              <a:buNone/>
            </a:pPr>
            <a:r>
              <a:rPr lang="it-IT" dirty="0"/>
              <a:t>Il game development è una pratica multidisciplinare che coinvolge la programmazione, il design, l’arte, l’audio, la user </a:t>
            </a:r>
            <a:r>
              <a:rPr lang="it-IT" dirty="0" err="1"/>
              <a:t>interface</a:t>
            </a:r>
            <a:r>
              <a:rPr lang="it-IT" dirty="0"/>
              <a:t> (UI) e la scrittura.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8E7642-BD3B-2540-A067-ED4CBC4786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89998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15E74B-8C02-F445-7FDE-A20511734F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/>
          </a:bodyPr>
          <a:lstStyle/>
          <a:p>
            <a:r>
              <a:rPr lang="it-IT" sz="1800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10962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FEAD-B439-AF0B-3C31-351B5AE6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8D0C-D226-1CE3-18DA-5287975D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 vs. game development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C657D-BB16-40E1-4C5B-59604DDE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Game development e game design, spesso erroneamente usati come sinonimi, sono due concetti completamente diversi:</a:t>
            </a:r>
          </a:p>
          <a:p>
            <a:pPr marL="0" indent="0">
              <a:buNone/>
            </a:pPr>
            <a:r>
              <a:rPr lang="it-IT" dirty="0"/>
              <a:t>• con "</a:t>
            </a:r>
            <a:r>
              <a:rPr lang="it-IT" dirty="0">
                <a:solidFill>
                  <a:srgbClr val="FF9933"/>
                </a:solidFill>
              </a:rPr>
              <a:t>game design</a:t>
            </a:r>
            <a:r>
              <a:rPr lang="it-IT" dirty="0"/>
              <a:t>" ci si riferisce al lato concettale delle cose: la vision iniziale, le meccaniche, la storia, i personaggi, le locations, e così via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003B61-BFE2-D119-B794-7304863D6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89998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100A34-6D57-0535-681A-06E8B300AE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/>
          </a:bodyPr>
          <a:lstStyle/>
          <a:p>
            <a:r>
              <a:rPr lang="it-IT" sz="1800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32120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9D26B-D125-6280-332D-51CA7FDAB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41506A-5537-0062-131A-925F742A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 vs. game development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B74EF4-1A83-0EB7-BEEA-C46EF392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Game development e game design, spesso erroneamente usati come sinonimi, sono due concetti completamente diversi:</a:t>
            </a:r>
          </a:p>
          <a:p>
            <a:pPr marL="0" indent="0">
              <a:buNone/>
            </a:pPr>
            <a:r>
              <a:rPr lang="it-IT" dirty="0"/>
              <a:t>• il "</a:t>
            </a:r>
            <a:r>
              <a:rPr lang="it-IT" dirty="0">
                <a:solidFill>
                  <a:srgbClr val="FF9933"/>
                </a:solidFill>
              </a:rPr>
              <a:t>game development</a:t>
            </a:r>
            <a:r>
              <a:rPr lang="it-IT" dirty="0"/>
              <a:t>" è invece un termine più generale che comprende il game design e l’implementazione tecnica dei concetti di gioco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5418C1-59CB-FCF6-0556-10A0681A9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89998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AABA13F-8215-6B73-63D9-726F4B9827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/>
          </a:bodyPr>
          <a:lstStyle/>
          <a:p>
            <a:r>
              <a:rPr lang="it-IT" sz="1800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53909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80FE8-574A-4AA0-9993-DE215427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0790C-72CE-2240-C5CB-D5F460DC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game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4714B3-8E49-8AAE-A9B6-56E8A8D4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processo di game development può essere suddiviso in 4 fasi principali: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>
                <a:solidFill>
                  <a:srgbClr val="FF9933"/>
                </a:solidFill>
              </a:rPr>
              <a:t>Concept </a:t>
            </a:r>
            <a:r>
              <a:rPr lang="it-IT" dirty="0" err="1">
                <a:solidFill>
                  <a:srgbClr val="FF9933"/>
                </a:solidFill>
              </a:rPr>
              <a:t>Phase</a:t>
            </a:r>
            <a:r>
              <a:rPr lang="it-IT" dirty="0"/>
              <a:t>, in cui viene delineata la game </a:t>
            </a:r>
            <a:r>
              <a:rPr lang="it-IT" dirty="0" err="1"/>
              <a:t>experience</a:t>
            </a:r>
            <a:r>
              <a:rPr lang="it-IT" dirty="0"/>
              <a:t> generale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 err="1">
                <a:solidFill>
                  <a:srgbClr val="FF9933"/>
                </a:solidFill>
              </a:rPr>
              <a:t>Pre</a:t>
            </a:r>
            <a:r>
              <a:rPr lang="it-IT" dirty="0">
                <a:solidFill>
                  <a:srgbClr val="FF9933"/>
                </a:solidFill>
              </a:rPr>
              <a:t>-Production </a:t>
            </a:r>
            <a:r>
              <a:rPr lang="it-IT" dirty="0" err="1">
                <a:solidFill>
                  <a:srgbClr val="FF9933"/>
                </a:solidFill>
              </a:rPr>
              <a:t>Phase</a:t>
            </a:r>
            <a:r>
              <a:rPr lang="it-IT" dirty="0"/>
              <a:t>, in cui vengono definiti tutti i dettagli del videogioco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E4D549-0226-A915-B832-AC8CAD792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89998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FBAA88B-085E-9379-9D2E-95D214BC1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/>
          </a:bodyPr>
          <a:lstStyle/>
          <a:p>
            <a:r>
              <a:rPr lang="it-IT" sz="1800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8895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BA14-FBDB-323C-30C5-0A3AB40FD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10EA9-C0A5-D424-AB98-D98231B4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processo di game development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29136-04D5-6A60-BFAD-07197DDF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Il processo di game development può essere suddiviso in 4 fasi principali: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t-IT" dirty="0">
                <a:solidFill>
                  <a:srgbClr val="FF9933"/>
                </a:solidFill>
              </a:rPr>
              <a:t>Production </a:t>
            </a:r>
            <a:r>
              <a:rPr lang="it-IT" dirty="0" err="1">
                <a:solidFill>
                  <a:srgbClr val="FF9933"/>
                </a:solidFill>
              </a:rPr>
              <a:t>Phase</a:t>
            </a:r>
            <a:r>
              <a:rPr lang="it-IT" dirty="0"/>
              <a:t>, nella quale viene implementato tutto ciò che è stato definito nella </a:t>
            </a:r>
            <a:r>
              <a:rPr lang="it-IT" dirty="0" err="1"/>
              <a:t>Pre</a:t>
            </a:r>
            <a:r>
              <a:rPr lang="it-IT" dirty="0"/>
              <a:t>-Production </a:t>
            </a:r>
            <a:r>
              <a:rPr lang="it-IT" dirty="0" err="1"/>
              <a:t>Phase</a:t>
            </a:r>
            <a:r>
              <a:rPr lang="it-IT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it-IT" dirty="0">
                <a:solidFill>
                  <a:srgbClr val="FF9933"/>
                </a:solidFill>
              </a:rPr>
              <a:t>Post-Production </a:t>
            </a:r>
            <a:r>
              <a:rPr lang="it-IT" dirty="0" err="1">
                <a:solidFill>
                  <a:srgbClr val="FF9933"/>
                </a:solidFill>
              </a:rPr>
              <a:t>Phase</a:t>
            </a:r>
            <a:r>
              <a:rPr lang="it-IT" dirty="0"/>
              <a:t>, in cui si monitora il videogioco rilasciato e si sviluppano le espansioni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DE4DB9-DA54-A88C-DFBA-400CA44242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89998"/>
            <a:ext cx="356589" cy="436970"/>
          </a:xfrm>
        </p:spPr>
        <p:txBody>
          <a:bodyPr/>
          <a:lstStyle/>
          <a:p>
            <a:r>
              <a:rPr lang="it-IT" dirty="0"/>
              <a:t>3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5C4F32A-3B63-1093-3661-6D1CD18820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/>
          </a:bodyPr>
          <a:lstStyle/>
          <a:p>
            <a:r>
              <a:rPr lang="it-IT" sz="1800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5268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D3608-EE08-8444-2BFE-9A8A76F1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7" y="840419"/>
            <a:ext cx="5903497" cy="1325563"/>
          </a:xfrm>
        </p:spPr>
        <p:txBody>
          <a:bodyPr>
            <a:noAutofit/>
          </a:bodyPr>
          <a:lstStyle/>
          <a:p>
            <a:r>
              <a:rPr lang="it-IT" sz="5000" b="1" dirty="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</a:rPr>
              <a:t>Calogero Carlino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54C45D-BFED-1163-9D08-537E5B68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77" y="2145118"/>
            <a:ext cx="6901000" cy="3612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3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Appassionato di videogiochi e divoratore seriale di anime e manga da quando ne ha memoria. </a:t>
            </a:r>
          </a:p>
          <a:p>
            <a:pPr marL="0" indent="0">
              <a:buNone/>
            </a:pPr>
            <a:r>
              <a:rPr lang="it-IT" sz="23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Laureato in Informatica presso l’Università degli Studi dell’Aquila e attualmente studente del corso di Laurea Magistrale in Informatica presso la stessa università.</a:t>
            </a:r>
          </a:p>
          <a:p>
            <a:pPr marL="0" indent="0">
              <a:buNone/>
            </a:pPr>
            <a:r>
              <a:rPr lang="it-IT" sz="23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Si diletta a scrivere </a:t>
            </a:r>
            <a:r>
              <a:rPr lang="it-IT" sz="2300" b="1" dirty="0" err="1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WebNovel</a:t>
            </a:r>
            <a:r>
              <a:rPr lang="it-IT" sz="2300" b="1" dirty="0">
                <a:ln>
                  <a:solidFill>
                    <a:schemeClr val="tx1">
                      <a:alpha val="30000"/>
                    </a:schemeClr>
                  </a:solidFill>
                </a:ln>
              </a:rPr>
              <a:t> che pubblica in un sito web da lui realizzato ma aperto a tutti.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C29D01-3440-1163-6A9E-DDE135670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55086" y="131773"/>
            <a:ext cx="356589" cy="43697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622FB3-489F-AA82-7660-559C27BC73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11675" y="163857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INTRODUZIONE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4AF3A-08B9-E43E-C98D-874DCC9E53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86" b="17386"/>
          <a:stretch/>
        </p:blipFill>
        <p:spPr bwMode="auto">
          <a:xfrm>
            <a:off x="838200" y="600827"/>
            <a:ext cx="3350294" cy="3350294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D0C88-86DA-9222-0627-60233117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4D8F7-F9E0-2C81-0BEE-E5BFE11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904" y="2035319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GAME ENGINE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22C386-8C01-8C9D-2538-A7EC150400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9696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40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6DD49-A619-F620-CEB3-003CAED80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386C2-AACE-615D-1706-188CB2D99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un Game Engine?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E3BAC8-776F-4C24-2F39-A5D179D7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dirty="0">
                <a:solidFill>
                  <a:srgbClr val="FF9933"/>
                </a:solidFill>
              </a:rPr>
              <a:t>Game Engine </a:t>
            </a:r>
            <a:r>
              <a:rPr lang="it-IT" dirty="0"/>
              <a:t>è un framework ideato principalmente per lo sviluppo di videogiochi e, in generale, include librerie e supporti per lo sviluppo, come, ad esempio, i </a:t>
            </a:r>
            <a:r>
              <a:rPr lang="it-IT" dirty="0">
                <a:solidFill>
                  <a:srgbClr val="FF9933"/>
                </a:solidFill>
              </a:rPr>
              <a:t>Level Editor</a:t>
            </a:r>
            <a:r>
              <a:rPr lang="it-IT" dirty="0"/>
              <a:t>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404B029-7168-29ED-805A-396211BEB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17CB219-EED6-CDFA-AD28-FD8D26E373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113438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5956-B825-234D-BE29-C0860416B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0C9137-75B8-A8D5-1404-BFE1660C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Che cos’è un Game Engine?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C6A74A-3394-AF97-3ED2-B83837FD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Tra le </a:t>
            </a:r>
            <a:r>
              <a:rPr lang="it-IT" dirty="0">
                <a:solidFill>
                  <a:srgbClr val="FF9933"/>
                </a:solidFill>
              </a:rPr>
              <a:t>funzionalità core </a:t>
            </a:r>
            <a:r>
              <a:rPr lang="it-IT" dirty="0"/>
              <a:t>tipicamente fornite da un game engine troviamo ad esempio: </a:t>
            </a:r>
          </a:p>
          <a:p>
            <a:r>
              <a:rPr lang="it-IT" dirty="0"/>
              <a:t>un rendering engine per grafica </a:t>
            </a:r>
            <a:r>
              <a:rPr lang="it-IT" dirty="0">
                <a:latin typeface="VCR OSD Mono" panose="02000609000000000000" pitchFamily="49" charset="0"/>
              </a:rPr>
              <a:t>2D</a:t>
            </a:r>
            <a:r>
              <a:rPr lang="it-IT" dirty="0"/>
              <a:t> o </a:t>
            </a:r>
            <a:r>
              <a:rPr lang="it-IT" dirty="0">
                <a:latin typeface="VCR OSD Mono" panose="02000609000000000000" pitchFamily="49" charset="0"/>
              </a:rPr>
              <a:t>3D</a:t>
            </a:r>
          </a:p>
          <a:p>
            <a:r>
              <a:rPr lang="it-IT" dirty="0"/>
              <a:t>un </a:t>
            </a:r>
            <a:r>
              <a:rPr lang="it-IT" dirty="0" err="1"/>
              <a:t>phisics</a:t>
            </a:r>
            <a:r>
              <a:rPr lang="it-IT" dirty="0"/>
              <a:t> engine (o </a:t>
            </a:r>
            <a:r>
              <a:rPr lang="it-IT" dirty="0" err="1"/>
              <a:t>collision</a:t>
            </a:r>
            <a:r>
              <a:rPr lang="it-IT" dirty="0"/>
              <a:t> </a:t>
            </a:r>
            <a:r>
              <a:rPr lang="it-IT" dirty="0" err="1"/>
              <a:t>detection</a:t>
            </a:r>
            <a:r>
              <a:rPr lang="it-IT" dirty="0"/>
              <a:t>)</a:t>
            </a:r>
          </a:p>
          <a:p>
            <a:r>
              <a:rPr lang="it-IT" dirty="0"/>
              <a:t>Scripting</a:t>
            </a:r>
          </a:p>
          <a:p>
            <a:r>
              <a:rPr lang="it-IT" dirty="0"/>
              <a:t>supporto video per cinematiche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52E1B8-D4A8-89FE-A5B1-FB5DBA4A5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EBCDB3C-5AB9-251B-EA30-0A9A4D5858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284615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A10CF-FBA3-BB94-BA6F-DE69A14E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>
            <a:extLst>
              <a:ext uri="{FF2B5EF4-FFF2-40B4-BE49-F238E27FC236}">
                <a16:creationId xmlns:a16="http://schemas.microsoft.com/office/drawing/2014/main" id="{3545FB32-36BA-1CF5-970E-C500D37F8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0" y="766711"/>
            <a:ext cx="1044470" cy="319740"/>
          </a:xfrm>
        </p:spPr>
        <p:txBody>
          <a:bodyPr>
            <a:normAutofit fontScale="90000"/>
          </a:bodyPr>
          <a:lstStyle/>
          <a:p>
            <a:r>
              <a:rPr lang="it-IT" dirty="0"/>
              <a:t>Unity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45F0E347-DFC0-12F4-BF37-50FAF6EB5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73B5EFD1-9137-39A4-CD51-CE39F60DC3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GAME ENGINE</a:t>
            </a:r>
          </a:p>
        </p:txBody>
      </p:sp>
      <p:pic>
        <p:nvPicPr>
          <p:cNvPr id="11" name="Picture 4" descr="Unity 2019.3: Updates &amp; improvements to Unity Editor workflows | New UI for  Unity">
            <a:extLst>
              <a:ext uri="{FF2B5EF4-FFF2-40B4-BE49-F238E27FC236}">
                <a16:creationId xmlns:a16="http://schemas.microsoft.com/office/drawing/2014/main" id="{BA5E1AC2-1C3E-2829-F292-8CC5C3811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039" y="1442467"/>
            <a:ext cx="8141921" cy="4579831"/>
          </a:xfrm>
          <a:prstGeom prst="roundRect">
            <a:avLst>
              <a:gd name="adj" fmla="val 2920"/>
            </a:avLst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4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CE751-8103-3EAC-9306-290138B1D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>
            <a:extLst>
              <a:ext uri="{FF2B5EF4-FFF2-40B4-BE49-F238E27FC236}">
                <a16:creationId xmlns:a16="http://schemas.microsoft.com/office/drawing/2014/main" id="{29F73F4C-449E-C36F-0717-48A93D23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74" y="766711"/>
            <a:ext cx="2235095" cy="319740"/>
          </a:xfrm>
        </p:spPr>
        <p:txBody>
          <a:bodyPr>
            <a:normAutofit fontScale="90000"/>
          </a:bodyPr>
          <a:lstStyle/>
          <a:p>
            <a:r>
              <a:rPr lang="it-IT" dirty="0"/>
              <a:t>Unreal Engine</a:t>
            </a:r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DEA65C01-8529-55F2-9F4E-BF7223FD4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10" name="Segnaposto testo 4">
            <a:extLst>
              <a:ext uri="{FF2B5EF4-FFF2-40B4-BE49-F238E27FC236}">
                <a16:creationId xmlns:a16="http://schemas.microsoft.com/office/drawing/2014/main" id="{595A440B-9A20-4D6B-3FEE-76BF18D1CF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GAME ENGINE</a:t>
            </a:r>
          </a:p>
        </p:txBody>
      </p:sp>
      <p:pic>
        <p:nvPicPr>
          <p:cNvPr id="1034" name="Picture 10" descr="Unreal Engine 5">
            <a:extLst>
              <a:ext uri="{FF2B5EF4-FFF2-40B4-BE49-F238E27FC236}">
                <a16:creationId xmlns:a16="http://schemas.microsoft.com/office/drawing/2014/main" id="{ECFBD1FC-0BEA-B290-D55F-B1544FE69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94" y="1442466"/>
            <a:ext cx="8148166" cy="4579831"/>
          </a:xfrm>
          <a:prstGeom prst="roundRect">
            <a:avLst>
              <a:gd name="adj" fmla="val 3247"/>
            </a:avLst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FB06-F30A-1595-89FE-BA6C8A6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8F3CC-135D-525C-2136-519271D8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 vs Game Framework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F25AEF-6F2D-98DE-D862-7ECECD062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dirty="0">
                <a:solidFill>
                  <a:srgbClr val="FF9933"/>
                </a:solidFill>
              </a:rPr>
              <a:t>Game Engine</a:t>
            </a:r>
            <a:r>
              <a:rPr lang="it-IT" dirty="0"/>
              <a:t> è un pacchetto completo in cui tutto il lavoro pesante è già stato fatto e lo sviluppatore può semplicemente concentrarsi sul game development vero e proprio mediante l’utilizzo degli strumenti disponibili.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FEF983-B09F-57C6-F4F8-84276F7A7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C50AAA-5717-4C02-1E82-5E14D622BD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420857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BA169-3D56-FC31-F4E4-1ECC287F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8FEFC-1854-E6AA-ECC3-779C2B4D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 vs Game Framework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2FEAB-5A66-F31C-EC5C-6F022201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Un </a:t>
            </a:r>
            <a:r>
              <a:rPr lang="it-IT" dirty="0">
                <a:solidFill>
                  <a:srgbClr val="FF9933"/>
                </a:solidFill>
              </a:rPr>
              <a:t>Framework</a:t>
            </a:r>
            <a:r>
              <a:rPr lang="it-IT" dirty="0"/>
              <a:t> astrae i dettagli della programmazione più a basso livello e si occupa della creazione della finestra del videogioco, di fornire un metodo diretto per disegnare oggetti su tale finestra, di gestire i vari dispositivi di input e di pensare a un sistema per il controllo del suono.</a:t>
            </a:r>
          </a:p>
          <a:p>
            <a:pPr marL="0" indent="0">
              <a:buNone/>
            </a:pPr>
            <a:r>
              <a:rPr lang="it-IT" dirty="0">
                <a:solidFill>
                  <a:srgbClr val="FF9933"/>
                </a:solidFill>
              </a:rPr>
              <a:t>Nient’altro.</a:t>
            </a:r>
          </a:p>
          <a:p>
            <a:pPr marL="0" indent="0">
              <a:buNone/>
            </a:pPr>
            <a:r>
              <a:rPr lang="it-IT" dirty="0"/>
              <a:t>Tutto il resto bisogna programmarselo da sé.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5B3AC-76BD-4E1B-ED25-5D92AE6AA6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86C2DD2-6208-D22A-59A2-82755C5BB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GAME ENGINE</a:t>
            </a:r>
          </a:p>
        </p:txBody>
      </p:sp>
    </p:spTree>
    <p:extLst>
      <p:ext uri="{BB962C8B-B14F-4D97-AF65-F5344CB8AC3E}">
        <p14:creationId xmlns:p14="http://schemas.microsoft.com/office/powerpoint/2010/main" val="15720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CF744-687E-3678-83D8-0A6B711D3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8AEFF2-E965-B99B-E2FF-A071D0BB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904" y="2035319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GODOT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A6F8AC-3554-BB96-34C1-3AD066F08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9696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226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3609-58FB-FB25-65DD-E7066E0D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AE5E4-9BD4-FF04-4BBC-E85FCC8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 </a:t>
            </a:r>
            <a:r>
              <a:rPr lang="en-US" dirty="0" err="1"/>
              <a:t>cos’è</a:t>
            </a:r>
            <a:r>
              <a:rPr lang="en-US" dirty="0"/>
              <a:t> Godot?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80E42D-C5BF-9F21-506C-01F53FA12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solidFill>
                  <a:srgbClr val="FF9933"/>
                </a:solidFill>
              </a:rPr>
              <a:t>Godot</a:t>
            </a:r>
            <a:r>
              <a:rPr lang="it-IT" dirty="0"/>
              <a:t> è un game engine cross-</a:t>
            </a:r>
            <a:r>
              <a:rPr lang="it-IT" dirty="0" err="1"/>
              <a:t>platform</a:t>
            </a:r>
            <a:r>
              <a:rPr lang="it-IT" dirty="0"/>
              <a:t> completamente gratuito e open software per la creazione di videogiochi 2D e 3D.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529AA0-114D-26FA-8B37-90819A5B26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24950B3-7117-2147-8BC9-9EA04CEEBD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GODOT</a:t>
            </a:r>
          </a:p>
        </p:txBody>
      </p:sp>
    </p:spTree>
    <p:extLst>
      <p:ext uri="{BB962C8B-B14F-4D97-AF65-F5344CB8AC3E}">
        <p14:creationId xmlns:p14="http://schemas.microsoft.com/office/powerpoint/2010/main" val="325364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1EC2-AF32-715B-869B-5F04F300D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63ABCB-D9E9-8651-5D0C-FFA06DF60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</a:t>
            </a:r>
            <a:r>
              <a:rPr lang="en-US" dirty="0" err="1"/>
              <a:t>linguaggi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r>
              <a:rPr lang="en-US" dirty="0"/>
              <a:t> di Godot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47CE1F-91FF-D261-478C-F17FEF2B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Godot offre </a:t>
            </a:r>
            <a:r>
              <a:rPr lang="it-IT" dirty="0">
                <a:solidFill>
                  <a:srgbClr val="FF9933"/>
                </a:solidFill>
              </a:rPr>
              <a:t>quattro</a:t>
            </a:r>
            <a:r>
              <a:rPr lang="it-IT" dirty="0"/>
              <a:t> linguaggi di programmazione, che possono anche essere mischiati tra loro: GDScript, C# e, tramite </a:t>
            </a:r>
            <a:r>
              <a:rPr lang="it-IT" dirty="0" err="1"/>
              <a:t>GDExtension</a:t>
            </a:r>
            <a:r>
              <a:rPr lang="it-IT" dirty="0"/>
              <a:t> </a:t>
            </a:r>
            <a:r>
              <a:rPr lang="it-IT" dirty="0" err="1"/>
              <a:t>technology</a:t>
            </a:r>
            <a:r>
              <a:rPr lang="it-IT" dirty="0"/>
              <a:t>, C e C++: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CD34A71-947F-2E26-DD2C-444818A9E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FED71D-68C6-CEB5-5B70-3F59AB206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GODOT</a:t>
            </a:r>
          </a:p>
        </p:txBody>
      </p:sp>
    </p:spTree>
    <p:extLst>
      <p:ext uri="{BB962C8B-B14F-4D97-AF65-F5344CB8AC3E}">
        <p14:creationId xmlns:p14="http://schemas.microsoft.com/office/powerpoint/2010/main" val="42638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37C53-327D-CEE4-F822-F694EE20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olo 40">
            <a:extLst>
              <a:ext uri="{FF2B5EF4-FFF2-40B4-BE49-F238E27FC236}">
                <a16:creationId xmlns:a16="http://schemas.microsoft.com/office/drawing/2014/main" id="{B34431C3-A6B9-044D-E4E0-E3D4B5B8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3902" y="763356"/>
            <a:ext cx="2609068" cy="323095"/>
          </a:xfrm>
        </p:spPr>
        <p:txBody>
          <a:bodyPr>
            <a:normAutofit fontScale="90000"/>
          </a:bodyPr>
          <a:lstStyle/>
          <a:p>
            <a:r>
              <a:rPr lang="it-IT" dirty="0"/>
              <a:t>Sito di </a:t>
            </a:r>
            <a:r>
              <a:rPr lang="it-IT" dirty="0" err="1"/>
              <a:t>WebNovel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016A8B3-D094-4D13-FD49-9F97F9D1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66" t="13669" r="17378" b="3988"/>
          <a:stretch/>
        </p:blipFill>
        <p:spPr>
          <a:xfrm>
            <a:off x="538632" y="606840"/>
            <a:ext cx="8120452" cy="5368014"/>
          </a:xfrm>
          <a:prstGeom prst="roundRect">
            <a:avLst>
              <a:gd name="adj" fmla="val 5735"/>
            </a:avLst>
          </a:prstGeom>
        </p:spPr>
      </p:pic>
      <p:sp>
        <p:nvSpPr>
          <p:cNvPr id="2" name="Segnaposto contenuto 13">
            <a:extLst>
              <a:ext uri="{FF2B5EF4-FFF2-40B4-BE49-F238E27FC236}">
                <a16:creationId xmlns:a16="http://schemas.microsoft.com/office/drawing/2014/main" id="{E3EFB332-3D1E-F004-2213-C800BA696FC4}"/>
              </a:ext>
            </a:extLst>
          </p:cNvPr>
          <p:cNvSpPr txBox="1">
            <a:spLocks/>
          </p:cNvSpPr>
          <p:nvPr/>
        </p:nvSpPr>
        <p:spPr>
          <a:xfrm>
            <a:off x="2584236" y="6131240"/>
            <a:ext cx="4140420" cy="4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ln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300" dirty="0"/>
              <a:t>https://nerdshelf.net/it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666692D8-8CA7-3C48-4459-334990AE0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55086" y="131773"/>
            <a:ext cx="356589" cy="436970"/>
          </a:xfrm>
        </p:spPr>
        <p:txBody>
          <a:bodyPr/>
          <a:lstStyle/>
          <a:p>
            <a:r>
              <a:rPr lang="it-IT" dirty="0"/>
              <a:t>0</a:t>
            </a:r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81BDEB75-7EA0-07CC-C0CC-E6B6B868F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11675" y="163857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INTRODUZIONE</a:t>
            </a:r>
          </a:p>
        </p:txBody>
      </p:sp>
      <p:pic>
        <p:nvPicPr>
          <p:cNvPr id="4" name="Immagine 3" descr="Immagine che contiene testo, schermata, quadrato, Carattere&#10;&#10;Il contenuto generato dall'IA potrebbe non essere corretto.">
            <a:extLst>
              <a:ext uri="{FF2B5EF4-FFF2-40B4-BE49-F238E27FC236}">
                <a16:creationId xmlns:a16="http://schemas.microsoft.com/office/drawing/2014/main" id="{6CA2AFDD-448C-01B7-1BE2-8E19A6B82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861" y="1758514"/>
            <a:ext cx="2687109" cy="33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4531-9AA9-89F5-205E-5B5A592D6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985338-EB03-75A9-0ABF-DF2DBF9C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GDScript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D22760-8834-28AF-EDCF-E04CBBBF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GDScript è un linguaggio di programmazione pensato </a:t>
            </a:r>
            <a:r>
              <a:rPr lang="it-IT" dirty="0">
                <a:solidFill>
                  <a:srgbClr val="FF9933"/>
                </a:solidFill>
              </a:rPr>
              <a:t>appositamente</a:t>
            </a:r>
            <a:r>
              <a:rPr lang="it-IT" dirty="0"/>
              <a:t> per Godot e per soddisfare i </a:t>
            </a:r>
            <a:r>
              <a:rPr lang="it-IT" dirty="0">
                <a:solidFill>
                  <a:srgbClr val="FF9933"/>
                </a:solidFill>
              </a:rPr>
              <a:t>bisogni</a:t>
            </a:r>
            <a:r>
              <a:rPr lang="it-IT" dirty="0"/>
              <a:t> degli sviluppatori.</a:t>
            </a:r>
          </a:p>
          <a:p>
            <a:pPr marL="0" indent="0">
              <a:buNone/>
            </a:pPr>
            <a:r>
              <a:rPr lang="it-IT" dirty="0"/>
              <a:t>Ha una sintassi leggera e diretta e, inoltre, tra tutti gli altri linguaggi è in assoluto quello che riesce a comunicare più da "vicino" con il game engine.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0F5A72A-26C5-A121-FC9C-D5376874A1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80378" y="119978"/>
            <a:ext cx="356589" cy="436970"/>
          </a:xfrm>
        </p:spPr>
        <p:txBody>
          <a:bodyPr/>
          <a:lstStyle/>
          <a:p>
            <a:r>
              <a:rPr lang="it-IT" dirty="0"/>
              <a:t>5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7883553-55B3-23A3-9A74-E389DC961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6967" y="134968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GODOT</a:t>
            </a:r>
          </a:p>
        </p:txBody>
      </p:sp>
    </p:spTree>
    <p:extLst>
      <p:ext uri="{BB962C8B-B14F-4D97-AF65-F5344CB8AC3E}">
        <p14:creationId xmlns:p14="http://schemas.microsoft.com/office/powerpoint/2010/main" val="85527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A2963-1A8C-7E02-54BC-9804A22E8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CE26D-6A90-0E51-877E-5AFB4285A703}"/>
              </a:ext>
            </a:extLst>
          </p:cNvPr>
          <p:cNvSpPr txBox="1">
            <a:spLocks/>
          </p:cNvSpPr>
          <p:nvPr/>
        </p:nvSpPr>
        <p:spPr>
          <a:xfrm>
            <a:off x="1721758" y="820740"/>
            <a:ext cx="8748485" cy="22275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Cosa SI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8FA0CAA-DCF1-E63B-2702-CCF7864A0D99}"/>
              </a:ext>
            </a:extLst>
          </p:cNvPr>
          <p:cNvSpPr txBox="1">
            <a:spLocks/>
          </p:cNvSpPr>
          <p:nvPr/>
        </p:nvSpPr>
        <p:spPr>
          <a:xfrm>
            <a:off x="1524000" y="5361300"/>
            <a:ext cx="9144000" cy="646331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4000" b="1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Pokemon Pixel Font" panose="00000400000000000000" pitchFamily="2" charset="0"/>
              </a:rPr>
              <a:t>Calogero  Carlino</a:t>
            </a:r>
            <a:endParaRPr lang="en-GB" sz="4000" b="1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chemeClr val="bg1"/>
              </a:solidFill>
              <a:latin typeface="Pokemon Pixel Font" panose="000004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BCB39-F8FB-3DD3-C19E-F2BC42566D80}"/>
              </a:ext>
            </a:extLst>
          </p:cNvPr>
          <p:cNvSpPr txBox="1">
            <a:spLocks/>
          </p:cNvSpPr>
          <p:nvPr/>
        </p:nvSpPr>
        <p:spPr>
          <a:xfrm>
            <a:off x="377371" y="1889698"/>
            <a:ext cx="11437258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CELA DIETRO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BCC412-11FA-029E-43B0-625C7E6A3C44}"/>
              </a:ext>
            </a:extLst>
          </p:cNvPr>
          <p:cNvSpPr txBox="1">
            <a:spLocks/>
          </p:cNvSpPr>
          <p:nvPr/>
        </p:nvSpPr>
        <p:spPr>
          <a:xfrm>
            <a:off x="1524000" y="2958656"/>
            <a:ext cx="9144000" cy="2227533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5000" b="1" dirty="0">
                <a:ln w="635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Ai pixel</a:t>
            </a:r>
            <a:endParaRPr lang="en-GB" sz="15000" b="1" dirty="0">
              <a:ln w="635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CCBCB0-CF9A-79B4-CA5C-A3179182001B}"/>
              </a:ext>
            </a:extLst>
          </p:cNvPr>
          <p:cNvSpPr txBox="1">
            <a:spLocks/>
          </p:cNvSpPr>
          <p:nvPr/>
        </p:nvSpPr>
        <p:spPr>
          <a:xfrm>
            <a:off x="953406" y="4691885"/>
            <a:ext cx="10285188" cy="66172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rgbClr val="FF9933"/>
                    </a:gs>
                    <a:gs pos="51000">
                      <a:schemeClr val="accent2">
                        <a:lumMod val="60000"/>
                        <a:lumOff val="40000"/>
                      </a:schemeClr>
                    </a:gs>
                    <a:gs pos="83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ThaleahFat" panose="02000603000000000000" pitchFamily="2" charset="0"/>
                <a:ea typeface="ThaleahFat" panose="02000603000000000000" pitchFamily="2" charset="0"/>
              </a:rPr>
              <a:t>Imparare a programmare sviluppando un RPG</a:t>
            </a:r>
            <a:endParaRPr lang="en-GB" sz="4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0">
                    <a:srgbClr val="FF9933"/>
                  </a:gs>
                  <a:gs pos="51000">
                    <a:schemeClr val="accent2">
                      <a:lumMod val="60000"/>
                      <a:lumOff val="40000"/>
                    </a:schemeClr>
                  </a:gs>
                  <a:gs pos="8300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5400000" scaled="1"/>
                <a:tileRect/>
              </a:gradFill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ThaleahFat" panose="02000603000000000000" pitchFamily="2" charset="0"/>
              <a:ea typeface="ThaleahFat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2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345E7-B17C-15FF-4CF4-BC01AC0F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86" y="2065301"/>
            <a:ext cx="7246039" cy="3627304"/>
          </a:xfrm>
        </p:spPr>
        <p:txBody>
          <a:bodyPr>
            <a:noAutofit/>
          </a:bodyPr>
          <a:lstStyle/>
          <a:p>
            <a:pPr algn="l">
              <a:lnSpc>
                <a:spcPct val="50000"/>
              </a:lnSpc>
            </a:pP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IL</a:t>
            </a:r>
            <a:r>
              <a:rPr lang="it-IT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 </a:t>
            </a:r>
            <a:r>
              <a:rPr lang="it-IT" sz="14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ThaleahFat" panose="02000603000000000000" pitchFamily="2" charset="0"/>
                <a:ea typeface="ThaleahFat" panose="02000603000000000000" pitchFamily="2" charset="0"/>
              </a:rPr>
              <a:t>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371DDA-D03B-B4CB-0BFB-B6C42DEFB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14450" y="1229929"/>
            <a:ext cx="2835936" cy="46379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3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04b" panose="000004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17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A9249D-2005-8E9E-A97F-6E349579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9881D4-3BEF-370C-40DF-7E7BF7A95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3000" dirty="0"/>
              <a:t>Incrementare le capacità di programmazione mediante la realizzazione di un </a:t>
            </a:r>
            <a:r>
              <a:rPr lang="it-IT" sz="3000" dirty="0">
                <a:solidFill>
                  <a:srgbClr val="FF9933"/>
                </a:solidFill>
              </a:rPr>
              <a:t>videogame </a:t>
            </a:r>
            <a:r>
              <a:rPr lang="it-IT" sz="3000" dirty="0">
                <a:solidFill>
                  <a:srgbClr val="FF9933"/>
                </a:solidFill>
                <a:latin typeface="VCR OSD Mono" panose="02000609000000000000" pitchFamily="49" charset="0"/>
              </a:rPr>
              <a:t>2D</a:t>
            </a:r>
            <a:r>
              <a:rPr lang="it-IT" sz="3000" dirty="0"/>
              <a:t> della tipologia </a:t>
            </a:r>
            <a:r>
              <a:rPr lang="it-IT" sz="3000" dirty="0">
                <a:solidFill>
                  <a:srgbClr val="FF9933"/>
                </a:solidFill>
              </a:rPr>
              <a:t>RPG</a:t>
            </a:r>
            <a:r>
              <a:rPr lang="it-IT" sz="3000" dirty="0"/>
              <a:t> (</a:t>
            </a:r>
            <a:r>
              <a:rPr lang="it-IT" sz="3000" dirty="0" err="1"/>
              <a:t>Role</a:t>
            </a:r>
            <a:r>
              <a:rPr lang="it-IT" sz="3000" dirty="0"/>
              <a:t>-playing game). </a:t>
            </a:r>
          </a:p>
          <a:p>
            <a:pPr marL="0" indent="0">
              <a:buNone/>
            </a:pPr>
            <a:r>
              <a:rPr lang="it-IT" sz="3000" dirty="0"/>
              <a:t>Per realizzazione si intende uno sviluppo completamente da </a:t>
            </a:r>
            <a:r>
              <a:rPr lang="it-IT" sz="3000" dirty="0">
                <a:solidFill>
                  <a:srgbClr val="FF9933"/>
                </a:solidFill>
              </a:rPr>
              <a:t>zero</a:t>
            </a:r>
            <a:r>
              <a:rPr lang="it-IT" sz="3000" dirty="0"/>
              <a:t>: design dei livelli, algoritmi per il </a:t>
            </a:r>
            <a:r>
              <a:rPr lang="it-IT" sz="3000" dirty="0" err="1"/>
              <a:t>dialogue</a:t>
            </a:r>
            <a:r>
              <a:rPr lang="it-IT" sz="3000" dirty="0"/>
              <a:t>/</a:t>
            </a:r>
            <a:r>
              <a:rPr lang="it-IT" sz="3000" dirty="0" err="1"/>
              <a:t>combat</a:t>
            </a:r>
            <a:r>
              <a:rPr lang="it-IT" sz="3000" dirty="0"/>
              <a:t> system, </a:t>
            </a:r>
            <a:r>
              <a:rPr lang="it-IT" sz="3000" dirty="0" err="1"/>
              <a:t>ecc</a:t>
            </a:r>
            <a:r>
              <a:rPr lang="it-IT" sz="3000" dirty="0"/>
              <a:t>…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AA3132-6B32-337D-9043-614637C40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FF68B3-FDFF-3F3B-16D9-076E6E7C1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</p:spTree>
    <p:extLst>
      <p:ext uri="{BB962C8B-B14F-4D97-AF65-F5344CB8AC3E}">
        <p14:creationId xmlns:p14="http://schemas.microsoft.com/office/powerpoint/2010/main" val="57589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B417E-2BC2-85F1-D928-5DE95988D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D99092-E59D-1E14-D602-1BB5DB1D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Imparare programmando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1BA42C-6576-866D-9088-2C5DEA3B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dirty="0"/>
              <a:t>Il corso è completamente basato su un videogioco completo.</a:t>
            </a:r>
          </a:p>
          <a:p>
            <a:pPr marL="0" indent="0">
              <a:buNone/>
            </a:pPr>
            <a:r>
              <a:rPr lang="it-IT" sz="3000" dirty="0"/>
              <a:t>L’erogazione della didattica vede un’analisi pedissequa di quest’ultimo: si scompone il videogioco in componenti basi principali e ci si domanda come realizzarli.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968B5F-87D3-B603-A0DE-6062EFD16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278294-AC32-A806-6F27-D72D34DCB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</p:spTree>
    <p:extLst>
      <p:ext uri="{BB962C8B-B14F-4D97-AF65-F5344CB8AC3E}">
        <p14:creationId xmlns:p14="http://schemas.microsoft.com/office/powerpoint/2010/main" val="18915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A3B6-C0AB-ECE1-2D5B-A5DDDD75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46A721-2B4D-55AB-5BC6-AA71ADC0F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dirty="0"/>
              <a:t>Come approccio di spiegazione si è scelto di partire sempre da una scena del videogioco.</a:t>
            </a:r>
          </a:p>
          <a:p>
            <a:pPr marL="0" indent="0">
              <a:buNone/>
            </a:pPr>
            <a:r>
              <a:rPr lang="it-IT" sz="3000" dirty="0"/>
              <a:t>Ad esempio, un dialogo tra due o più personaggi ha dietro un componente chiamato </a:t>
            </a:r>
            <a:r>
              <a:rPr lang="it-IT" sz="3000" dirty="0" err="1">
                <a:solidFill>
                  <a:srgbClr val="FF9933"/>
                </a:solidFill>
              </a:rPr>
              <a:t>dialogue</a:t>
            </a:r>
            <a:r>
              <a:rPr lang="it-IT" sz="3000" dirty="0">
                <a:solidFill>
                  <a:srgbClr val="FF9933"/>
                </a:solidFill>
              </a:rPr>
              <a:t> system</a:t>
            </a:r>
            <a:r>
              <a:rPr lang="it-IT" sz="3000" dirty="0"/>
              <a:t>.</a:t>
            </a:r>
          </a:p>
          <a:p>
            <a:pPr marL="0" indent="0">
              <a:buNone/>
            </a:pPr>
            <a:r>
              <a:rPr lang="it-IT" sz="3000" dirty="0"/>
              <a:t>In questo corso scomporremo dunque il </a:t>
            </a:r>
            <a:r>
              <a:rPr lang="it-IT" sz="3000" dirty="0" err="1">
                <a:solidFill>
                  <a:srgbClr val="FF9933"/>
                </a:solidFill>
              </a:rPr>
              <a:t>dialogue</a:t>
            </a:r>
            <a:r>
              <a:rPr lang="it-IT" sz="3000" dirty="0">
                <a:solidFill>
                  <a:srgbClr val="FF9933"/>
                </a:solidFill>
              </a:rPr>
              <a:t> system</a:t>
            </a:r>
            <a:r>
              <a:rPr lang="it-IT" sz="3000" dirty="0"/>
              <a:t> in componenti più piccoli in modo da capire come funziona e come realizzarlo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83E64A1-1797-FC7D-3B82-9D52CCA42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7CEF144-A750-1B33-2662-2DAC823E8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D311171-A823-2952-D2CA-03AC3EA4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Imparare programmando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FE8CC-012A-8346-27B7-159D6296E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98D7EF-F611-5E3C-74FA-C79A911B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000" dirty="0"/>
              <a:t>Gli RPG </a:t>
            </a:r>
            <a:r>
              <a:rPr lang="it-IT" sz="3000" dirty="0">
                <a:latin typeface="VCR OSD Mono" panose="02000609000000000000" pitchFamily="49" charset="0"/>
              </a:rPr>
              <a:t>2D</a:t>
            </a:r>
            <a:r>
              <a:rPr lang="it-IT" sz="3000" dirty="0"/>
              <a:t> sono una grande sfida per chi vuole accrescere le proprie abilità di programmatore.</a:t>
            </a:r>
          </a:p>
          <a:p>
            <a:pPr marL="0" indent="0">
              <a:buNone/>
            </a:pPr>
            <a:r>
              <a:rPr lang="it-IT" sz="3000" dirty="0"/>
              <a:t>Il </a:t>
            </a:r>
            <a:r>
              <a:rPr lang="it-IT" sz="3000" dirty="0">
                <a:solidFill>
                  <a:srgbClr val="FF9933"/>
                </a:solidFill>
                <a:latin typeface="VCR OSD Mono" panose="02000609000000000000" pitchFamily="49" charset="0"/>
              </a:rPr>
              <a:t>2D</a:t>
            </a:r>
            <a:r>
              <a:rPr lang="it-IT" sz="3000" dirty="0"/>
              <a:t> è da preferire al </a:t>
            </a:r>
            <a:r>
              <a:rPr lang="it-IT" sz="3000" dirty="0">
                <a:latin typeface="VCR OSD Mono" panose="02000609000000000000" pitchFamily="49" charset="0"/>
              </a:rPr>
              <a:t>3D</a:t>
            </a:r>
            <a:r>
              <a:rPr lang="it-IT" sz="3000" dirty="0"/>
              <a:t> poiché non presenta una logica, una fisica e altre meccaniche troppo complesse.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786DBD-58E9-0D10-CB61-FB44E78C1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9846" y="100692"/>
            <a:ext cx="356589" cy="436970"/>
          </a:xfrm>
        </p:spPr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1903F0E-C45E-294D-3EF5-26D75E1CC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30097" y="132776"/>
            <a:ext cx="2152357" cy="436970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IL CORSO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D22E96B-9ADC-CDB9-1947-A6F56552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426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>
                <a:ln w="9525" cmpd="sng">
                  <a:solidFill>
                    <a:schemeClr val="tx1">
                      <a:alpha val="30000"/>
                    </a:schemeClr>
                  </a:solidFill>
                </a:ln>
              </a:rPr>
              <a:t>Perché un videogioco RPG?</a:t>
            </a:r>
            <a:endParaRPr lang="it-IT" sz="6000" dirty="0">
              <a:ln w="9525" cmpd="sng">
                <a:solidFill>
                  <a:schemeClr val="tx1">
                    <a:alpha val="30000"/>
                  </a:schemeClr>
                </a:solidFill>
              </a:ln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93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zato 3">
      <a:majorFont>
        <a:latin typeface="Pixelify Sans"/>
        <a:ea typeface=""/>
        <a:cs typeface=""/>
      </a:majorFont>
      <a:minorFont>
        <a:latin typeface="Pixelify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1276</Words>
  <Application>Microsoft Office PowerPoint</Application>
  <PresentationFormat>Widescreen</PresentationFormat>
  <Paragraphs>215</Paragraphs>
  <Slides>41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8" baseType="lpstr">
      <vt:lpstr>04b</vt:lpstr>
      <vt:lpstr>Arial</vt:lpstr>
      <vt:lpstr>Pixelify Sans</vt:lpstr>
      <vt:lpstr>Pokemon Pixel Font</vt:lpstr>
      <vt:lpstr>ThaleahFat</vt:lpstr>
      <vt:lpstr>VCR OSD Mono</vt:lpstr>
      <vt:lpstr>Tema di Office</vt:lpstr>
      <vt:lpstr>Presentazione standard di PowerPoint</vt:lpstr>
      <vt:lpstr>Presentazione standard di PowerPoint</vt:lpstr>
      <vt:lpstr>Calogero Carlino</vt:lpstr>
      <vt:lpstr>Sito di WebNovel</vt:lpstr>
      <vt:lpstr>IL CORSO</vt:lpstr>
      <vt:lpstr>Obiettivo</vt:lpstr>
      <vt:lpstr>Imparare programmando</vt:lpstr>
      <vt:lpstr>Imparare programmando</vt:lpstr>
      <vt:lpstr>Perché un videogioco RPG?</vt:lpstr>
      <vt:lpstr>Perché un videogioco RPG?</vt:lpstr>
      <vt:lpstr>Perché un videogioco RPG?</vt:lpstr>
      <vt:lpstr>Indice degli argomenti</vt:lpstr>
      <vt:lpstr>Indice degli argomenti</vt:lpstr>
      <vt:lpstr>Indice degli argomenti</vt:lpstr>
      <vt:lpstr>Indice degli argomenti</vt:lpstr>
      <vt:lpstr>Discord</vt:lpstr>
      <vt:lpstr>Discord</vt:lpstr>
      <vt:lpstr>Link di invito a Discord</vt:lpstr>
      <vt:lpstr>IL GIOCO</vt:lpstr>
      <vt:lpstr>Il gioco</vt:lpstr>
      <vt:lpstr>La trama</vt:lpstr>
      <vt:lpstr>Romics</vt:lpstr>
      <vt:lpstr>Preregistrazione</vt:lpstr>
      <vt:lpstr>GAME DEVELOPMENT</vt:lpstr>
      <vt:lpstr>Il game development</vt:lpstr>
      <vt:lpstr>Game design vs. game development</vt:lpstr>
      <vt:lpstr>Game design vs. game development</vt:lpstr>
      <vt:lpstr>Il processo di game development</vt:lpstr>
      <vt:lpstr>Il processo di game development</vt:lpstr>
      <vt:lpstr>GAME ENGINE</vt:lpstr>
      <vt:lpstr>Che cos’è un Game Engine?</vt:lpstr>
      <vt:lpstr>Che cos’è un Game Engine?</vt:lpstr>
      <vt:lpstr>Unity</vt:lpstr>
      <vt:lpstr>Unreal Engine</vt:lpstr>
      <vt:lpstr>Game Engine vs Game Framework</vt:lpstr>
      <vt:lpstr>Game Engine vs Game Framework</vt:lpstr>
      <vt:lpstr>GODOT</vt:lpstr>
      <vt:lpstr>Che cos’è Godot?</vt:lpstr>
      <vt:lpstr>I linguaggi di programmazione di Godot</vt:lpstr>
      <vt:lpstr>GDScript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Calogero Carlino</dc:creator>
  <cp:lastModifiedBy>Calogero Carlino</cp:lastModifiedBy>
  <cp:revision>41</cp:revision>
  <dcterms:created xsi:type="dcterms:W3CDTF">2025-03-03T09:42:40Z</dcterms:created>
  <dcterms:modified xsi:type="dcterms:W3CDTF">2025-03-05T01:22:52Z</dcterms:modified>
</cp:coreProperties>
</file>