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16" r:id="rId4"/>
    <p:sldId id="258" r:id="rId5"/>
    <p:sldId id="332" r:id="rId6"/>
    <p:sldId id="333" r:id="rId7"/>
    <p:sldId id="334" r:id="rId8"/>
    <p:sldId id="315" r:id="rId9"/>
    <p:sldId id="335" r:id="rId10"/>
    <p:sldId id="257" r:id="rId11"/>
    <p:sldId id="336" r:id="rId12"/>
    <p:sldId id="339" r:id="rId13"/>
    <p:sldId id="337" r:id="rId14"/>
    <p:sldId id="338" r:id="rId15"/>
    <p:sldId id="340" r:id="rId16"/>
    <p:sldId id="345" r:id="rId17"/>
    <p:sldId id="341" r:id="rId18"/>
    <p:sldId id="346" r:id="rId19"/>
    <p:sldId id="343" r:id="rId20"/>
    <p:sldId id="344" r:id="rId21"/>
    <p:sldId id="342" r:id="rId22"/>
    <p:sldId id="317" r:id="rId23"/>
    <p:sldId id="292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47" r:id="rId35"/>
    <p:sldId id="348" r:id="rId36"/>
    <p:sldId id="350" r:id="rId37"/>
    <p:sldId id="349" r:id="rId38"/>
    <p:sldId id="311" r:id="rId39"/>
    <p:sldId id="329" r:id="rId40"/>
    <p:sldId id="351" r:id="rId41"/>
    <p:sldId id="352" r:id="rId42"/>
    <p:sldId id="353" r:id="rId43"/>
    <p:sldId id="330" r:id="rId44"/>
    <p:sldId id="331" r:id="rId45"/>
    <p:sldId id="312" r:id="rId46"/>
    <p:sldId id="328" r:id="rId47"/>
    <p:sldId id="298" r:id="rId4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FF"/>
    <a:srgbClr val="9A9A9A"/>
    <a:srgbClr val="4C3D64"/>
    <a:srgbClr val="616497"/>
    <a:srgbClr val="AFFE9C"/>
    <a:srgbClr val="6EC9AC"/>
    <a:srgbClr val="4BE923"/>
    <a:srgbClr val="FFEB3B"/>
    <a:srgbClr val="FFF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DDBD47E0-01A8-91EA-76C3-C2275F2C1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12" name="Immagine 11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B9E93A2-383B-6999-A3EB-0F85985CA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13" name="Immagine 12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A8A4618-0599-5997-BE7A-D53E1DC3BE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4" name="Immagine 13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8AC66C6-D2A2-91EC-5C67-41716830F0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5" name="Immagine 14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77958168-1D89-F4F9-1907-D6BB308DBA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40" y="6445931"/>
            <a:ext cx="117231" cy="117231"/>
          </a:xfrm>
          <a:prstGeom prst="rect">
            <a:avLst/>
          </a:prstGeom>
        </p:spPr>
      </p:pic>
      <p:pic>
        <p:nvPicPr>
          <p:cNvPr id="16" name="Immagine 1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8F60283B-5F1F-87FD-BDCC-14479ABC46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pic>
        <p:nvPicPr>
          <p:cNvPr id="17" name="Immagine 1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70BEBD4-2763-FAD1-BD8D-BB7791CDB6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294837"/>
            <a:ext cx="117231" cy="117231"/>
          </a:xfrm>
          <a:prstGeom prst="rect">
            <a:avLst/>
          </a:prstGeom>
        </p:spPr>
      </p:pic>
      <p:pic>
        <p:nvPicPr>
          <p:cNvPr id="18" name="Immagine 1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F185DD6B-5227-A3E2-79B9-B0EF28B0E1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97" y="294836"/>
            <a:ext cx="117231" cy="117231"/>
          </a:xfrm>
          <a:prstGeom prst="rect">
            <a:avLst/>
          </a:prstGeom>
        </p:spPr>
      </p:pic>
      <p:sp>
        <p:nvSpPr>
          <p:cNvPr id="48" name="Titolo 47">
            <a:extLst>
              <a:ext uri="{FF2B5EF4-FFF2-40B4-BE49-F238E27FC236}">
                <a16:creationId xmlns:a16="http://schemas.microsoft.com/office/drawing/2014/main" id="{CF173391-DD83-04F7-0D7F-9C0E3D3A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8" y="2237468"/>
            <a:ext cx="10515600" cy="1325563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42913F94-C0AF-7527-F14A-30D370B133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679437"/>
            <a:ext cx="10392653" cy="424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inserire un sottotitolo</a:t>
            </a:r>
          </a:p>
        </p:txBody>
      </p:sp>
    </p:spTree>
    <p:extLst>
      <p:ext uri="{BB962C8B-B14F-4D97-AF65-F5344CB8AC3E}">
        <p14:creationId xmlns:p14="http://schemas.microsoft.com/office/powerpoint/2010/main" val="27193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0291E7A-CBB5-CE17-AEC9-CFCE2AB7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397"/>
            <a:ext cx="10515600" cy="2561565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368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8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6810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0291E7A-CBB5-CE17-AEC9-CFCE2AB7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397"/>
            <a:ext cx="10515600" cy="2561565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4563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907D6-EE89-94EA-B266-A46612DE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483C7-D517-340F-725F-657D18E5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FBA35C-2BA5-0D98-0357-157EFD5D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071FF2-B4BD-4CB4-AB29-6B0853A7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9EF77E-090F-D500-5281-DC6AFE1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39FED8-3499-0D67-7383-6C0252F9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93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18E44-3633-AD03-052F-D523C618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EA648F-9C6A-A726-E637-2B5DCFE6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2BBE29-717F-AF03-C51A-269DABBDC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8F7663-8BEB-2A6A-2AFE-599D9E2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2E5FD0-6FD3-6FD5-47EA-E40E7320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4E68AE-9199-47B3-FEAC-7DA8C894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20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A12D0-E5B1-AB77-C148-16B06D73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E0743F-ADBE-E97F-C7A2-D869CF871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DB0E8-57C6-6367-9022-141529AE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5EC737-EF3C-1EDC-A986-C3681A6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89113-0912-235C-4BD7-CE24A2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7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E1DE77-F65E-812F-314C-FF00E6E3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8ADFEA-3230-A4B1-6D70-6325B4EF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624E08-2F3B-8C2D-88E5-6A0F082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5F10D2-4EB5-C903-3E66-0A62C037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28EB3F-D4D8-9B30-BF80-054053A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DDBD47E0-01A8-91EA-76C3-C2275F2C1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12" name="Immagine 11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B9E93A2-383B-6999-A3EB-0F85985CA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13" name="Immagine 12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A8A4618-0599-5997-BE7A-D53E1DC3BE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4" name="Immagine 13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8AC66C6-D2A2-91EC-5C67-41716830F0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5" name="Immagine 14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77958168-1D89-F4F9-1907-D6BB308DBA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40" y="6445931"/>
            <a:ext cx="117231" cy="117231"/>
          </a:xfrm>
          <a:prstGeom prst="rect">
            <a:avLst/>
          </a:prstGeom>
        </p:spPr>
      </p:pic>
      <p:pic>
        <p:nvPicPr>
          <p:cNvPr id="16" name="Immagine 1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8F60283B-5F1F-87FD-BDCC-14479ABC46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pic>
        <p:nvPicPr>
          <p:cNvPr id="17" name="Immagine 1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70BEBD4-2763-FAD1-BD8D-BB7791CDB6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294837"/>
            <a:ext cx="117231" cy="117231"/>
          </a:xfrm>
          <a:prstGeom prst="rect">
            <a:avLst/>
          </a:prstGeom>
        </p:spPr>
      </p:pic>
      <p:pic>
        <p:nvPicPr>
          <p:cNvPr id="18" name="Immagine 1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F185DD6B-5227-A3E2-79B9-B0EF28B0E1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97" y="294836"/>
            <a:ext cx="117231" cy="11723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CD7B2CF-F5A8-ED1F-25F4-0BF0C71A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86" y="2065301"/>
            <a:ext cx="7246039" cy="362730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IL</a:t>
            </a:r>
            <a:r>
              <a:rPr lang="it-IT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 </a:t>
            </a: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4E2D5-C003-5081-56E4-7B930C5B7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225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9285A-285A-9A7D-1266-EE5388E7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Autofit/>
          </a:bodyPr>
          <a:lstStyle>
            <a:lvl1pPr>
              <a:defRPr sz="6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BA1B42-D986-09EE-1338-D64A08D1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575"/>
            <a:ext cx="10515600" cy="3771387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Immagine 6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328DCE45-AC17-F3E7-2C1A-22B52DE14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A9940F5A-72C6-E0F3-F061-80255A399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C75486A-F0CE-18A5-6137-1F19315553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0" name="Immagine 9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C54F3A82-BF5E-282C-DE2A-9E6AEF6B50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1" name="Immagine 10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27F59BD-798D-60B7-D6DA-2FD0432965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F9AFE6-E9E4-1939-3FA8-987B6D2BA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21D66148-D633-06F2-0601-EAAEDE2AE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4" name="Immagine 13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930CF538-CE3A-40E8-EEEF-60D413613E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DFF4C-99EE-F80D-A57B-EB3FF404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D0450E-67AC-E991-A8A3-AB7C6552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A0FF7F-A1B7-BC94-1E6A-B74BFCBF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66379-6AC5-C83C-4B25-5DA2F7E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2D67F6-9C18-F714-093B-31CD48C0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5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2CC07-52E9-5C34-9DD9-2E2F8CE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E15196-B445-2F31-DA1F-180F6588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B50F6C-0AE6-BA34-79D9-03D4EFB5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D838A8-343F-59E3-9B70-6FF0B45B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3B3CF3-ACC6-3BA4-7C68-EEA2038E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ABF47F-DEED-4683-67BA-6C902136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55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4CE06-91E2-8F7C-B9E6-F6196348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F0BA39-B91C-5723-C54E-72BE1E3C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9BD77C-ADD9-23AA-704B-7A0A5D62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B832F7-751C-A7CA-2EE6-085DA452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9E0CC0-352F-6272-20C9-E03582919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8EC4A2-017A-4302-EDCF-0F226219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BFF0A88-3B5B-BB6C-7357-A141A0EB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BEC7D7-68BF-76BE-C16D-0FD34FEB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8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E232A-2ED5-E25D-8BB7-9DE7AF12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62F26A-91B2-05E0-04A8-DB86B778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97152A-96AF-8939-F436-59607EB0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8581CE-C6C2-4861-0ED0-B12E56B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07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741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BFF08B-6E75-EC0A-6A17-1893E9E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5CA216-9125-5C3F-21DE-A5546223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305FC-A73D-2602-2701-E80EC15A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23E9-DC1C-471A-9AFE-6C25601F9C1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08D0F4-7653-6E76-0E46-8474FABA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081EAE-437B-9379-1A0F-862CA8446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0AC2E5-9514-3D47-182F-4934105D4A0D}"/>
              </a:ext>
            </a:extLst>
          </p:cNvPr>
          <p:cNvSpPr txBox="1">
            <a:spLocks/>
          </p:cNvSpPr>
          <p:nvPr/>
        </p:nvSpPr>
        <p:spPr>
          <a:xfrm>
            <a:off x="1721758" y="820740"/>
            <a:ext cx="8748485" cy="22275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Cosa SI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F4F220-0A06-C0C5-A5A5-40CE52F638CE}"/>
              </a:ext>
            </a:extLst>
          </p:cNvPr>
          <p:cNvSpPr txBox="1">
            <a:spLocks/>
          </p:cNvSpPr>
          <p:nvPr/>
        </p:nvSpPr>
        <p:spPr>
          <a:xfrm>
            <a:off x="1524000" y="5361300"/>
            <a:ext cx="9144000" cy="646331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Pokemon Pixel Font" panose="00000400000000000000" pitchFamily="2" charset="0"/>
              </a:rPr>
              <a:t>Calogero  Carlino</a:t>
            </a:r>
            <a:endParaRPr lang="en-GB" sz="4000" b="1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0CC996-9A47-19A0-F4AC-8EA6144680AD}"/>
              </a:ext>
            </a:extLst>
          </p:cNvPr>
          <p:cNvSpPr txBox="1">
            <a:spLocks/>
          </p:cNvSpPr>
          <p:nvPr/>
        </p:nvSpPr>
        <p:spPr>
          <a:xfrm>
            <a:off x="377371" y="1889698"/>
            <a:ext cx="11437258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CELA DIETRO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DB6EDD-8D9F-D650-A1E1-E757A79C725D}"/>
              </a:ext>
            </a:extLst>
          </p:cNvPr>
          <p:cNvSpPr txBox="1">
            <a:spLocks/>
          </p:cNvSpPr>
          <p:nvPr/>
        </p:nvSpPr>
        <p:spPr>
          <a:xfrm>
            <a:off x="1524000" y="2958656"/>
            <a:ext cx="9144000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Ai pixel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55E7F-E5AE-2286-3171-FCCF4C814F4A}"/>
              </a:ext>
            </a:extLst>
          </p:cNvPr>
          <p:cNvSpPr txBox="1">
            <a:spLocks/>
          </p:cNvSpPr>
          <p:nvPr/>
        </p:nvSpPr>
        <p:spPr>
          <a:xfrm>
            <a:off x="953406" y="4691885"/>
            <a:ext cx="10285188" cy="6617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Imparare a programmare sviluppando un RPG</a:t>
            </a:r>
            <a:endParaRPr lang="en-GB" sz="4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345E7-B17C-15FF-4CF4-BC01AC0F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065301"/>
            <a:ext cx="6410025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VETTORI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371DDA-D03B-B4CB-0BFB-B6C42DEFB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17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990BF-38A7-654B-87F3-0F01AE62D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95D7E-832C-75C8-7751-77F7EB9F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Vettori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D5E8D-9E9D-0EC6-AE95-2B1E90F1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Normalmente, una coordinata è definita come una coppia </a:t>
            </a:r>
            <a:r>
              <a:rPr lang="it-IT" sz="3000" dirty="0">
                <a:solidFill>
                  <a:srgbClr val="FF9933"/>
                </a:solidFill>
              </a:rPr>
              <a:t>(</a:t>
            </a:r>
            <a:r>
              <a:rPr lang="it-IT" sz="3000" dirty="0" err="1">
                <a:solidFill>
                  <a:srgbClr val="FF9933"/>
                </a:solidFill>
              </a:rPr>
              <a:t>x,y</a:t>
            </a:r>
            <a:r>
              <a:rPr lang="it-IT" sz="3000" dirty="0">
                <a:solidFill>
                  <a:srgbClr val="FF9933"/>
                </a:solidFill>
              </a:rPr>
              <a:t>)</a:t>
            </a:r>
            <a:r>
              <a:rPr lang="it-IT" sz="3000" dirty="0"/>
              <a:t>, lì dove la </a:t>
            </a:r>
            <a:r>
              <a:rPr lang="it-IT" sz="3000" dirty="0">
                <a:solidFill>
                  <a:srgbClr val="FF9933"/>
                </a:solidFill>
              </a:rPr>
              <a:t>x</a:t>
            </a:r>
            <a:r>
              <a:rPr lang="it-IT" sz="3000" dirty="0"/>
              <a:t> rappresenta l’asse orizzontale, mentre la </a:t>
            </a:r>
            <a:r>
              <a:rPr lang="it-IT" sz="3000" dirty="0">
                <a:solidFill>
                  <a:srgbClr val="FF9933"/>
                </a:solidFill>
              </a:rPr>
              <a:t>y</a:t>
            </a:r>
            <a:r>
              <a:rPr lang="it-IT" sz="3000" dirty="0"/>
              <a:t> quello verticale.</a:t>
            </a:r>
          </a:p>
          <a:p>
            <a:pPr marL="0" indent="0">
              <a:buNone/>
            </a:pPr>
            <a:r>
              <a:rPr lang="it-IT" sz="3000" dirty="0"/>
              <a:t>Il che è sensato dato che uno schermo non è nient’altro che un </a:t>
            </a:r>
            <a:r>
              <a:rPr lang="it-IT" sz="3000" dirty="0">
                <a:solidFill>
                  <a:srgbClr val="FF9933"/>
                </a:solidFill>
              </a:rPr>
              <a:t>rettangolo in due dimensioni</a:t>
            </a:r>
            <a:r>
              <a:rPr lang="it-IT" sz="3000" dirty="0"/>
              <a:t>.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AF281BD7-D26A-7396-83E7-8829CF814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72BA57BA-ECFB-B235-5F30-A2D1E6CBC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</p:spTree>
    <p:extLst>
      <p:ext uri="{BB962C8B-B14F-4D97-AF65-F5344CB8AC3E}">
        <p14:creationId xmlns:p14="http://schemas.microsoft.com/office/powerpoint/2010/main" val="1932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B2833-0318-3C76-32F3-229DF6429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D046AFD5-D9D1-47E1-DAA4-8BE98B5C6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8D7C8C3A-3FFE-A119-C4A2-BF8CC6E15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  <p:pic>
        <p:nvPicPr>
          <p:cNvPr id="24" name="Immagine 23" descr="Immagine che contiene line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9DF86D01-E7CC-6BBD-E284-60A40B469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90" y="547733"/>
            <a:ext cx="5679019" cy="5762534"/>
          </a:xfrm>
          <a:prstGeom prst="roundRect">
            <a:avLst>
              <a:gd name="adj" fmla="val 6222"/>
            </a:avLst>
          </a:prstGeom>
        </p:spPr>
      </p:pic>
    </p:spTree>
    <p:extLst>
      <p:ext uri="{BB962C8B-B14F-4D97-AF65-F5344CB8AC3E}">
        <p14:creationId xmlns:p14="http://schemas.microsoft.com/office/powerpoint/2010/main" val="15136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C4841-2E36-7AAB-3B51-8FB4A69D6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BA822-FFEE-30F3-25D5-AFC35E75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Vettori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DA658-556E-5C7F-596D-5471B615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Una posizione può trovarsi in qualsiasi punto dello spazio. La posizione </a:t>
            </a:r>
            <a:r>
              <a:rPr lang="it-IT" sz="3000" dirty="0">
                <a:solidFill>
                  <a:srgbClr val="FF9933"/>
                </a:solidFill>
              </a:rPr>
              <a:t>(0,0)</a:t>
            </a:r>
            <a:r>
              <a:rPr lang="it-IT" sz="3000" dirty="0"/>
              <a:t> è chiamata </a:t>
            </a:r>
            <a:r>
              <a:rPr lang="it-IT" sz="3000" dirty="0">
                <a:solidFill>
                  <a:srgbClr val="FF9933"/>
                </a:solidFill>
              </a:rPr>
              <a:t>origine</a:t>
            </a:r>
            <a:r>
              <a:rPr lang="it-IT" sz="3000" dirty="0"/>
              <a:t>.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8059890D-FDBA-B56F-65E9-69DEDFD30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2478C166-1E86-B461-3B7A-0A3C1879D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</p:spTree>
    <p:extLst>
      <p:ext uri="{BB962C8B-B14F-4D97-AF65-F5344CB8AC3E}">
        <p14:creationId xmlns:p14="http://schemas.microsoft.com/office/powerpoint/2010/main" val="203043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785C-3CD0-4C48-CC0E-81060B2D3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14D7E-293B-9F13-7C58-480E9F38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800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Il dualismo posizione/vettore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6CC79A-B6CC-95B4-16E8-89DEE7CC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Nella teoria dei vettori, le </a:t>
            </a:r>
            <a:r>
              <a:rPr lang="it-IT" sz="3000" dirty="0">
                <a:solidFill>
                  <a:srgbClr val="FF9933"/>
                </a:solidFill>
              </a:rPr>
              <a:t>coordinate</a:t>
            </a:r>
            <a:r>
              <a:rPr lang="it-IT" sz="3000" dirty="0"/>
              <a:t> hanno due utilizzi diversi, entrambi ugualmente importanti: esse sono utilizzate per rappresentare una </a:t>
            </a:r>
            <a:r>
              <a:rPr lang="it-IT" sz="3000" dirty="0">
                <a:solidFill>
                  <a:srgbClr val="FF9933"/>
                </a:solidFill>
              </a:rPr>
              <a:t>posizione</a:t>
            </a:r>
            <a:r>
              <a:rPr lang="it-IT" sz="3000" dirty="0"/>
              <a:t> ma anche un </a:t>
            </a:r>
            <a:r>
              <a:rPr lang="it-IT" sz="3000" dirty="0">
                <a:solidFill>
                  <a:srgbClr val="FF9933"/>
                </a:solidFill>
              </a:rPr>
              <a:t>vettore</a:t>
            </a:r>
            <a:r>
              <a:rPr lang="it-IT" sz="3000" dirty="0"/>
              <a:t>.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A357B0A8-6CD3-96E6-2C79-CD9AA71CE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9015062A-C24E-80EC-C234-B982AA8103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</p:spTree>
    <p:extLst>
      <p:ext uri="{BB962C8B-B14F-4D97-AF65-F5344CB8AC3E}">
        <p14:creationId xmlns:p14="http://schemas.microsoft.com/office/powerpoint/2010/main" val="4318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16D93-29EF-F1AE-5C55-A4FBFDCA0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8AFAC-FC15-AE43-E70F-DDF8527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800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Il dualismo posizione/vettore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C5C075-085B-9D86-F17D-3A7D96E8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Quando si immagina un vettore, si possono dedurre due proprietà: 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000" dirty="0"/>
              <a:t>la </a:t>
            </a:r>
            <a:r>
              <a:rPr lang="it-IT" sz="3000" dirty="0">
                <a:solidFill>
                  <a:srgbClr val="FF9933"/>
                </a:solidFill>
              </a:rPr>
              <a:t>direzione </a:t>
            </a:r>
            <a:r>
              <a:rPr lang="it-IT" sz="3000" dirty="0"/>
              <a:t>(</a:t>
            </a:r>
            <a:r>
              <a:rPr lang="it-IT" sz="3000" dirty="0" err="1"/>
              <a:t>direction</a:t>
            </a:r>
            <a:r>
              <a:rPr lang="it-IT" sz="3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000" dirty="0"/>
              <a:t>l’</a:t>
            </a:r>
            <a:r>
              <a:rPr lang="it-IT" sz="3000" dirty="0">
                <a:solidFill>
                  <a:srgbClr val="FF9933"/>
                </a:solidFill>
              </a:rPr>
              <a:t>intensità</a:t>
            </a:r>
            <a:r>
              <a:rPr lang="it-IT" sz="3000" dirty="0"/>
              <a:t> (</a:t>
            </a:r>
            <a:r>
              <a:rPr lang="it-IT" sz="3000" dirty="0" err="1"/>
              <a:t>magnitude</a:t>
            </a:r>
            <a:r>
              <a:rPr lang="it-IT" sz="3000" dirty="0"/>
              <a:t>).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BEB53A88-F461-54A4-EBC5-ED6C24275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14DBA980-1A55-C7B5-F8EB-51488CA364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</p:spTree>
    <p:extLst>
      <p:ext uri="{BB962C8B-B14F-4D97-AF65-F5344CB8AC3E}">
        <p14:creationId xmlns:p14="http://schemas.microsoft.com/office/powerpoint/2010/main" val="119477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F4BC3-C272-D848-472B-3EE38DF1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B8A51703-F8BC-AFBF-13CA-5396921BB5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1CD8C8E9-78A2-594C-888A-B9F96C8A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21066244-BC23-B111-0E50-1E7F7A368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r="479"/>
          <a:stretch/>
        </p:blipFill>
        <p:spPr>
          <a:xfrm>
            <a:off x="3256490" y="547733"/>
            <a:ext cx="5679019" cy="5762534"/>
          </a:xfrm>
          <a:prstGeom prst="roundRect">
            <a:avLst>
              <a:gd name="adj" fmla="val 6222"/>
            </a:avLst>
          </a:prstGeom>
        </p:spPr>
      </p:pic>
    </p:spTree>
    <p:extLst>
      <p:ext uri="{BB962C8B-B14F-4D97-AF65-F5344CB8AC3E}">
        <p14:creationId xmlns:p14="http://schemas.microsoft.com/office/powerpoint/2010/main" val="8417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86FBF-A43F-9D00-6E83-80DD4BC55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6784E-5F9C-664E-8A69-825E6BAD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800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Il dualismo posizione/vettore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FF1256-AA10-DC07-494C-D6F04174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Ogni posizione nello spazio può essere un vettore, fatta eccezione dell’origine; questo perché le coordinate (0,0) non possono rappresentare una direzione (l’intensità è 0)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661EB313-9F8A-E63E-495F-4884CFBE5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63BF869C-680C-4A7E-2D0D-0A305984C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</p:spTree>
    <p:extLst>
      <p:ext uri="{BB962C8B-B14F-4D97-AF65-F5344CB8AC3E}">
        <p14:creationId xmlns:p14="http://schemas.microsoft.com/office/powerpoint/2010/main" val="13127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8950B-B318-6108-41A7-91F76EC4C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C781BF1F-E094-7D5B-2245-766E61F8F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54AC9999-45FE-5283-CB29-962C5987C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9557A50F-2A54-AA64-BA7C-FAA3E2EE1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r="725"/>
          <a:stretch/>
        </p:blipFill>
        <p:spPr>
          <a:xfrm>
            <a:off x="3256490" y="547733"/>
            <a:ext cx="5679019" cy="5762534"/>
          </a:xfrm>
          <a:prstGeom prst="roundRect">
            <a:avLst>
              <a:gd name="adj" fmla="val 6222"/>
            </a:avLst>
          </a:prstGeom>
        </p:spPr>
      </p:pic>
    </p:spTree>
    <p:extLst>
      <p:ext uri="{BB962C8B-B14F-4D97-AF65-F5344CB8AC3E}">
        <p14:creationId xmlns:p14="http://schemas.microsoft.com/office/powerpoint/2010/main" val="29551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AA75F-2196-6632-2275-596EA468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ECDCB-98F7-2C9F-A58D-678AD180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Vettori come segmenti orientati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AE2889-1CA5-7401-8A3E-0AC41581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In uno spazio a due dimensioni (piano </a:t>
            </a:r>
            <a:r>
              <a:rPr lang="it-IT" sz="3000" dirty="0" err="1"/>
              <a:t>x,y</a:t>
            </a:r>
            <a:r>
              <a:rPr lang="it-IT" sz="3000" dirty="0"/>
              <a:t>) un vettore può essere dunque immaginato come un segmento orientato al quale è assegnato</a:t>
            </a:r>
          </a:p>
          <a:p>
            <a:r>
              <a:rPr lang="it-IT" sz="3000" dirty="0"/>
              <a:t>un </a:t>
            </a:r>
            <a:r>
              <a:rPr lang="it-IT" sz="3000" dirty="0">
                <a:solidFill>
                  <a:srgbClr val="FF9933"/>
                </a:solidFill>
              </a:rPr>
              <a:t>modulo</a:t>
            </a:r>
            <a:r>
              <a:rPr lang="it-IT" sz="3000" dirty="0"/>
              <a:t> (intensità, norma o lunghezza)</a:t>
            </a:r>
          </a:p>
          <a:p>
            <a:r>
              <a:rPr lang="it-IT" sz="3000" dirty="0"/>
              <a:t>una </a:t>
            </a:r>
            <a:r>
              <a:rPr lang="it-IT" sz="3000" dirty="0">
                <a:solidFill>
                  <a:srgbClr val="FF9933"/>
                </a:solidFill>
              </a:rPr>
              <a:t>direzione</a:t>
            </a:r>
          </a:p>
          <a:p>
            <a:r>
              <a:rPr lang="it-IT" sz="3000" dirty="0"/>
              <a:t>un </a:t>
            </a:r>
            <a:r>
              <a:rPr lang="it-IT" sz="3000" dirty="0">
                <a:solidFill>
                  <a:srgbClr val="FF9933"/>
                </a:solidFill>
              </a:rPr>
              <a:t>verso</a:t>
            </a:r>
            <a:endParaRPr lang="it-IT" sz="3000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3B2C3E9E-C94A-E210-68E7-45ED510C7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982B1378-FBD1-DCB8-AA9B-AE99BF8A21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</p:spTree>
    <p:extLst>
      <p:ext uri="{BB962C8B-B14F-4D97-AF65-F5344CB8AC3E}">
        <p14:creationId xmlns:p14="http://schemas.microsoft.com/office/powerpoint/2010/main" val="35692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31EC3-FBC6-5027-536F-F69A7A5B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1CA32-89A2-CF0F-19D9-C3E7F6DA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512"/>
            <a:ext cx="10515600" cy="1326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dirty="0"/>
              <a:t>Questo corso è offerto come</a:t>
            </a:r>
            <a:br>
              <a:rPr lang="it-IT" dirty="0"/>
            </a:br>
            <a:r>
              <a:rPr lang="it-IT" dirty="0"/>
              <a:t>laboratorio PLS per le scuole dall’</a:t>
            </a:r>
            <a:r>
              <a:rPr lang="it-IT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l’Università degli Studi dell’Aquila</a:t>
            </a:r>
            <a:endParaRPr lang="it-IT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54055643-8D91-7233-43F2-2F8F4D02A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55086" y="131773"/>
            <a:ext cx="356589" cy="436970"/>
          </a:xfrm>
        </p:spPr>
        <p:txBody>
          <a:bodyPr/>
          <a:lstStyle/>
          <a:p>
            <a:r>
              <a:rPr lang="it-IT" dirty="0"/>
              <a:t>0</a:t>
            </a:r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9D1A5DAF-40E8-21CE-8ADB-A58DD908D7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11675" y="163857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INTRODUZIONE</a:t>
            </a:r>
          </a:p>
        </p:txBody>
      </p:sp>
      <p:pic>
        <p:nvPicPr>
          <p:cNvPr id="17" name="Immagine 16" descr="Immagine che contiene Carattere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65737820-C137-DB3D-B9E4-3C69CC8E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17" y="4360762"/>
            <a:ext cx="3867463" cy="693275"/>
          </a:xfrm>
          <a:prstGeom prst="rect">
            <a:avLst/>
          </a:prstGeom>
        </p:spPr>
      </p:pic>
      <p:pic>
        <p:nvPicPr>
          <p:cNvPr id="19" name="Immagine 18" descr="Immagine che contiene Carattere, log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A2D6796F-C6D8-EBFA-F9C7-6658F99B4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69" y="4305173"/>
            <a:ext cx="1556155" cy="8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9DDFB-A247-1C7B-34E0-CBE11B98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2C68D-30E2-6497-F9AF-FCF46D36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Vettori come segmenti orientati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F00C6C-97C5-0824-660A-986C201E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Il punto da cui "ha origine" un vettore è detto </a:t>
            </a:r>
            <a:r>
              <a:rPr lang="it-IT" sz="3000" dirty="0">
                <a:solidFill>
                  <a:srgbClr val="FF9933"/>
                </a:solidFill>
              </a:rPr>
              <a:t>punto di applicazione</a:t>
            </a:r>
            <a:r>
              <a:rPr lang="it-IT" sz="3000" dirty="0"/>
              <a:t>.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98934348-B64A-B80B-54F4-6E60DC81A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955281F1-6B76-C6BC-9F9E-8052A38866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</p:spTree>
    <p:extLst>
      <p:ext uri="{BB962C8B-B14F-4D97-AF65-F5344CB8AC3E}">
        <p14:creationId xmlns:p14="http://schemas.microsoft.com/office/powerpoint/2010/main" val="17555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5D60-2C49-6B7A-1E8E-1C275E678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linea, diagramm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2B993BAA-3B1F-7BB6-65A6-5919E55F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29" y="982252"/>
            <a:ext cx="8178541" cy="5164165"/>
          </a:xfrm>
          <a:prstGeom prst="roundRect">
            <a:avLst>
              <a:gd name="adj" fmla="val 5786"/>
            </a:avLst>
          </a:prstGeom>
        </p:spPr>
      </p:pic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6A4E1217-E44E-4B93-131F-EF27499F8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2AFA88B9-78F9-3B96-EB79-DCB1380001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</p:spTree>
    <p:extLst>
      <p:ext uri="{BB962C8B-B14F-4D97-AF65-F5344CB8AC3E}">
        <p14:creationId xmlns:p14="http://schemas.microsoft.com/office/powerpoint/2010/main" val="161143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719C9-DD04-AC04-5DA5-F31B11602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4C4A1-4C30-8DB2-1D89-B5180F73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341" y="2065301"/>
            <a:ext cx="6320084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INPUT VECTOR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50089-44DA-D404-E8A6-2C09F8249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8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A10CF-FBA3-BB94-BA6F-DE69A14E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45F0E347-DFC0-12F4-BF37-50FAF6EB5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73B5EFD1-9137-39A4-CD51-CE39F60DC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 descr="Immagine che contiene linea, diagramma, Parallelo&#10;&#10;Il contenuto generato dall'IA potrebbe non essere corretto.">
            <a:extLst>
              <a:ext uri="{FF2B5EF4-FFF2-40B4-BE49-F238E27FC236}">
                <a16:creationId xmlns:a16="http://schemas.microsoft.com/office/drawing/2014/main" id="{35BBCD5D-F3FB-90B7-B2CD-DCB0397D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10584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7AE8-B963-AA10-F6B3-CDCEBF22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334A72B0-9421-7264-C75D-84295B882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957CC31F-63C2-7435-2CFA-1C04A2396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08FBFD0-31E5-0F8E-8FE2-1245063D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3272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4E921-3C22-F5D1-E419-A4B493E4A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AE1CE6C1-C086-96D0-2D29-F52452DF6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117D1856-DB68-9352-BF85-B3E277C45E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D73839-1B36-F861-EDA9-E0D7707FD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2001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E06F2-9C75-A5EA-353F-A4A08F5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5FD4988D-894C-18B2-CC03-E33069EE6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3B7D4D8-1E44-50A5-6DBD-917105FA22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22B767E-B9D6-D520-8B62-C23C2DA7D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41246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C06AC-20DB-FEE3-8F15-761C95E6B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0D4C27FA-40C1-D3E4-993E-8B17B4161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13D0173-C023-FFFC-3AFB-F46F85422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688CB55-1F9C-D90F-78F4-FC7781EB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42942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5AC9-5857-383C-2A98-8ED7A2576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9B326DBA-CED8-5631-E7B1-F1FA34F16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C2D0996-0AB3-169E-B677-57A073016B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F50B17-B22C-C32F-F192-DC8310C09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29090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D5880-0F06-57E2-828B-EFE80361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00169D88-9B2A-3850-AC77-CD8613C68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AB2B0ABF-BCA3-B64B-A036-81B6CF3DD7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B68FD5-6E24-CE27-17C2-585C993BA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129378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B9732-03DC-2A16-4A10-F88CC6F9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C3DE5-2B5B-7D9E-4987-11D50EE3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86" y="2065301"/>
            <a:ext cx="7246039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F32F5D-9650-8062-F4DC-244091D19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93946-AEDE-2B0B-2DFC-99D279CC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EC607F65-6D4C-8A91-68D5-EB0939FF9C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787840D-DAC4-64BF-9AA2-CD37C1125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2D27AC-9BA8-A261-16D9-12D1AE50F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7747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32C4-3859-C3C6-3347-6CDF99794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89C1BC39-31EF-D0C4-AEE1-59457D5E9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>
            <a:norm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850E42C9-D279-B608-F09F-4881FA832D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6290393-4868-9C17-FCF4-703E98377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16456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7A5D-F360-6711-454C-B844BAA4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D1839B27-BBF7-78DC-5C9F-03FCC75A4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89968D61-1586-2569-3D8C-E66D0535A4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B95958-42F1-7F8E-DF30-AED97DB0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467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CC25-6154-23C8-B904-CB040EC4C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3F457-D3D2-067B-4E7B-545B644E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616" y="2065301"/>
            <a:ext cx="6739809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MACCHINe</a:t>
            </a: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 A STATI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127A0D-A4D9-EDFC-94C4-93B9B7FDC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4745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49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FD3B4-2670-1AFF-7363-103F0C1FD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95661-B59B-211E-45F1-1A74CFAF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Macchine a stati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D0FBF5-CB78-59F2-415D-2EF374B3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Una </a:t>
            </a:r>
            <a:r>
              <a:rPr lang="it-IT" sz="3000" dirty="0">
                <a:solidFill>
                  <a:srgbClr val="FF9933"/>
                </a:solidFill>
              </a:rPr>
              <a:t>state machine</a:t>
            </a:r>
            <a:r>
              <a:rPr lang="it-IT" sz="3000" dirty="0"/>
              <a:t>, in italiano </a:t>
            </a:r>
            <a:r>
              <a:rPr lang="it-IT" sz="3000" dirty="0">
                <a:solidFill>
                  <a:srgbClr val="FF9933"/>
                </a:solidFill>
              </a:rPr>
              <a:t>macchina a stati</a:t>
            </a:r>
            <a:r>
              <a:rPr lang="it-IT" sz="3000" dirty="0"/>
              <a:t>, è un modello di comportamento che, poiché consiste di un numero finito di stati, è anche chiamata finite-state machine(FSM) o finite-state </a:t>
            </a:r>
            <a:r>
              <a:rPr lang="it-IT" sz="3000" dirty="0" err="1"/>
              <a:t>automaton</a:t>
            </a:r>
            <a:r>
              <a:rPr lang="it-IT" sz="3000" dirty="0"/>
              <a:t> (FSA), in italiano macchina a stati finiti o automa a stati finiti.</a:t>
            </a:r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77AC0A22-7DD8-18B9-FC00-665687E02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EC69C1FB-5FF2-919F-E758-DDD45D435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Macchine a stati</a:t>
            </a:r>
          </a:p>
        </p:txBody>
      </p:sp>
    </p:spTree>
    <p:extLst>
      <p:ext uri="{BB962C8B-B14F-4D97-AF65-F5344CB8AC3E}">
        <p14:creationId xmlns:p14="http://schemas.microsoft.com/office/powerpoint/2010/main" val="264270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C0CAF-F8E0-003A-6703-B95B923F3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2F7B0-6395-34F7-EC13-148044DB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Macchine a stati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4B87B3-4BDC-9C73-2A4B-17CFE680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Una macchina a stati esegue transizioni di stato e produce output in base allo stato corrente e a un dato input.</a:t>
            </a:r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325C8CBF-4377-0AD2-71AE-22A0C852A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97D13DB1-D857-0EF1-96CE-0B275FB67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Macchine a stati</a:t>
            </a:r>
          </a:p>
        </p:txBody>
      </p:sp>
    </p:spTree>
    <p:extLst>
      <p:ext uri="{BB962C8B-B14F-4D97-AF65-F5344CB8AC3E}">
        <p14:creationId xmlns:p14="http://schemas.microsoft.com/office/powerpoint/2010/main" val="34139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2959F-A65A-0567-1159-A46B5AA98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E0309-DDDA-03C6-982D-04960E04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800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Il Player come macchina a stati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A150A7-7CD7-394C-B872-1A692D8D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Ripensando ai due comportamenti del nostro player, </a:t>
            </a:r>
            <a:r>
              <a:rPr lang="it-IT" sz="3000" dirty="0" err="1">
                <a:solidFill>
                  <a:srgbClr val="FF9933"/>
                </a:solidFill>
              </a:rPr>
              <a:t>idle</a:t>
            </a:r>
            <a:r>
              <a:rPr lang="it-IT" sz="3000" dirty="0"/>
              <a:t> e </a:t>
            </a:r>
            <a:r>
              <a:rPr lang="it-IT" sz="3000" dirty="0" err="1">
                <a:solidFill>
                  <a:srgbClr val="FF9933"/>
                </a:solidFill>
              </a:rPr>
              <a:t>walk</a:t>
            </a:r>
            <a:r>
              <a:rPr lang="it-IT" sz="3000" dirty="0"/>
              <a:t>, ci accorgiamo che il player stesso può in realtà essere visto come una macchina a stati finiti.</a:t>
            </a:r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D9A41A80-E175-630F-81D3-0A5083EA1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1606CFF8-5762-DB98-45E2-1324452680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Macchine a stati</a:t>
            </a:r>
          </a:p>
        </p:txBody>
      </p:sp>
    </p:spTree>
    <p:extLst>
      <p:ext uri="{BB962C8B-B14F-4D97-AF65-F5344CB8AC3E}">
        <p14:creationId xmlns:p14="http://schemas.microsoft.com/office/powerpoint/2010/main" val="16388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27B0-56C9-7ECA-364D-761ABDD6F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ECFCD-2341-D59D-FEF6-51F0C872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800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Il Player come macchina a stati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0CA54-7574-93FE-0D36-B2AE7C18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Il player, all’inizio in stato </a:t>
            </a:r>
            <a:r>
              <a:rPr lang="it-IT" sz="3000" dirty="0" err="1">
                <a:solidFill>
                  <a:srgbClr val="FF9933"/>
                </a:solidFill>
              </a:rPr>
              <a:t>idle</a:t>
            </a:r>
            <a:r>
              <a:rPr lang="it-IT" sz="3000" dirty="0"/>
              <a:t>, transisce nello stato </a:t>
            </a:r>
            <a:r>
              <a:rPr lang="it-IT" sz="3000" dirty="0" err="1">
                <a:solidFill>
                  <a:srgbClr val="FF9933"/>
                </a:solidFill>
              </a:rPr>
              <a:t>walk</a:t>
            </a:r>
            <a:r>
              <a:rPr lang="it-IT" sz="3000" dirty="0"/>
              <a:t> nel momento in cui il giocatore preme almeno una freccia direzionale, per poi tornare nuovamente nello stato </a:t>
            </a:r>
            <a:r>
              <a:rPr lang="it-IT" sz="3000" dirty="0" err="1">
                <a:solidFill>
                  <a:srgbClr val="FF9933"/>
                </a:solidFill>
              </a:rPr>
              <a:t>idle</a:t>
            </a:r>
            <a:r>
              <a:rPr lang="it-IT" sz="3000" dirty="0"/>
              <a:t> quando quest’ultimo smette di premerle tutte.</a:t>
            </a:r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521437DD-6FAA-F853-D61C-A40C5A76B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5497F386-EFC4-221F-0BB5-0C79A496B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Macchine a stati</a:t>
            </a:r>
          </a:p>
        </p:txBody>
      </p:sp>
    </p:spTree>
    <p:extLst>
      <p:ext uri="{BB962C8B-B14F-4D97-AF65-F5344CB8AC3E}">
        <p14:creationId xmlns:p14="http://schemas.microsoft.com/office/powerpoint/2010/main" val="42141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49464-060F-E6E0-49F2-94967421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C6077BFE-9536-34E6-BF0C-30972F5FA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402EBA03-2BAD-E68D-CF5B-F4AD5D825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Macchine a stati</a:t>
            </a:r>
          </a:p>
        </p:txBody>
      </p:sp>
      <p:pic>
        <p:nvPicPr>
          <p:cNvPr id="6" name="Immagine 5" descr="Immagine che contiene diagramma, schizzo, linea, testo&#10;&#10;Il contenuto generato dall'IA potrebbe non essere corretto.">
            <a:extLst>
              <a:ext uri="{FF2B5EF4-FFF2-40B4-BE49-F238E27FC236}">
                <a16:creationId xmlns:a16="http://schemas.microsoft.com/office/drawing/2014/main" id="{6CBD9459-7B84-F2E4-E622-504DECB82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" y="1111540"/>
            <a:ext cx="9993650" cy="4634920"/>
          </a:xfrm>
          <a:prstGeom prst="roundRect">
            <a:avLst>
              <a:gd name="adj" fmla="val 5994"/>
            </a:avLst>
          </a:prstGeom>
        </p:spPr>
      </p:pic>
    </p:spTree>
    <p:extLst>
      <p:ext uri="{BB962C8B-B14F-4D97-AF65-F5344CB8AC3E}">
        <p14:creationId xmlns:p14="http://schemas.microsoft.com/office/powerpoint/2010/main" val="32769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365EA-5500-B432-BE26-37AC6E513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BA6FB5-9796-B798-3257-A42F6EC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341" y="2065301"/>
            <a:ext cx="6320084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07CA5-E157-8FA7-47C7-B54E4869C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29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9249D-2005-8E9E-A97F-6E349579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800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Object-</a:t>
            </a:r>
            <a:r>
              <a:rPr lang="it-IT" sz="4800" dirty="0" err="1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oriented</a:t>
            </a:r>
            <a:r>
              <a:rPr lang="it-IT" sz="4800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 programming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881D4-3BEF-370C-40DF-7E7BF7A9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Nella </a:t>
            </a:r>
            <a:r>
              <a:rPr lang="it-IT" dirty="0">
                <a:solidFill>
                  <a:srgbClr val="FF9933"/>
                </a:solidFill>
              </a:rPr>
              <a:t>OOP</a:t>
            </a:r>
            <a:r>
              <a:rPr lang="it-IT" sz="3000" dirty="0"/>
              <a:t> ("</a:t>
            </a:r>
            <a:r>
              <a:rPr lang="it-IT" sz="3000" dirty="0" err="1"/>
              <a:t>object-oriented</a:t>
            </a:r>
            <a:r>
              <a:rPr lang="it-IT" sz="3000" dirty="0"/>
              <a:t> programming"),una </a:t>
            </a:r>
            <a:r>
              <a:rPr lang="it-IT" dirty="0">
                <a:solidFill>
                  <a:srgbClr val="FF9933"/>
                </a:solidFill>
              </a:rPr>
              <a:t>classe</a:t>
            </a:r>
            <a:r>
              <a:rPr lang="it-IT" sz="3000" dirty="0"/>
              <a:t> è progetto per creare (che in Godot sono rappresentati dai nodi), </a:t>
            </a:r>
            <a:r>
              <a:rPr lang="it-IT" sz="3000" dirty="0" err="1"/>
              <a:t>chefornisce</a:t>
            </a:r>
            <a:r>
              <a:rPr lang="it-IT" sz="3000" dirty="0"/>
              <a:t> anche valori iniziali per lo stato (variabili membro o attributi) e </a:t>
            </a:r>
            <a:r>
              <a:rPr lang="it-IT" sz="3000" dirty="0" err="1"/>
              <a:t>implementazionidi</a:t>
            </a:r>
            <a:r>
              <a:rPr lang="it-IT" sz="3000" dirty="0"/>
              <a:t> comportamento (funzioni membro o metodi). </a:t>
            </a:r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E48066AC-8769-0E08-729B-608CBEAB83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136" y="124900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263AFB70-2588-7B65-89D5-F73BB643A1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CLASSI</a:t>
            </a:r>
          </a:p>
        </p:txBody>
      </p:sp>
    </p:spTree>
    <p:extLst>
      <p:ext uri="{BB962C8B-B14F-4D97-AF65-F5344CB8AC3E}">
        <p14:creationId xmlns:p14="http://schemas.microsoft.com/office/powerpoint/2010/main" val="5758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56BD0-5968-B425-D592-6B82AFB54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EDFD6-A2F7-66A2-42EB-0946B82D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934B7-4618-D788-03C5-77D115D7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Un </a:t>
            </a:r>
            <a:r>
              <a:rPr lang="it-IT" sz="3000" dirty="0">
                <a:solidFill>
                  <a:srgbClr val="FF9933"/>
                </a:solidFill>
              </a:rPr>
              <a:t>Array</a:t>
            </a:r>
            <a:r>
              <a:rPr lang="it-IT" sz="3000" dirty="0"/>
              <a:t> è una struttura dati lineare dove tutti gli elementi sono disposti in modo sequenziale.</a:t>
            </a:r>
          </a:p>
          <a:p>
            <a:pPr marL="0" indent="0">
              <a:buNone/>
            </a:pPr>
            <a:r>
              <a:rPr lang="it-IT" sz="3000" dirty="0"/>
              <a:t>È una collezione di elementi dello stesso tipo memorizzati in posizioni di memoria contigue.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287CCCB2-B459-FEF5-4004-03BB4B060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156" y="124900"/>
            <a:ext cx="356589" cy="436970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3ADBA739-E145-E6F7-72AE-B706DF7C7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80916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D8D70-26C9-4E2E-96B2-43FF78DA5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FADF1-C897-008F-8171-821C5111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9D5B6-6030-0F0F-0232-29D6C81F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Per semplicità, possiamo pensare a un array come a una rampa di scale in cui su ogni gradino è posto un valore.</a:t>
            </a:r>
          </a:p>
          <a:p>
            <a:pPr marL="0" indent="0">
              <a:buNone/>
            </a:pPr>
            <a:r>
              <a:rPr lang="it-IT" sz="3000" dirty="0"/>
              <a:t>In questo modo, per conoscere la posizione di un qualsiasi valore, basta semplicemente contare i gradini in cui si trova.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664AB083-E6AC-05BF-B9C2-58D57541AF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156" y="124900"/>
            <a:ext cx="356589" cy="436970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DE3E6583-76A4-AA05-518F-F414E7E68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9333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99517-C43C-17C2-AF42-9BB00CAA2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FFD85C-0D33-C64A-51C4-F22BA1FC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0E9E7B-2D1E-210B-9181-804560CD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Questo sistema rende molto più facile calcolare la posizione di ciascun elemento aggiungendo un valore di </a:t>
            </a:r>
            <a:r>
              <a:rPr lang="it-IT" sz="3000" dirty="0">
                <a:solidFill>
                  <a:srgbClr val="FF9933"/>
                </a:solidFill>
              </a:rPr>
              <a:t>offset</a:t>
            </a:r>
            <a:r>
              <a:rPr lang="it-IT" sz="3000" dirty="0"/>
              <a:t> a un valore di base, cioè, la locazione di memoria del primo elemento dell’array (generalmente denotano con il nome dell’array). </a:t>
            </a:r>
          </a:p>
          <a:p>
            <a:pPr marL="0" indent="0">
              <a:buNone/>
            </a:pPr>
            <a:r>
              <a:rPr lang="it-IT" sz="3000" dirty="0"/>
              <a:t>Il valore di base è l’</a:t>
            </a:r>
            <a:r>
              <a:rPr lang="it-IT" sz="3000" dirty="0">
                <a:solidFill>
                  <a:srgbClr val="FF9933"/>
                </a:solidFill>
              </a:rPr>
              <a:t>indice</a:t>
            </a:r>
            <a:r>
              <a:rPr lang="it-IT" sz="3000" dirty="0"/>
              <a:t> (index) </a:t>
            </a:r>
            <a:r>
              <a:rPr lang="it-IT" sz="3000" dirty="0">
                <a:solidFill>
                  <a:srgbClr val="FF9933"/>
                </a:solidFill>
              </a:rPr>
              <a:t>0</a:t>
            </a:r>
            <a:r>
              <a:rPr lang="it-IT" sz="3000" dirty="0"/>
              <a:t>,mentre la differenza tra i due indici è l’</a:t>
            </a:r>
            <a:r>
              <a:rPr lang="it-IT" sz="3000" dirty="0">
                <a:solidFill>
                  <a:srgbClr val="FF9933"/>
                </a:solidFill>
              </a:rPr>
              <a:t>offset</a:t>
            </a:r>
            <a:r>
              <a:rPr lang="it-IT" sz="3000" dirty="0"/>
              <a:t>.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07141CFD-E362-F357-BA6D-0474ABE8AB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156" y="124900"/>
            <a:ext cx="356589" cy="436970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A85A51F5-1295-302C-51FB-6D4154F6D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7952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40C9-E702-0520-D7D1-FC675AE5D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77EC6555-B94A-BDA2-2055-59A4C77C5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156" y="124900"/>
            <a:ext cx="356589" cy="436970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160D713-69A8-CED5-C40C-A3571ED1E1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ARRAY</a:t>
            </a:r>
          </a:p>
        </p:txBody>
      </p:sp>
      <p:pic>
        <p:nvPicPr>
          <p:cNvPr id="3" name="Immagine 2" descr="Immagine che contiene testo, Carattere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94C927DB-BA94-8D38-3616-CA42F4F26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1" y="1827368"/>
            <a:ext cx="11007777" cy="3203263"/>
          </a:xfrm>
          <a:prstGeom prst="roundRect">
            <a:avLst>
              <a:gd name="adj" fmla="val 7776"/>
            </a:avLst>
          </a:prstGeom>
        </p:spPr>
      </p:pic>
    </p:spTree>
    <p:extLst>
      <p:ext uri="{BB962C8B-B14F-4D97-AF65-F5344CB8AC3E}">
        <p14:creationId xmlns:p14="http://schemas.microsoft.com/office/powerpoint/2010/main" val="6639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CCE7A-8104-4711-6B06-91FC58FCA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EB7D7-92EC-F448-26F7-42EC71FC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51" y="2065301"/>
            <a:ext cx="6185173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attacco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016416-6042-81BD-8106-96540DCE6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58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D1F5-C7D8-CDBC-BF25-EA6031241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E1D70E12-68F4-D04A-43C6-9FAD49924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6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020054E1-50F3-17ED-601C-2A0EAE80B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attacco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BB61A26-65A4-C89C-985C-B58CD0B88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175" y="1111540"/>
            <a:ext cx="9993650" cy="4634920"/>
          </a:xfrm>
          <a:prstGeom prst="roundRect">
            <a:avLst>
              <a:gd name="adj" fmla="val 5994"/>
            </a:avLst>
          </a:prstGeom>
        </p:spPr>
      </p:pic>
    </p:spTree>
    <p:extLst>
      <p:ext uri="{BB962C8B-B14F-4D97-AF65-F5344CB8AC3E}">
        <p14:creationId xmlns:p14="http://schemas.microsoft.com/office/powerpoint/2010/main" val="22624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AC25-9512-2D86-B7FB-35C6946F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6157D24A-811D-99E8-E945-61334C354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6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5950FF9E-D163-21C4-A9C5-83D9E1EF6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ATTACCO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3635903-114B-AA01-6B0D-88B0BF142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175" y="1111540"/>
            <a:ext cx="9993650" cy="4634920"/>
          </a:xfrm>
          <a:prstGeom prst="roundRect">
            <a:avLst>
              <a:gd name="adj" fmla="val 5994"/>
            </a:avLst>
          </a:prstGeom>
        </p:spPr>
      </p:pic>
    </p:spTree>
    <p:extLst>
      <p:ext uri="{BB962C8B-B14F-4D97-AF65-F5344CB8AC3E}">
        <p14:creationId xmlns:p14="http://schemas.microsoft.com/office/powerpoint/2010/main" val="9823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A2963-1A8C-7E02-54BC-9804A22E8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CE26D-6A90-0E51-877E-5AFB4285A703}"/>
              </a:ext>
            </a:extLst>
          </p:cNvPr>
          <p:cNvSpPr txBox="1">
            <a:spLocks/>
          </p:cNvSpPr>
          <p:nvPr/>
        </p:nvSpPr>
        <p:spPr>
          <a:xfrm>
            <a:off x="1721758" y="820740"/>
            <a:ext cx="8748485" cy="22275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Cosa SI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FA0CAA-DCF1-E63B-2702-CCF7864A0D99}"/>
              </a:ext>
            </a:extLst>
          </p:cNvPr>
          <p:cNvSpPr txBox="1">
            <a:spLocks/>
          </p:cNvSpPr>
          <p:nvPr/>
        </p:nvSpPr>
        <p:spPr>
          <a:xfrm>
            <a:off x="1524000" y="5361300"/>
            <a:ext cx="9144000" cy="646331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Pokemon Pixel Font" panose="00000400000000000000" pitchFamily="2" charset="0"/>
              </a:rPr>
              <a:t>Calogero  Carlino</a:t>
            </a:r>
            <a:endParaRPr lang="en-GB" sz="4000" b="1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9BCB39-F8FB-3DD3-C19E-F2BC42566D80}"/>
              </a:ext>
            </a:extLst>
          </p:cNvPr>
          <p:cNvSpPr txBox="1">
            <a:spLocks/>
          </p:cNvSpPr>
          <p:nvPr/>
        </p:nvSpPr>
        <p:spPr>
          <a:xfrm>
            <a:off x="377371" y="1889698"/>
            <a:ext cx="11437258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CELA DIETRO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BCC412-11FA-029E-43B0-625C7E6A3C44}"/>
              </a:ext>
            </a:extLst>
          </p:cNvPr>
          <p:cNvSpPr txBox="1">
            <a:spLocks/>
          </p:cNvSpPr>
          <p:nvPr/>
        </p:nvSpPr>
        <p:spPr>
          <a:xfrm>
            <a:off x="1524000" y="2958656"/>
            <a:ext cx="9144000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Ai pixel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CBCB0-CF9A-79B4-CA5C-A3179182001B}"/>
              </a:ext>
            </a:extLst>
          </p:cNvPr>
          <p:cNvSpPr txBox="1">
            <a:spLocks/>
          </p:cNvSpPr>
          <p:nvPr/>
        </p:nvSpPr>
        <p:spPr>
          <a:xfrm>
            <a:off x="953406" y="4691885"/>
            <a:ext cx="10285188" cy="6617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Imparare a programmare sviluppando un RPG</a:t>
            </a:r>
            <a:endParaRPr lang="en-GB" sz="4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C053A-494B-3A71-3729-19FABAAB3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79448C-1928-034D-91A4-89E079B7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Classi e istanze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832810-393C-2F9F-8B3F-A10344EA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Una </a:t>
            </a:r>
            <a:r>
              <a:rPr lang="it-IT" sz="3000" dirty="0">
                <a:solidFill>
                  <a:srgbClr val="FF9933"/>
                </a:solidFill>
              </a:rPr>
              <a:t>classe</a:t>
            </a:r>
            <a:r>
              <a:rPr lang="it-IT" sz="3000" dirty="0"/>
              <a:t> è dunque un progetto che definisce la natura di un oggetto futuro. </a:t>
            </a:r>
          </a:p>
          <a:p>
            <a:pPr marL="0" indent="0">
              <a:buNone/>
            </a:pPr>
            <a:r>
              <a:rPr lang="it-IT" sz="3000" dirty="0"/>
              <a:t>Una </a:t>
            </a:r>
            <a:r>
              <a:rPr lang="it-IT" sz="3000" dirty="0">
                <a:solidFill>
                  <a:srgbClr val="FF9933"/>
                </a:solidFill>
              </a:rPr>
              <a:t>istanza</a:t>
            </a:r>
            <a:r>
              <a:rPr lang="it-IT" sz="3000" dirty="0"/>
              <a:t> è un’oggetto specifico creato da una particolare classe.</a:t>
            </a:r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258744DA-A992-97C2-FDA9-5FF68067E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136" y="124900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092382EB-56BE-DCFB-0538-CB2480FEFD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CLASSI</a:t>
            </a:r>
          </a:p>
        </p:txBody>
      </p:sp>
    </p:spTree>
    <p:extLst>
      <p:ext uri="{BB962C8B-B14F-4D97-AF65-F5344CB8AC3E}">
        <p14:creationId xmlns:p14="http://schemas.microsoft.com/office/powerpoint/2010/main" val="38600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30833-B1F5-F3FA-D748-B1898E2EA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FA8CD4-E5E8-7849-B84B-960326E2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Ereditarietà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F9695B-818D-ADD8-67DC-923C49C5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Le classi sono utilizzare per creare e gestire nuovi oggetti, oltre che per supportare l’</a:t>
            </a:r>
            <a:r>
              <a:rPr lang="it-IT" sz="3000" dirty="0">
                <a:solidFill>
                  <a:srgbClr val="FF9933"/>
                </a:solidFill>
              </a:rPr>
              <a:t>ereditarietà</a:t>
            </a:r>
            <a:r>
              <a:rPr lang="it-IT" sz="3000" dirty="0"/>
              <a:t> (su Godot gestita mediante la keyword </a:t>
            </a:r>
            <a:r>
              <a:rPr lang="it-IT" sz="3000" dirty="0" err="1">
                <a:solidFill>
                  <a:srgbClr val="FF9933"/>
                </a:solidFill>
              </a:rPr>
              <a:t>extends</a:t>
            </a:r>
            <a:r>
              <a:rPr lang="it-IT" sz="3000" dirty="0"/>
              <a:t> ), ingrediente chiave della OOP e meccanismo di riuso di codice. </a:t>
            </a:r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379B1FC7-BAE0-4576-FD71-09091E27F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136" y="124900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7B7864B1-705B-4440-F6E3-E745BB751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CLASSI</a:t>
            </a:r>
          </a:p>
        </p:txBody>
      </p:sp>
    </p:spTree>
    <p:extLst>
      <p:ext uri="{BB962C8B-B14F-4D97-AF65-F5344CB8AC3E}">
        <p14:creationId xmlns:p14="http://schemas.microsoft.com/office/powerpoint/2010/main" val="25839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9E0AF-9CD9-BE7C-ADDA-B8D010CBE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C594E-8C60-71AD-CBE4-2745BF79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Ereditarietà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283C48-8429-2DB4-984D-233CE6CF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Una classe </a:t>
            </a:r>
            <a:r>
              <a:rPr lang="it-IT" sz="3000" dirty="0">
                <a:solidFill>
                  <a:srgbClr val="FF9933"/>
                </a:solidFill>
              </a:rPr>
              <a:t>Car</a:t>
            </a:r>
            <a:r>
              <a:rPr lang="it-IT" sz="3000" dirty="0"/>
              <a:t> può fungere da progetto per molte istanze diverse di </a:t>
            </a:r>
            <a:r>
              <a:rPr lang="it-IT" sz="3000" dirty="0">
                <a:solidFill>
                  <a:srgbClr val="FF9933"/>
                </a:solidFill>
              </a:rPr>
              <a:t>Car</a:t>
            </a:r>
            <a:r>
              <a:rPr lang="it-IT" sz="3000" dirty="0"/>
              <a:t> , come ad esempio gli oggetti </a:t>
            </a:r>
            <a:r>
              <a:rPr lang="it-IT" sz="3000" dirty="0">
                <a:solidFill>
                  <a:srgbClr val="FF9933"/>
                </a:solidFill>
              </a:rPr>
              <a:t>polo</a:t>
            </a:r>
            <a:r>
              <a:rPr lang="it-IT" sz="3000" dirty="0"/>
              <a:t> , </a:t>
            </a:r>
            <a:r>
              <a:rPr lang="it-IT" sz="3000" dirty="0">
                <a:solidFill>
                  <a:srgbClr val="FF9933"/>
                </a:solidFill>
              </a:rPr>
              <a:t>mini</a:t>
            </a:r>
            <a:r>
              <a:rPr lang="it-IT" sz="3000" dirty="0"/>
              <a:t> e </a:t>
            </a:r>
            <a:r>
              <a:rPr lang="it-IT" sz="3000" dirty="0" err="1">
                <a:solidFill>
                  <a:srgbClr val="FF9933"/>
                </a:solidFill>
              </a:rPr>
              <a:t>beetle</a:t>
            </a:r>
            <a:r>
              <a:rPr lang="it-IT" sz="3000" dirty="0"/>
              <a:t> .</a:t>
            </a:r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CB6EE623-DF23-0814-08A9-7F5FA22E98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136" y="124900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8859B684-8DB0-F498-E13E-D52D08C32D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CLASSI</a:t>
            </a:r>
          </a:p>
        </p:txBody>
      </p:sp>
    </p:spTree>
    <p:extLst>
      <p:ext uri="{BB962C8B-B14F-4D97-AF65-F5344CB8AC3E}">
        <p14:creationId xmlns:p14="http://schemas.microsoft.com/office/powerpoint/2010/main" val="4483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7FAA0-A32D-8039-F4EB-C11FD971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469E0120-D70F-0444-EF43-70A0AAA8A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136" y="124900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A4C7DA08-C479-92E0-3084-43B1F7687E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CLASSI</a:t>
            </a:r>
          </a:p>
        </p:txBody>
      </p:sp>
      <p:pic>
        <p:nvPicPr>
          <p:cNvPr id="4" name="Immagine 3" descr="Immagine che contiene testo, diagramm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BEA0C44B-92DD-23B4-7E4B-4FE266FC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99" y="748380"/>
            <a:ext cx="7544602" cy="5361240"/>
          </a:xfrm>
          <a:prstGeom prst="roundRect">
            <a:avLst>
              <a:gd name="adj" fmla="val 6601"/>
            </a:avLst>
          </a:prstGeom>
        </p:spPr>
      </p:pic>
    </p:spTree>
    <p:extLst>
      <p:ext uri="{BB962C8B-B14F-4D97-AF65-F5344CB8AC3E}">
        <p14:creationId xmlns:p14="http://schemas.microsoft.com/office/powerpoint/2010/main" val="3440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A1446-13D1-9BBC-5931-E0C67DD1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E462D-A6DF-3E48-E032-B32A70F8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Ereditarietà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EBB496-453A-65BF-1DF6-2FB805DA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Tutti questi oggetti, seppur avendo caratteristiche diverse come il modello, il colore o il numero di passeggeri, hanno la </a:t>
            </a:r>
            <a:r>
              <a:rPr lang="it-IT" sz="3000" dirty="0">
                <a:solidFill>
                  <a:srgbClr val="FF9933"/>
                </a:solidFill>
              </a:rPr>
              <a:t>stessa struttura di base</a:t>
            </a:r>
            <a:r>
              <a:rPr lang="it-IT" sz="3000" dirty="0"/>
              <a:t>: una carrozzeria, un motore, delle ruote, ecc. . .</a:t>
            </a:r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CABC3332-D10F-5AF5-143C-010276470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136" y="124900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339B867C-CE51-B4B7-FCC1-53F30F708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CLASSI</a:t>
            </a:r>
          </a:p>
        </p:txBody>
      </p:sp>
    </p:spTree>
    <p:extLst>
      <p:ext uri="{BB962C8B-B14F-4D97-AF65-F5344CB8AC3E}">
        <p14:creationId xmlns:p14="http://schemas.microsoft.com/office/powerpoint/2010/main" val="18000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ersonalizzato 3">
      <a:majorFont>
        <a:latin typeface="Pixelify Sans"/>
        <a:ea typeface=""/>
        <a:cs typeface=""/>
      </a:majorFont>
      <a:minorFont>
        <a:latin typeface="Pixelif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864</Words>
  <Application>Microsoft Office PowerPoint</Application>
  <PresentationFormat>Widescreen</PresentationFormat>
  <Paragraphs>149</Paragraphs>
  <Slides>47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3" baseType="lpstr">
      <vt:lpstr>04b</vt:lpstr>
      <vt:lpstr>Arial</vt:lpstr>
      <vt:lpstr>Pixelify Sans</vt:lpstr>
      <vt:lpstr>Pokemon Pixel Font</vt:lpstr>
      <vt:lpstr>ThaleahFat</vt:lpstr>
      <vt:lpstr>Tema di Office</vt:lpstr>
      <vt:lpstr>Presentazione standard di PowerPoint</vt:lpstr>
      <vt:lpstr>Presentazione standard di PowerPoint</vt:lpstr>
      <vt:lpstr>CLASSI</vt:lpstr>
      <vt:lpstr>Object-oriented programming</vt:lpstr>
      <vt:lpstr>Classi e istanze</vt:lpstr>
      <vt:lpstr>Ereditarietà</vt:lpstr>
      <vt:lpstr>Ereditarietà</vt:lpstr>
      <vt:lpstr>Presentazione standard di PowerPoint</vt:lpstr>
      <vt:lpstr>Ereditarietà</vt:lpstr>
      <vt:lpstr>VETTORI</vt:lpstr>
      <vt:lpstr>Vettori</vt:lpstr>
      <vt:lpstr>Presentazione standard di PowerPoint</vt:lpstr>
      <vt:lpstr>Vettori</vt:lpstr>
      <vt:lpstr>Il dualismo posizione/vettore</vt:lpstr>
      <vt:lpstr>Il dualismo posizione/vettore</vt:lpstr>
      <vt:lpstr>Presentazione standard di PowerPoint</vt:lpstr>
      <vt:lpstr>Il dualismo posizione/vettore</vt:lpstr>
      <vt:lpstr>Presentazione standard di PowerPoint</vt:lpstr>
      <vt:lpstr>Vettori come segmenti orientati</vt:lpstr>
      <vt:lpstr>Vettori come segmenti orientati</vt:lpstr>
      <vt:lpstr>Presentazione standard di PowerPoint</vt:lpstr>
      <vt:lpstr>INPUT VECTOR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MACCHINe A STATI</vt:lpstr>
      <vt:lpstr>Macchine a stati</vt:lpstr>
      <vt:lpstr>Macchine a stati</vt:lpstr>
      <vt:lpstr>Il Player come macchina a stati</vt:lpstr>
      <vt:lpstr>Il Player come macchina a stati</vt:lpstr>
      <vt:lpstr>Presentazione standard di PowerPoint</vt:lpstr>
      <vt:lpstr>ARRAY</vt:lpstr>
      <vt:lpstr>Array</vt:lpstr>
      <vt:lpstr>Array</vt:lpstr>
      <vt:lpstr>Array</vt:lpstr>
      <vt:lpstr>Presentazione standard di PowerPoint</vt:lpstr>
      <vt:lpstr>attacco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Calogero Carlino</dc:creator>
  <cp:lastModifiedBy>Calogero Carlino</cp:lastModifiedBy>
  <cp:revision>56</cp:revision>
  <dcterms:created xsi:type="dcterms:W3CDTF">2025-03-03T09:42:40Z</dcterms:created>
  <dcterms:modified xsi:type="dcterms:W3CDTF">2025-03-11T14:34:19Z</dcterms:modified>
</cp:coreProperties>
</file>