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59" r:id="rId6"/>
    <p:sldId id="265" r:id="rId7"/>
    <p:sldId id="261" r:id="rId8"/>
    <p:sldId id="262" r:id="rId9"/>
    <p:sldId id="264" r:id="rId10"/>
    <p:sldId id="263" r:id="rId11"/>
    <p:sldId id="266" r:id="rId12"/>
    <p:sldId id="267" r:id="rId13"/>
    <p:sldId id="271" r:id="rId14"/>
    <p:sldId id="272" r:id="rId15"/>
    <p:sldId id="268" r:id="rId16"/>
  </p:sldIdLst>
  <p:sldSz cx="18288000" cy="10287000"/>
  <p:notesSz cx="6858000" cy="9144000"/>
  <p:embeddedFontLst>
    <p:embeddedFont>
      <p:font typeface="Aileron Bold" panose="020B0604020202020204" charset="0"/>
      <p:regular r:id="rId17"/>
    </p:embeddedFont>
    <p:embeddedFont>
      <p:font typeface="Canva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61568-EA42-426A-B416-9FB4DA451FCE}" v="5" dt="2024-04-25T05:59:36.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726" autoAdjust="0"/>
  </p:normalViewPr>
  <p:slideViewPr>
    <p:cSldViewPr>
      <p:cViewPr varScale="1">
        <p:scale>
          <a:sx n="52" d="100"/>
          <a:sy n="52" d="100"/>
        </p:scale>
        <p:origin x="66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arote" userId="4ed6685f63a6b8e3" providerId="LiveId" clId="{0B461568-EA42-426A-B416-9FB4DA451FCE}"/>
    <pc:docChg chg="undo custSel addSld delSld modSld">
      <pc:chgData name="pranjal arote" userId="4ed6685f63a6b8e3" providerId="LiveId" clId="{0B461568-EA42-426A-B416-9FB4DA451FCE}" dt="2024-04-25T06:00:25.668" v="134" actId="255"/>
      <pc:docMkLst>
        <pc:docMk/>
      </pc:docMkLst>
      <pc:sldChg chg="addSp delSp modSp mod">
        <pc:chgData name="pranjal arote" userId="4ed6685f63a6b8e3" providerId="LiveId" clId="{0B461568-EA42-426A-B416-9FB4DA451FCE}" dt="2024-04-25T05:58:26.094" v="114" actId="1076"/>
        <pc:sldMkLst>
          <pc:docMk/>
          <pc:sldMk cId="0" sldId="261"/>
        </pc:sldMkLst>
        <pc:picChg chg="add mod">
          <ac:chgData name="pranjal arote" userId="4ed6685f63a6b8e3" providerId="LiveId" clId="{0B461568-EA42-426A-B416-9FB4DA451FCE}" dt="2024-04-25T05:58:26.094" v="114" actId="1076"/>
          <ac:picMkLst>
            <pc:docMk/>
            <pc:sldMk cId="0" sldId="261"/>
            <ac:picMk id="4" creationId="{F8179B10-4CB8-2F0D-7E29-FD1922608D2A}"/>
          </ac:picMkLst>
        </pc:picChg>
        <pc:picChg chg="del">
          <ac:chgData name="pranjal arote" userId="4ed6685f63a6b8e3" providerId="LiveId" clId="{0B461568-EA42-426A-B416-9FB4DA451FCE}" dt="2024-04-25T05:57:18.958" v="103" actId="478"/>
          <ac:picMkLst>
            <pc:docMk/>
            <pc:sldMk cId="0" sldId="261"/>
            <ac:picMk id="1027" creationId="{00000000-0000-0000-0000-000000000000}"/>
          </ac:picMkLst>
        </pc:picChg>
      </pc:sldChg>
      <pc:sldChg chg="addSp delSp modSp mod">
        <pc:chgData name="pranjal arote" userId="4ed6685f63a6b8e3" providerId="LiveId" clId="{0B461568-EA42-426A-B416-9FB4DA451FCE}" dt="2024-04-25T06:00:25.668" v="134" actId="255"/>
        <pc:sldMkLst>
          <pc:docMk/>
          <pc:sldMk cId="0" sldId="268"/>
        </pc:sldMkLst>
        <pc:spChg chg="mod">
          <ac:chgData name="pranjal arote" userId="4ed6685f63a6b8e3" providerId="LiveId" clId="{0B461568-EA42-426A-B416-9FB4DA451FCE}" dt="2024-04-25T06:00:25.668" v="134" actId="255"/>
          <ac:spMkLst>
            <pc:docMk/>
            <pc:sldMk cId="0" sldId="268"/>
            <ac:spMk id="5" creationId="{00000000-0000-0000-0000-000000000000}"/>
          </ac:spMkLst>
        </pc:spChg>
        <pc:spChg chg="add del mod">
          <ac:chgData name="pranjal arote" userId="4ed6685f63a6b8e3" providerId="LiveId" clId="{0B461568-EA42-426A-B416-9FB4DA451FCE}" dt="2024-04-25T06:00:10.657" v="132" actId="478"/>
          <ac:spMkLst>
            <pc:docMk/>
            <pc:sldMk cId="0" sldId="268"/>
            <ac:spMk id="6" creationId="{CF37D964-9D9F-E6A3-88E5-E34EB893E605}"/>
          </ac:spMkLst>
        </pc:spChg>
      </pc:sldChg>
      <pc:sldChg chg="delSp modSp add del mod">
        <pc:chgData name="pranjal arote" userId="4ed6685f63a6b8e3" providerId="LiveId" clId="{0B461568-EA42-426A-B416-9FB4DA451FCE}" dt="2024-04-25T05:26:56.468" v="5" actId="47"/>
        <pc:sldMkLst>
          <pc:docMk/>
          <pc:sldMk cId="1043831544" sldId="271"/>
        </pc:sldMkLst>
        <pc:spChg chg="del mod">
          <ac:chgData name="pranjal arote" userId="4ed6685f63a6b8e3" providerId="LiveId" clId="{0B461568-EA42-426A-B416-9FB4DA451FCE}" dt="2024-04-25T05:24:38.142" v="4"/>
          <ac:spMkLst>
            <pc:docMk/>
            <pc:sldMk cId="1043831544" sldId="271"/>
            <ac:spMk id="2" creationId="{00000000-0000-0000-0000-000000000000}"/>
          </ac:spMkLst>
        </pc:spChg>
        <pc:picChg chg="del">
          <ac:chgData name="pranjal arote" userId="4ed6685f63a6b8e3" providerId="LiveId" clId="{0B461568-EA42-426A-B416-9FB4DA451FCE}" dt="2024-04-25T05:24:38.142" v="2" actId="478"/>
          <ac:picMkLst>
            <pc:docMk/>
            <pc:sldMk cId="1043831544" sldId="271"/>
            <ac:picMk id="6" creationId="{00000000-0000-0000-0000-000000000000}"/>
          </ac:picMkLst>
        </pc:picChg>
      </pc:sldChg>
      <pc:sldChg chg="addSp delSp modSp add mod">
        <pc:chgData name="pranjal arote" userId="4ed6685f63a6b8e3" providerId="LiveId" clId="{0B461568-EA42-426A-B416-9FB4DA451FCE}" dt="2024-04-25T05:56:13.587" v="102" actId="1076"/>
        <pc:sldMkLst>
          <pc:docMk/>
          <pc:sldMk cId="1748691130" sldId="271"/>
        </pc:sldMkLst>
        <pc:spChg chg="mod">
          <ac:chgData name="pranjal arote" userId="4ed6685f63a6b8e3" providerId="LiveId" clId="{0B461568-EA42-426A-B416-9FB4DA451FCE}" dt="2024-04-25T05:28:33.612" v="51" actId="255"/>
          <ac:spMkLst>
            <pc:docMk/>
            <pc:sldMk cId="1748691130" sldId="271"/>
            <ac:spMk id="2" creationId="{00000000-0000-0000-0000-000000000000}"/>
          </ac:spMkLst>
        </pc:spChg>
        <pc:spChg chg="add mod">
          <ac:chgData name="pranjal arote" userId="4ed6685f63a6b8e3" providerId="LiveId" clId="{0B461568-EA42-426A-B416-9FB4DA451FCE}" dt="2024-04-25T05:33:22.064" v="68" actId="20577"/>
          <ac:spMkLst>
            <pc:docMk/>
            <pc:sldMk cId="1748691130" sldId="271"/>
            <ac:spMk id="3" creationId="{F6CD867E-77A0-C960-6AC4-EA96CD04C81C}"/>
          </ac:spMkLst>
        </pc:spChg>
        <pc:spChg chg="add mod">
          <ac:chgData name="pranjal arote" userId="4ed6685f63a6b8e3" providerId="LiveId" clId="{0B461568-EA42-426A-B416-9FB4DA451FCE}" dt="2024-04-25T05:54:36.031" v="96" actId="20577"/>
          <ac:spMkLst>
            <pc:docMk/>
            <pc:sldMk cId="1748691130" sldId="271"/>
            <ac:spMk id="4" creationId="{FE56F740-ADC2-104B-3C91-4B697CA83DE5}"/>
          </ac:spMkLst>
        </pc:spChg>
        <pc:spChg chg="add mod">
          <ac:chgData name="pranjal arote" userId="4ed6685f63a6b8e3" providerId="LiveId" clId="{0B461568-EA42-426A-B416-9FB4DA451FCE}" dt="2024-04-25T05:56:13.587" v="102" actId="1076"/>
          <ac:spMkLst>
            <pc:docMk/>
            <pc:sldMk cId="1748691130" sldId="271"/>
            <ac:spMk id="5" creationId="{3CC9C769-0CBA-1B8E-717E-D1E5DA5F1716}"/>
          </ac:spMkLst>
        </pc:spChg>
        <pc:picChg chg="del">
          <ac:chgData name="pranjal arote" userId="4ed6685f63a6b8e3" providerId="LiveId" clId="{0B461568-EA42-426A-B416-9FB4DA451FCE}" dt="2024-04-25T05:28:34.962" v="52" actId="478"/>
          <ac:picMkLst>
            <pc:docMk/>
            <pc:sldMk cId="1748691130" sldId="271"/>
            <ac:picMk id="6" creationId="{00000000-0000-0000-0000-000000000000}"/>
          </ac:picMkLst>
        </pc:picChg>
      </pc:sldChg>
      <pc:sldChg chg="delSp add del mod setBg">
        <pc:chgData name="pranjal arote" userId="4ed6685f63a6b8e3" providerId="LiveId" clId="{0B461568-EA42-426A-B416-9FB4DA451FCE}" dt="2024-04-25T05:54:21.605" v="72" actId="47"/>
        <pc:sldMkLst>
          <pc:docMk/>
          <pc:sldMk cId="3407016871" sldId="272"/>
        </pc:sldMkLst>
        <pc:spChg chg="del">
          <ac:chgData name="pranjal arote" userId="4ed6685f63a6b8e3" providerId="LiveId" clId="{0B461568-EA42-426A-B416-9FB4DA451FCE}" dt="2024-04-25T05:54:06.541" v="71" actId="478"/>
          <ac:spMkLst>
            <pc:docMk/>
            <pc:sldMk cId="3407016871" sldId="272"/>
            <ac:spMk id="2" creationId="{00000000-0000-0000-0000-000000000000}"/>
          </ac:spMkLst>
        </pc:spChg>
        <pc:spChg chg="del">
          <ac:chgData name="pranjal arote" userId="4ed6685f63a6b8e3" providerId="LiveId" clId="{0B461568-EA42-426A-B416-9FB4DA451FCE}" dt="2024-04-25T05:54:03.325" v="70" actId="478"/>
          <ac:spMkLst>
            <pc:docMk/>
            <pc:sldMk cId="3407016871" sldId="272"/>
            <ac:spMk id="3" creationId="{F6CD867E-77A0-C960-6AC4-EA96CD04C8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503181" y="-7585749"/>
            <a:ext cx="16417746" cy="21711927"/>
          </a:xfrm>
          <a:custGeom>
            <a:avLst/>
            <a:gdLst/>
            <a:ahLst/>
            <a:cxnLst/>
            <a:rect l="l" t="t" r="r" b="b"/>
            <a:pathLst>
              <a:path w="16417746" h="21711927">
                <a:moveTo>
                  <a:pt x="0" y="0"/>
                </a:moveTo>
                <a:lnTo>
                  <a:pt x="16417746" y="0"/>
                </a:lnTo>
                <a:lnTo>
                  <a:pt x="16417746" y="21711928"/>
                </a:lnTo>
                <a:lnTo>
                  <a:pt x="0" y="21711928"/>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sp>
      <p:grpSp>
        <p:nvGrpSpPr>
          <p:cNvPr id="3" name="Group 3"/>
          <p:cNvGrpSpPr/>
          <p:nvPr/>
        </p:nvGrpSpPr>
        <p:grpSpPr>
          <a:xfrm>
            <a:off x="4969299" y="5567646"/>
            <a:ext cx="8660827" cy="658764"/>
            <a:chOff x="0" y="0"/>
            <a:chExt cx="2281041" cy="173502"/>
          </a:xfrm>
        </p:grpSpPr>
        <p:sp>
          <p:nvSpPr>
            <p:cNvPr id="4" name="Freeform 4"/>
            <p:cNvSpPr/>
            <p:nvPr/>
          </p:nvSpPr>
          <p:spPr>
            <a:xfrm>
              <a:off x="0" y="0"/>
              <a:ext cx="2281041" cy="173502"/>
            </a:xfrm>
            <a:custGeom>
              <a:avLst/>
              <a:gdLst/>
              <a:ahLst/>
              <a:cxnLst/>
              <a:rect l="l" t="t" r="r" b="b"/>
              <a:pathLst>
                <a:path w="2281041" h="173502">
                  <a:moveTo>
                    <a:pt x="45589" y="0"/>
                  </a:moveTo>
                  <a:lnTo>
                    <a:pt x="2235452" y="0"/>
                  </a:lnTo>
                  <a:cubicBezTo>
                    <a:pt x="2247543" y="0"/>
                    <a:pt x="2259138" y="4803"/>
                    <a:pt x="2267688" y="13353"/>
                  </a:cubicBezTo>
                  <a:cubicBezTo>
                    <a:pt x="2276238" y="21902"/>
                    <a:pt x="2281041" y="33498"/>
                    <a:pt x="2281041" y="45589"/>
                  </a:cubicBezTo>
                  <a:lnTo>
                    <a:pt x="2281041" y="127913"/>
                  </a:lnTo>
                  <a:cubicBezTo>
                    <a:pt x="2281041" y="140004"/>
                    <a:pt x="2276238" y="151599"/>
                    <a:pt x="2267688" y="160149"/>
                  </a:cubicBezTo>
                  <a:cubicBezTo>
                    <a:pt x="2259138" y="168699"/>
                    <a:pt x="2247543" y="173502"/>
                    <a:pt x="2235452" y="173502"/>
                  </a:cubicBezTo>
                  <a:lnTo>
                    <a:pt x="45589" y="173502"/>
                  </a:lnTo>
                  <a:cubicBezTo>
                    <a:pt x="33498" y="173502"/>
                    <a:pt x="21902" y="168699"/>
                    <a:pt x="13353" y="160149"/>
                  </a:cubicBezTo>
                  <a:cubicBezTo>
                    <a:pt x="4803" y="151599"/>
                    <a:pt x="0" y="140004"/>
                    <a:pt x="0" y="127913"/>
                  </a:cubicBezTo>
                  <a:lnTo>
                    <a:pt x="0" y="45589"/>
                  </a:lnTo>
                  <a:cubicBezTo>
                    <a:pt x="0" y="33498"/>
                    <a:pt x="4803" y="21902"/>
                    <a:pt x="13353" y="13353"/>
                  </a:cubicBezTo>
                  <a:cubicBezTo>
                    <a:pt x="21902" y="4803"/>
                    <a:pt x="33498" y="0"/>
                    <a:pt x="45589" y="0"/>
                  </a:cubicBezTo>
                  <a:close/>
                </a:path>
              </a:pathLst>
            </a:custGeom>
            <a:solidFill>
              <a:srgbClr val="CA5E28"/>
            </a:solidFill>
          </p:spPr>
        </p:sp>
        <p:sp>
          <p:nvSpPr>
            <p:cNvPr id="5" name="TextBox 5"/>
            <p:cNvSpPr txBox="1"/>
            <p:nvPr/>
          </p:nvSpPr>
          <p:spPr>
            <a:xfrm>
              <a:off x="0" y="-57150"/>
              <a:ext cx="2281041" cy="230652"/>
            </a:xfrm>
            <a:prstGeom prst="rect">
              <a:avLst/>
            </a:prstGeom>
          </p:spPr>
          <p:txBody>
            <a:bodyPr lIns="50800" tIns="50800" rIns="50800" bIns="50800" rtlCol="0" anchor="ctr"/>
            <a:lstStyle/>
            <a:p>
              <a:pPr algn="ctr">
                <a:lnSpc>
                  <a:spcPts val="3418"/>
                </a:lnSpc>
              </a:pPr>
              <a:endParaRPr/>
            </a:p>
          </p:txBody>
        </p:sp>
      </p:grpSp>
      <p:sp>
        <p:nvSpPr>
          <p:cNvPr id="6" name="Freeform 6"/>
          <p:cNvSpPr/>
          <p:nvPr/>
        </p:nvSpPr>
        <p:spPr>
          <a:xfrm>
            <a:off x="1028700"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731994" y="4765099"/>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0" cstate="print">
              <a:extLst>
                <a:ext uri="{96DAC541-7B7A-43D3-8B79-37D633B846F1}">
                  <asvg:svgBlip xmlns:asvg="http://schemas.microsoft.com/office/drawing/2016/SVG/main" r:embed="rId11"/>
                </a:ext>
              </a:extLst>
            </a:blip>
            <a:stretch>
              <a:fillRect/>
            </a:stretch>
          </a:blipFill>
        </p:spPr>
      </p:sp>
      <p:sp>
        <p:nvSpPr>
          <p:cNvPr id="10" name="Freeform 10"/>
          <p:cNvSpPr/>
          <p:nvPr/>
        </p:nvSpPr>
        <p:spPr>
          <a:xfrm rot="5400000">
            <a:off x="12299197" y="-979184"/>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215566" y="5208398"/>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4" cstate="print">
              <a:extLst>
                <a:ext uri="{96DAC541-7B7A-43D3-8B79-37D633B846F1}">
                  <asvg:svgBlip xmlns:asvg="http://schemas.microsoft.com/office/drawing/2016/SVG/main" r:embed="rId15"/>
                </a:ext>
              </a:extLst>
            </a:blip>
            <a:stretch>
              <a:fillRect/>
            </a:stretch>
          </a:blipFill>
        </p:spPr>
      </p:sp>
      <p:sp>
        <p:nvSpPr>
          <p:cNvPr id="12" name="TextBox 12"/>
          <p:cNvSpPr txBox="1"/>
          <p:nvPr/>
        </p:nvSpPr>
        <p:spPr>
          <a:xfrm>
            <a:off x="4504656" y="1096186"/>
            <a:ext cx="9559774" cy="3259368"/>
          </a:xfrm>
          <a:prstGeom prst="rect">
            <a:avLst/>
          </a:prstGeom>
        </p:spPr>
        <p:txBody>
          <a:bodyPr lIns="0" tIns="0" rIns="0" bIns="0" rtlCol="0" anchor="t">
            <a:spAutoFit/>
          </a:bodyPr>
          <a:lstStyle/>
          <a:p>
            <a:pPr algn="ctr">
              <a:lnSpc>
                <a:spcPts val="8501"/>
              </a:lnSpc>
            </a:pPr>
            <a:r>
              <a:rPr lang="en-US" sz="7659" dirty="0">
                <a:solidFill>
                  <a:srgbClr val="3C3C3C"/>
                </a:solidFill>
                <a:latin typeface="Aileron Heavy"/>
              </a:rPr>
              <a:t>FINANCIAL FRAUD DETECTION VIA DATA MINING </a:t>
            </a:r>
          </a:p>
        </p:txBody>
      </p:sp>
      <p:sp>
        <p:nvSpPr>
          <p:cNvPr id="13" name="TextBox 13"/>
          <p:cNvSpPr txBox="1"/>
          <p:nvPr/>
        </p:nvSpPr>
        <p:spPr>
          <a:xfrm>
            <a:off x="5109344" y="4435884"/>
            <a:ext cx="8350398" cy="514885"/>
          </a:xfrm>
          <a:prstGeom prst="rect">
            <a:avLst/>
          </a:prstGeom>
        </p:spPr>
        <p:txBody>
          <a:bodyPr lIns="0" tIns="0" rIns="0" bIns="0" rtlCol="0" anchor="t">
            <a:spAutoFit/>
          </a:bodyPr>
          <a:lstStyle/>
          <a:p>
            <a:pPr algn="ctr">
              <a:lnSpc>
                <a:spcPts val="4352"/>
              </a:lnSpc>
            </a:pPr>
            <a:r>
              <a:rPr lang="en-US" sz="3108" dirty="0">
                <a:solidFill>
                  <a:srgbClr val="3C3C3C"/>
                </a:solidFill>
                <a:latin typeface="Aileron Bold"/>
              </a:rPr>
              <a:t>Group Id - 1</a:t>
            </a:r>
          </a:p>
        </p:txBody>
      </p:sp>
      <p:sp>
        <p:nvSpPr>
          <p:cNvPr id="14" name="TextBox 14"/>
          <p:cNvSpPr txBox="1"/>
          <p:nvPr/>
        </p:nvSpPr>
        <p:spPr>
          <a:xfrm>
            <a:off x="4765202" y="5547460"/>
            <a:ext cx="5039279" cy="641201"/>
          </a:xfrm>
          <a:prstGeom prst="rect">
            <a:avLst/>
          </a:prstGeom>
        </p:spPr>
        <p:txBody>
          <a:bodyPr lIns="0" tIns="0" rIns="0" bIns="0" rtlCol="0" anchor="t">
            <a:spAutoFit/>
          </a:bodyPr>
          <a:lstStyle/>
          <a:p>
            <a:pPr algn="ctr">
              <a:lnSpc>
                <a:spcPts val="5039"/>
              </a:lnSpc>
            </a:pPr>
            <a:r>
              <a:rPr lang="en-US" sz="3599" dirty="0">
                <a:solidFill>
                  <a:srgbClr val="FFFFFF"/>
                </a:solidFill>
                <a:latin typeface="Aileron"/>
              </a:rPr>
              <a:t>07. Pranjal P. Arote </a:t>
            </a:r>
          </a:p>
        </p:txBody>
      </p:sp>
      <p:grpSp>
        <p:nvGrpSpPr>
          <p:cNvPr id="15" name="Group 15"/>
          <p:cNvGrpSpPr/>
          <p:nvPr/>
        </p:nvGrpSpPr>
        <p:grpSpPr>
          <a:xfrm>
            <a:off x="4954130" y="6578835"/>
            <a:ext cx="8660827" cy="658764"/>
            <a:chOff x="0" y="0"/>
            <a:chExt cx="2281041" cy="173502"/>
          </a:xfrm>
        </p:grpSpPr>
        <p:sp>
          <p:nvSpPr>
            <p:cNvPr id="16" name="Freeform 16"/>
            <p:cNvSpPr/>
            <p:nvPr/>
          </p:nvSpPr>
          <p:spPr>
            <a:xfrm>
              <a:off x="0" y="0"/>
              <a:ext cx="2281041" cy="173502"/>
            </a:xfrm>
            <a:custGeom>
              <a:avLst/>
              <a:gdLst/>
              <a:ahLst/>
              <a:cxnLst/>
              <a:rect l="l" t="t" r="r" b="b"/>
              <a:pathLst>
                <a:path w="2281041" h="173502">
                  <a:moveTo>
                    <a:pt x="45589" y="0"/>
                  </a:moveTo>
                  <a:lnTo>
                    <a:pt x="2235452" y="0"/>
                  </a:lnTo>
                  <a:cubicBezTo>
                    <a:pt x="2247543" y="0"/>
                    <a:pt x="2259138" y="4803"/>
                    <a:pt x="2267688" y="13353"/>
                  </a:cubicBezTo>
                  <a:cubicBezTo>
                    <a:pt x="2276238" y="21902"/>
                    <a:pt x="2281041" y="33498"/>
                    <a:pt x="2281041" y="45589"/>
                  </a:cubicBezTo>
                  <a:lnTo>
                    <a:pt x="2281041" y="127913"/>
                  </a:lnTo>
                  <a:cubicBezTo>
                    <a:pt x="2281041" y="140004"/>
                    <a:pt x="2276238" y="151599"/>
                    <a:pt x="2267688" y="160149"/>
                  </a:cubicBezTo>
                  <a:cubicBezTo>
                    <a:pt x="2259138" y="168699"/>
                    <a:pt x="2247543" y="173502"/>
                    <a:pt x="2235452" y="173502"/>
                  </a:cubicBezTo>
                  <a:lnTo>
                    <a:pt x="45589" y="173502"/>
                  </a:lnTo>
                  <a:cubicBezTo>
                    <a:pt x="33498" y="173502"/>
                    <a:pt x="21902" y="168699"/>
                    <a:pt x="13353" y="160149"/>
                  </a:cubicBezTo>
                  <a:cubicBezTo>
                    <a:pt x="4803" y="151599"/>
                    <a:pt x="0" y="140004"/>
                    <a:pt x="0" y="127913"/>
                  </a:cubicBezTo>
                  <a:lnTo>
                    <a:pt x="0" y="45589"/>
                  </a:lnTo>
                  <a:cubicBezTo>
                    <a:pt x="0" y="33498"/>
                    <a:pt x="4803" y="21902"/>
                    <a:pt x="13353" y="13353"/>
                  </a:cubicBezTo>
                  <a:cubicBezTo>
                    <a:pt x="21902" y="4803"/>
                    <a:pt x="33498" y="0"/>
                    <a:pt x="45589" y="0"/>
                  </a:cubicBezTo>
                  <a:close/>
                </a:path>
              </a:pathLst>
            </a:custGeom>
            <a:solidFill>
              <a:srgbClr val="CA5E28"/>
            </a:solidFill>
          </p:spPr>
        </p:sp>
        <p:sp>
          <p:nvSpPr>
            <p:cNvPr id="17" name="TextBox 17"/>
            <p:cNvSpPr txBox="1"/>
            <p:nvPr/>
          </p:nvSpPr>
          <p:spPr>
            <a:xfrm>
              <a:off x="0" y="-57150"/>
              <a:ext cx="2281041" cy="230652"/>
            </a:xfrm>
            <a:prstGeom prst="rect">
              <a:avLst/>
            </a:prstGeom>
          </p:spPr>
          <p:txBody>
            <a:bodyPr lIns="50800" tIns="50800" rIns="50800" bIns="50800" rtlCol="0" anchor="ctr"/>
            <a:lstStyle/>
            <a:p>
              <a:pPr algn="ctr">
                <a:lnSpc>
                  <a:spcPts val="3418"/>
                </a:lnSpc>
              </a:pPr>
              <a:endParaRPr/>
            </a:p>
          </p:txBody>
        </p:sp>
      </p:grpSp>
      <p:grpSp>
        <p:nvGrpSpPr>
          <p:cNvPr id="18" name="Group 18"/>
          <p:cNvGrpSpPr/>
          <p:nvPr/>
        </p:nvGrpSpPr>
        <p:grpSpPr>
          <a:xfrm>
            <a:off x="4969299" y="7647174"/>
            <a:ext cx="8660827" cy="658764"/>
            <a:chOff x="0" y="0"/>
            <a:chExt cx="2281041" cy="173502"/>
          </a:xfrm>
        </p:grpSpPr>
        <p:sp>
          <p:nvSpPr>
            <p:cNvPr id="19" name="Freeform 19"/>
            <p:cNvSpPr/>
            <p:nvPr/>
          </p:nvSpPr>
          <p:spPr>
            <a:xfrm>
              <a:off x="0" y="0"/>
              <a:ext cx="2281041" cy="173502"/>
            </a:xfrm>
            <a:custGeom>
              <a:avLst/>
              <a:gdLst/>
              <a:ahLst/>
              <a:cxnLst/>
              <a:rect l="l" t="t" r="r" b="b"/>
              <a:pathLst>
                <a:path w="2281041" h="173502">
                  <a:moveTo>
                    <a:pt x="45589" y="0"/>
                  </a:moveTo>
                  <a:lnTo>
                    <a:pt x="2235452" y="0"/>
                  </a:lnTo>
                  <a:cubicBezTo>
                    <a:pt x="2247543" y="0"/>
                    <a:pt x="2259138" y="4803"/>
                    <a:pt x="2267688" y="13353"/>
                  </a:cubicBezTo>
                  <a:cubicBezTo>
                    <a:pt x="2276238" y="21902"/>
                    <a:pt x="2281041" y="33498"/>
                    <a:pt x="2281041" y="45589"/>
                  </a:cubicBezTo>
                  <a:lnTo>
                    <a:pt x="2281041" y="127913"/>
                  </a:lnTo>
                  <a:cubicBezTo>
                    <a:pt x="2281041" y="140004"/>
                    <a:pt x="2276238" y="151599"/>
                    <a:pt x="2267688" y="160149"/>
                  </a:cubicBezTo>
                  <a:cubicBezTo>
                    <a:pt x="2259138" y="168699"/>
                    <a:pt x="2247543" y="173502"/>
                    <a:pt x="2235452" y="173502"/>
                  </a:cubicBezTo>
                  <a:lnTo>
                    <a:pt x="45589" y="173502"/>
                  </a:lnTo>
                  <a:cubicBezTo>
                    <a:pt x="33498" y="173502"/>
                    <a:pt x="21902" y="168699"/>
                    <a:pt x="13353" y="160149"/>
                  </a:cubicBezTo>
                  <a:cubicBezTo>
                    <a:pt x="4803" y="151599"/>
                    <a:pt x="0" y="140004"/>
                    <a:pt x="0" y="127913"/>
                  </a:cubicBezTo>
                  <a:lnTo>
                    <a:pt x="0" y="45589"/>
                  </a:lnTo>
                  <a:cubicBezTo>
                    <a:pt x="0" y="33498"/>
                    <a:pt x="4803" y="21902"/>
                    <a:pt x="13353" y="13353"/>
                  </a:cubicBezTo>
                  <a:cubicBezTo>
                    <a:pt x="21902" y="4803"/>
                    <a:pt x="33498" y="0"/>
                    <a:pt x="45589" y="0"/>
                  </a:cubicBezTo>
                  <a:close/>
                </a:path>
              </a:pathLst>
            </a:custGeom>
            <a:solidFill>
              <a:srgbClr val="CA5E28"/>
            </a:solidFill>
          </p:spPr>
        </p:sp>
        <p:sp>
          <p:nvSpPr>
            <p:cNvPr id="20" name="TextBox 20"/>
            <p:cNvSpPr txBox="1"/>
            <p:nvPr/>
          </p:nvSpPr>
          <p:spPr>
            <a:xfrm>
              <a:off x="0" y="-57150"/>
              <a:ext cx="2281041" cy="230652"/>
            </a:xfrm>
            <a:prstGeom prst="rect">
              <a:avLst/>
            </a:prstGeom>
          </p:spPr>
          <p:txBody>
            <a:bodyPr lIns="50800" tIns="50800" rIns="50800" bIns="50800" rtlCol="0" anchor="ctr"/>
            <a:lstStyle/>
            <a:p>
              <a:pPr algn="ctr">
                <a:lnSpc>
                  <a:spcPts val="3418"/>
                </a:lnSpc>
              </a:pPr>
              <a:endParaRPr/>
            </a:p>
          </p:txBody>
        </p:sp>
      </p:grpSp>
      <p:grpSp>
        <p:nvGrpSpPr>
          <p:cNvPr id="21" name="Group 21"/>
          <p:cNvGrpSpPr/>
          <p:nvPr/>
        </p:nvGrpSpPr>
        <p:grpSpPr>
          <a:xfrm>
            <a:off x="4969299" y="8715513"/>
            <a:ext cx="8660827" cy="658764"/>
            <a:chOff x="0" y="0"/>
            <a:chExt cx="2281041" cy="173502"/>
          </a:xfrm>
        </p:grpSpPr>
        <p:sp>
          <p:nvSpPr>
            <p:cNvPr id="22" name="Freeform 22"/>
            <p:cNvSpPr/>
            <p:nvPr/>
          </p:nvSpPr>
          <p:spPr>
            <a:xfrm>
              <a:off x="0" y="0"/>
              <a:ext cx="2281041" cy="173502"/>
            </a:xfrm>
            <a:custGeom>
              <a:avLst/>
              <a:gdLst/>
              <a:ahLst/>
              <a:cxnLst/>
              <a:rect l="l" t="t" r="r" b="b"/>
              <a:pathLst>
                <a:path w="2281041" h="173502">
                  <a:moveTo>
                    <a:pt x="45589" y="0"/>
                  </a:moveTo>
                  <a:lnTo>
                    <a:pt x="2235452" y="0"/>
                  </a:lnTo>
                  <a:cubicBezTo>
                    <a:pt x="2247543" y="0"/>
                    <a:pt x="2259138" y="4803"/>
                    <a:pt x="2267688" y="13353"/>
                  </a:cubicBezTo>
                  <a:cubicBezTo>
                    <a:pt x="2276238" y="21902"/>
                    <a:pt x="2281041" y="33498"/>
                    <a:pt x="2281041" y="45589"/>
                  </a:cubicBezTo>
                  <a:lnTo>
                    <a:pt x="2281041" y="127913"/>
                  </a:lnTo>
                  <a:cubicBezTo>
                    <a:pt x="2281041" y="140004"/>
                    <a:pt x="2276238" y="151599"/>
                    <a:pt x="2267688" y="160149"/>
                  </a:cubicBezTo>
                  <a:cubicBezTo>
                    <a:pt x="2259138" y="168699"/>
                    <a:pt x="2247543" y="173502"/>
                    <a:pt x="2235452" y="173502"/>
                  </a:cubicBezTo>
                  <a:lnTo>
                    <a:pt x="45589" y="173502"/>
                  </a:lnTo>
                  <a:cubicBezTo>
                    <a:pt x="33498" y="173502"/>
                    <a:pt x="21902" y="168699"/>
                    <a:pt x="13353" y="160149"/>
                  </a:cubicBezTo>
                  <a:cubicBezTo>
                    <a:pt x="4803" y="151599"/>
                    <a:pt x="0" y="140004"/>
                    <a:pt x="0" y="127913"/>
                  </a:cubicBezTo>
                  <a:lnTo>
                    <a:pt x="0" y="45589"/>
                  </a:lnTo>
                  <a:cubicBezTo>
                    <a:pt x="0" y="33498"/>
                    <a:pt x="4803" y="21902"/>
                    <a:pt x="13353" y="13353"/>
                  </a:cubicBezTo>
                  <a:cubicBezTo>
                    <a:pt x="21902" y="4803"/>
                    <a:pt x="33498" y="0"/>
                    <a:pt x="45589" y="0"/>
                  </a:cubicBezTo>
                  <a:close/>
                </a:path>
              </a:pathLst>
            </a:custGeom>
            <a:solidFill>
              <a:srgbClr val="CA5E28"/>
            </a:solidFill>
          </p:spPr>
        </p:sp>
        <p:sp>
          <p:nvSpPr>
            <p:cNvPr id="23" name="TextBox 23"/>
            <p:cNvSpPr txBox="1"/>
            <p:nvPr/>
          </p:nvSpPr>
          <p:spPr>
            <a:xfrm>
              <a:off x="0" y="-57150"/>
              <a:ext cx="2281041" cy="230652"/>
            </a:xfrm>
            <a:prstGeom prst="rect">
              <a:avLst/>
            </a:prstGeom>
          </p:spPr>
          <p:txBody>
            <a:bodyPr lIns="50800" tIns="50800" rIns="50800" bIns="50800" rtlCol="0" anchor="ctr"/>
            <a:lstStyle/>
            <a:p>
              <a:pPr algn="ctr">
                <a:lnSpc>
                  <a:spcPts val="3418"/>
                </a:lnSpc>
              </a:pPr>
              <a:endParaRPr/>
            </a:p>
          </p:txBody>
        </p:sp>
      </p:grpSp>
      <p:sp>
        <p:nvSpPr>
          <p:cNvPr id="24" name="TextBox 24"/>
          <p:cNvSpPr txBox="1"/>
          <p:nvPr/>
        </p:nvSpPr>
        <p:spPr>
          <a:xfrm>
            <a:off x="4954130" y="6558649"/>
            <a:ext cx="5039279" cy="622935"/>
          </a:xfrm>
          <a:prstGeom prst="rect">
            <a:avLst/>
          </a:prstGeom>
        </p:spPr>
        <p:txBody>
          <a:bodyPr lIns="0" tIns="0" rIns="0" bIns="0" rtlCol="0" anchor="t">
            <a:spAutoFit/>
          </a:bodyPr>
          <a:lstStyle/>
          <a:p>
            <a:pPr algn="ctr">
              <a:lnSpc>
                <a:spcPts val="5039"/>
              </a:lnSpc>
            </a:pPr>
            <a:r>
              <a:rPr lang="en-US" sz="3599">
                <a:solidFill>
                  <a:srgbClr val="FFFFFF"/>
                </a:solidFill>
                <a:latin typeface="Aileron"/>
              </a:rPr>
              <a:t>53. Rutuja P. Gholap </a:t>
            </a:r>
          </a:p>
        </p:txBody>
      </p:sp>
      <p:sp>
        <p:nvSpPr>
          <p:cNvPr id="25" name="TextBox 25"/>
          <p:cNvSpPr txBox="1"/>
          <p:nvPr/>
        </p:nvSpPr>
        <p:spPr>
          <a:xfrm>
            <a:off x="4969299" y="7626988"/>
            <a:ext cx="5223420" cy="622935"/>
          </a:xfrm>
          <a:prstGeom prst="rect">
            <a:avLst/>
          </a:prstGeom>
        </p:spPr>
        <p:txBody>
          <a:bodyPr lIns="0" tIns="0" rIns="0" bIns="0" rtlCol="0" anchor="t">
            <a:spAutoFit/>
          </a:bodyPr>
          <a:lstStyle/>
          <a:p>
            <a:pPr algn="ctr">
              <a:lnSpc>
                <a:spcPts val="5039"/>
              </a:lnSpc>
            </a:pPr>
            <a:r>
              <a:rPr lang="en-US" sz="3599">
                <a:solidFill>
                  <a:srgbClr val="FFFFFF"/>
                </a:solidFill>
                <a:latin typeface="Aileron"/>
              </a:rPr>
              <a:t>55. Chaitanya A. Gore</a:t>
            </a:r>
          </a:p>
        </p:txBody>
      </p:sp>
      <p:sp>
        <p:nvSpPr>
          <p:cNvPr id="26" name="TextBox 26"/>
          <p:cNvSpPr txBox="1"/>
          <p:nvPr/>
        </p:nvSpPr>
        <p:spPr>
          <a:xfrm>
            <a:off x="5109344" y="8695327"/>
            <a:ext cx="5223420" cy="622935"/>
          </a:xfrm>
          <a:prstGeom prst="rect">
            <a:avLst/>
          </a:prstGeom>
        </p:spPr>
        <p:txBody>
          <a:bodyPr lIns="0" tIns="0" rIns="0" bIns="0" rtlCol="0" anchor="t">
            <a:spAutoFit/>
          </a:bodyPr>
          <a:lstStyle/>
          <a:p>
            <a:pPr algn="ctr">
              <a:lnSpc>
                <a:spcPts val="5039"/>
              </a:lnSpc>
            </a:pPr>
            <a:r>
              <a:rPr lang="en-US" sz="3599">
                <a:solidFill>
                  <a:srgbClr val="FFFFFF"/>
                </a:solidFill>
                <a:latin typeface="Aileron"/>
              </a:rPr>
              <a:t>59. Dewanshi L. Gupta</a:t>
            </a:r>
          </a:p>
        </p:txBody>
      </p:sp>
      <p:sp>
        <p:nvSpPr>
          <p:cNvPr id="27" name="TextBox 27"/>
          <p:cNvSpPr txBox="1"/>
          <p:nvPr/>
        </p:nvSpPr>
        <p:spPr>
          <a:xfrm>
            <a:off x="15463686" y="8202298"/>
            <a:ext cx="1503759" cy="389254"/>
          </a:xfrm>
          <a:prstGeom prst="rect">
            <a:avLst/>
          </a:prstGeom>
        </p:spPr>
        <p:txBody>
          <a:bodyPr lIns="0" tIns="0" rIns="0" bIns="0" rtlCol="0" anchor="t">
            <a:spAutoFit/>
          </a:bodyPr>
          <a:lstStyle/>
          <a:p>
            <a:pPr algn="ctr">
              <a:lnSpc>
                <a:spcPts val="3220"/>
              </a:lnSpc>
            </a:pPr>
            <a:r>
              <a:rPr lang="en-US" sz="2300">
                <a:solidFill>
                  <a:srgbClr val="000000"/>
                </a:solidFill>
                <a:latin typeface="Aileron"/>
              </a:rPr>
              <a:t>Guided by- </a:t>
            </a:r>
          </a:p>
        </p:txBody>
      </p:sp>
      <p:sp>
        <p:nvSpPr>
          <p:cNvPr id="28" name="TextBox 28"/>
          <p:cNvSpPr txBox="1"/>
          <p:nvPr/>
        </p:nvSpPr>
        <p:spPr>
          <a:xfrm>
            <a:off x="14358949" y="8596585"/>
            <a:ext cx="3713233" cy="448310"/>
          </a:xfrm>
          <a:prstGeom prst="rect">
            <a:avLst/>
          </a:prstGeom>
        </p:spPr>
        <p:txBody>
          <a:bodyPr lIns="0" tIns="0" rIns="0" bIns="0" rtlCol="0" anchor="t">
            <a:spAutoFit/>
          </a:bodyPr>
          <a:lstStyle/>
          <a:p>
            <a:pPr algn="ctr">
              <a:lnSpc>
                <a:spcPts val="3640"/>
              </a:lnSpc>
            </a:pPr>
            <a:r>
              <a:rPr lang="en-US" sz="2600" dirty="0">
                <a:solidFill>
                  <a:srgbClr val="000000"/>
                </a:solidFill>
                <a:latin typeface="Aileron"/>
              </a:rPr>
              <a:t>Prof. A. S. Bodhe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5105400" y="358177"/>
            <a:ext cx="8458200" cy="931665"/>
          </a:xfrm>
          <a:prstGeom prst="rect">
            <a:avLst/>
          </a:prstGeom>
          <a:noFill/>
        </p:spPr>
        <p:txBody>
          <a:bodyPr wrap="square" rtlCol="0">
            <a:spAutoFit/>
          </a:bodyPr>
          <a:lstStyle/>
          <a:p>
            <a:pPr>
              <a:lnSpc>
                <a:spcPts val="7490"/>
              </a:lnSpc>
            </a:pPr>
            <a:r>
              <a:rPr lang="en-US" sz="4000" spc="298" dirty="0">
                <a:solidFill>
                  <a:srgbClr val="3C3C3C"/>
                </a:solidFill>
                <a:latin typeface="Aileron Bold"/>
              </a:rPr>
              <a:t>Comparative Analysis</a:t>
            </a:r>
          </a:p>
        </p:txBody>
      </p:sp>
      <p:graphicFrame>
        <p:nvGraphicFramePr>
          <p:cNvPr id="4" name="Table 3"/>
          <p:cNvGraphicFramePr>
            <a:graphicFrameLocks noGrp="1"/>
          </p:cNvGraphicFramePr>
          <p:nvPr>
            <p:extLst>
              <p:ext uri="{D42A27DB-BD31-4B8C-83A1-F6EECF244321}">
                <p14:modId xmlns:p14="http://schemas.microsoft.com/office/powerpoint/2010/main" val="3910638284"/>
              </p:ext>
            </p:extLst>
          </p:nvPr>
        </p:nvGraphicFramePr>
        <p:xfrm>
          <a:off x="1676400" y="1768871"/>
          <a:ext cx="14249400" cy="2895600"/>
        </p:xfrm>
        <a:graphic>
          <a:graphicData uri="http://schemas.openxmlformats.org/drawingml/2006/table">
            <a:tbl>
              <a:tblPr firstRow="1" bandRow="1">
                <a:tableStyleId>{5940675A-B579-460E-94D1-54222C63F5DA}</a:tableStyleId>
              </a:tblPr>
              <a:tblGrid>
                <a:gridCol w="7413539">
                  <a:extLst>
                    <a:ext uri="{9D8B030D-6E8A-4147-A177-3AD203B41FA5}">
                      <a16:colId xmlns:a16="http://schemas.microsoft.com/office/drawing/2014/main" val="20000"/>
                    </a:ext>
                  </a:extLst>
                </a:gridCol>
                <a:gridCol w="2214433">
                  <a:extLst>
                    <a:ext uri="{9D8B030D-6E8A-4147-A177-3AD203B41FA5}">
                      <a16:colId xmlns:a16="http://schemas.microsoft.com/office/drawing/2014/main" val="20001"/>
                    </a:ext>
                  </a:extLst>
                </a:gridCol>
                <a:gridCol w="1733036">
                  <a:extLst>
                    <a:ext uri="{9D8B030D-6E8A-4147-A177-3AD203B41FA5}">
                      <a16:colId xmlns:a16="http://schemas.microsoft.com/office/drawing/2014/main" val="20002"/>
                    </a:ext>
                  </a:extLst>
                </a:gridCol>
                <a:gridCol w="2888392">
                  <a:extLst>
                    <a:ext uri="{9D8B030D-6E8A-4147-A177-3AD203B41FA5}">
                      <a16:colId xmlns:a16="http://schemas.microsoft.com/office/drawing/2014/main" val="20003"/>
                    </a:ext>
                  </a:extLst>
                </a:gridCol>
              </a:tblGrid>
              <a:tr h="370840">
                <a:tc>
                  <a:txBody>
                    <a:bodyPr/>
                    <a:lstStyle/>
                    <a:p>
                      <a:r>
                        <a:rPr lang="en-US" sz="3200" dirty="0"/>
                        <a:t>Algorithms</a:t>
                      </a:r>
                    </a:p>
                  </a:txBody>
                  <a:tcPr anchor="ctr"/>
                </a:tc>
                <a:tc>
                  <a:txBody>
                    <a:bodyPr/>
                    <a:lstStyle/>
                    <a:p>
                      <a:r>
                        <a:rPr lang="en-US" sz="3200" dirty="0"/>
                        <a:t>Precision</a:t>
                      </a:r>
                      <a:r>
                        <a:rPr lang="en-US" sz="3200" baseline="0" dirty="0"/>
                        <a:t> </a:t>
                      </a:r>
                      <a:endParaRPr lang="en-US" sz="3200" dirty="0"/>
                    </a:p>
                  </a:txBody>
                  <a:tcPr anchor="ctr"/>
                </a:tc>
                <a:tc>
                  <a:txBody>
                    <a:bodyPr/>
                    <a:lstStyle/>
                    <a:p>
                      <a:r>
                        <a:rPr lang="en-US" sz="3200" dirty="0"/>
                        <a:t>Recall</a:t>
                      </a:r>
                    </a:p>
                  </a:txBody>
                  <a:tcPr anchor="ctr"/>
                </a:tc>
                <a:tc>
                  <a:txBody>
                    <a:bodyPr/>
                    <a:lstStyle/>
                    <a:p>
                      <a:r>
                        <a:rPr lang="en-US" sz="3200" dirty="0"/>
                        <a:t>Accuracy</a:t>
                      </a:r>
                    </a:p>
                  </a:txBody>
                  <a:tcPr anchor="ctr"/>
                </a:tc>
                <a:extLst>
                  <a:ext uri="{0D108BD9-81ED-4DB2-BD59-A6C34878D82A}">
                    <a16:rowId xmlns:a16="http://schemas.microsoft.com/office/drawing/2014/main" val="10000"/>
                  </a:ext>
                </a:extLst>
              </a:tr>
              <a:tr h="370840">
                <a:tc>
                  <a:txBody>
                    <a:bodyPr/>
                    <a:lstStyle/>
                    <a:p>
                      <a:r>
                        <a:rPr lang="en-US" sz="3200" dirty="0"/>
                        <a:t>Decision Tree</a:t>
                      </a:r>
                      <a:r>
                        <a:rPr lang="en-US" sz="3200" baseline="0" dirty="0"/>
                        <a:t> Algorithm</a:t>
                      </a:r>
                      <a:endParaRPr lang="en-US" sz="3200" dirty="0"/>
                    </a:p>
                  </a:txBody>
                  <a:tcPr/>
                </a:tc>
                <a:tc>
                  <a:txBody>
                    <a:bodyPr/>
                    <a:lstStyle/>
                    <a:p>
                      <a:r>
                        <a:rPr lang="en-US" sz="3200" dirty="0"/>
                        <a:t>88.6</a:t>
                      </a:r>
                    </a:p>
                  </a:txBody>
                  <a:tcPr/>
                </a:tc>
                <a:tc>
                  <a:txBody>
                    <a:bodyPr/>
                    <a:lstStyle/>
                    <a:p>
                      <a:r>
                        <a:rPr lang="en-US" sz="3200" dirty="0"/>
                        <a:t>86.33</a:t>
                      </a:r>
                    </a:p>
                  </a:txBody>
                  <a:tcPr/>
                </a:tc>
                <a:tc>
                  <a:txBody>
                    <a:bodyPr/>
                    <a:lstStyle/>
                    <a:p>
                      <a:r>
                        <a:rPr lang="en-US" sz="3200" dirty="0"/>
                        <a:t> 99.97 </a:t>
                      </a:r>
                    </a:p>
                  </a:txBody>
                  <a:tcPr/>
                </a:tc>
                <a:extLst>
                  <a:ext uri="{0D108BD9-81ED-4DB2-BD59-A6C34878D82A}">
                    <a16:rowId xmlns:a16="http://schemas.microsoft.com/office/drawing/2014/main" val="10001"/>
                  </a:ext>
                </a:extLst>
              </a:tr>
              <a:tr h="370840">
                <a:tc>
                  <a:txBody>
                    <a:bodyPr/>
                    <a:lstStyle/>
                    <a:p>
                      <a:r>
                        <a:rPr lang="en-US" sz="3200" dirty="0"/>
                        <a:t>KNN</a:t>
                      </a:r>
                      <a:r>
                        <a:rPr lang="en-US" sz="3200" baseline="0" dirty="0"/>
                        <a:t> Algorithm</a:t>
                      </a:r>
                      <a:endParaRPr lang="en-US" sz="3200" dirty="0"/>
                    </a:p>
                  </a:txBody>
                  <a:tcPr/>
                </a:tc>
                <a:tc>
                  <a:txBody>
                    <a:bodyPr/>
                    <a:lstStyle/>
                    <a:p>
                      <a:r>
                        <a:rPr lang="en-US" sz="3200" dirty="0"/>
                        <a:t>80.33</a:t>
                      </a:r>
                    </a:p>
                  </a:txBody>
                  <a:tcPr/>
                </a:tc>
                <a:tc>
                  <a:txBody>
                    <a:bodyPr/>
                    <a:lstStyle/>
                    <a:p>
                      <a:r>
                        <a:rPr lang="en-US" sz="3200" dirty="0"/>
                        <a:t>88.60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 99.96</a:t>
                      </a:r>
                    </a:p>
                  </a:txBody>
                  <a:tcPr/>
                </a:tc>
                <a:extLst>
                  <a:ext uri="{0D108BD9-81ED-4DB2-BD59-A6C34878D82A}">
                    <a16:rowId xmlns:a16="http://schemas.microsoft.com/office/drawing/2014/main" val="10002"/>
                  </a:ext>
                </a:extLst>
              </a:tr>
              <a:tr h="370840">
                <a:tc>
                  <a:txBody>
                    <a:bodyPr/>
                    <a:lstStyle/>
                    <a:p>
                      <a:r>
                        <a:rPr lang="en-US" sz="3200" dirty="0"/>
                        <a:t>Logistic  Regression </a:t>
                      </a:r>
                      <a:r>
                        <a:rPr lang="en-US" sz="3200" baseline="0" dirty="0"/>
                        <a:t> Algorithm</a:t>
                      </a:r>
                      <a:endParaRPr lang="en-US" sz="3200" dirty="0"/>
                    </a:p>
                  </a:txBody>
                  <a:tcPr/>
                </a:tc>
                <a:tc>
                  <a:txBody>
                    <a:bodyPr/>
                    <a:lstStyle/>
                    <a:p>
                      <a:r>
                        <a:rPr lang="en-US" sz="3200" dirty="0"/>
                        <a:t>70.33</a:t>
                      </a:r>
                    </a:p>
                  </a:txBody>
                  <a:tcPr/>
                </a:tc>
                <a:tc>
                  <a:txBody>
                    <a:bodyPr/>
                    <a:lstStyle/>
                    <a:p>
                      <a:r>
                        <a:rPr lang="en-US" sz="3200" dirty="0"/>
                        <a:t>94.66</a:t>
                      </a:r>
                    </a:p>
                  </a:txBody>
                  <a:tcPr/>
                </a:tc>
                <a:tc>
                  <a:txBody>
                    <a:bodyPr/>
                    <a:lstStyle/>
                    <a:p>
                      <a:r>
                        <a:rPr lang="en-US" sz="3200" dirty="0"/>
                        <a:t>99.94</a:t>
                      </a:r>
                    </a:p>
                  </a:txBody>
                  <a:tcPr/>
                </a:tc>
                <a:extLst>
                  <a:ext uri="{0D108BD9-81ED-4DB2-BD59-A6C34878D82A}">
                    <a16:rowId xmlns:a16="http://schemas.microsoft.com/office/drawing/2014/main" val="10003"/>
                  </a:ext>
                </a:extLst>
              </a:tr>
              <a:tr h="370840">
                <a:tc>
                  <a:txBody>
                    <a:bodyPr/>
                    <a:lstStyle/>
                    <a:p>
                      <a:r>
                        <a:rPr lang="en-US" sz="3200" dirty="0"/>
                        <a:t>Naïve </a:t>
                      </a:r>
                      <a:r>
                        <a:rPr lang="en-US" sz="3200" dirty="0" err="1"/>
                        <a:t>Bayes</a:t>
                      </a:r>
                      <a:r>
                        <a:rPr lang="en-US" sz="3200" dirty="0"/>
                        <a:t> Algorithm</a:t>
                      </a:r>
                    </a:p>
                  </a:txBody>
                  <a:tcPr/>
                </a:tc>
                <a:tc>
                  <a:txBody>
                    <a:bodyPr/>
                    <a:lstStyle/>
                    <a:p>
                      <a:r>
                        <a:rPr lang="en-US" sz="3200" dirty="0"/>
                        <a:t>40</a:t>
                      </a:r>
                    </a:p>
                  </a:txBody>
                  <a:tcPr/>
                </a:tc>
                <a:tc>
                  <a:txBody>
                    <a:bodyPr/>
                    <a:lstStyle/>
                    <a:p>
                      <a:r>
                        <a:rPr lang="en-US" sz="3200" dirty="0"/>
                        <a:t>16.33</a:t>
                      </a:r>
                    </a:p>
                  </a:txBody>
                  <a:tcPr/>
                </a:tc>
                <a:tc>
                  <a:txBody>
                    <a:bodyPr/>
                    <a:lstStyle/>
                    <a:p>
                      <a:r>
                        <a:rPr lang="en-US" sz="3200" dirty="0"/>
                        <a:t>99.37</a:t>
                      </a:r>
                    </a:p>
                  </a:txBody>
                  <a:tcPr/>
                </a:tc>
                <a:extLst>
                  <a:ext uri="{0D108BD9-81ED-4DB2-BD59-A6C34878D82A}">
                    <a16:rowId xmlns:a16="http://schemas.microsoft.com/office/drawing/2014/main" val="10004"/>
                  </a:ext>
                </a:extLst>
              </a:tr>
            </a:tbl>
          </a:graphicData>
        </a:graphic>
      </p:graphicFrame>
      <p:pic>
        <p:nvPicPr>
          <p:cNvPr id="2049" name="Picture 1" descr="C:\Users\USER\Downloads\accuracy.jpeg"/>
          <p:cNvPicPr>
            <a:picLocks noChangeAspect="1" noChangeArrowheads="1"/>
          </p:cNvPicPr>
          <p:nvPr/>
        </p:nvPicPr>
        <p:blipFill>
          <a:blip r:embed="rId2"/>
          <a:srcRect/>
          <a:stretch>
            <a:fillRect/>
          </a:stretch>
        </p:blipFill>
        <p:spPr bwMode="auto">
          <a:xfrm>
            <a:off x="4191000" y="5071073"/>
            <a:ext cx="9906000" cy="4857750"/>
          </a:xfrm>
          <a:prstGeom prst="rect">
            <a:avLst/>
          </a:prstGeom>
          <a:noFill/>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5486400" y="723900"/>
            <a:ext cx="7620000" cy="769441"/>
          </a:xfrm>
          <a:prstGeom prst="rect">
            <a:avLst/>
          </a:prstGeom>
          <a:noFill/>
        </p:spPr>
        <p:txBody>
          <a:bodyPr wrap="square" rtlCol="0">
            <a:spAutoFit/>
          </a:bodyPr>
          <a:lstStyle/>
          <a:p>
            <a:r>
              <a:rPr lang="en-US" sz="4400" spc="298" dirty="0">
                <a:solidFill>
                  <a:srgbClr val="3C3C3C"/>
                </a:solidFill>
                <a:latin typeface="Aileron Bold"/>
              </a:rPr>
              <a:t>Graphical User Interface</a:t>
            </a:r>
          </a:p>
        </p:txBody>
      </p:sp>
      <p:pic>
        <p:nvPicPr>
          <p:cNvPr id="22533" name="Picture 5" descr="C:\Users\USER\Downloads\IEEE_template\IEEE_template\Conference-LaTeX-template_10-17-19\f1.jpeg"/>
          <p:cNvPicPr>
            <a:picLocks noChangeAspect="1" noChangeArrowheads="1"/>
          </p:cNvPicPr>
          <p:nvPr/>
        </p:nvPicPr>
        <p:blipFill>
          <a:blip r:embed="rId2"/>
          <a:srcRect/>
          <a:stretch>
            <a:fillRect/>
          </a:stretch>
        </p:blipFill>
        <p:spPr bwMode="auto">
          <a:xfrm>
            <a:off x="1447801" y="2095500"/>
            <a:ext cx="7010400" cy="6858000"/>
          </a:xfrm>
          <a:prstGeom prst="rect">
            <a:avLst/>
          </a:prstGeom>
          <a:noFill/>
          <a:ln>
            <a:solidFill>
              <a:schemeClr val="tx1"/>
            </a:solidFill>
          </a:ln>
        </p:spPr>
      </p:pic>
      <p:pic>
        <p:nvPicPr>
          <p:cNvPr id="22534" name="Picture 6" descr="C:\Users\USER\Downloads\IEEE_template\IEEE_template\Conference-LaTeX-template_10-17-19\f2.jpeg"/>
          <p:cNvPicPr>
            <a:picLocks noChangeAspect="1" noChangeArrowheads="1"/>
          </p:cNvPicPr>
          <p:nvPr/>
        </p:nvPicPr>
        <p:blipFill>
          <a:blip r:embed="rId3"/>
          <a:srcRect/>
          <a:stretch>
            <a:fillRect/>
          </a:stretch>
        </p:blipFill>
        <p:spPr bwMode="auto">
          <a:xfrm>
            <a:off x="9861756" y="2095500"/>
            <a:ext cx="6934200" cy="6857999"/>
          </a:xfrm>
          <a:prstGeom prst="rect">
            <a:avLst/>
          </a:prstGeom>
          <a:noFill/>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5143500" y="1028700"/>
            <a:ext cx="8001000" cy="769441"/>
          </a:xfrm>
          <a:prstGeom prst="rect">
            <a:avLst/>
          </a:prstGeom>
          <a:noFill/>
        </p:spPr>
        <p:txBody>
          <a:bodyPr wrap="square" rtlCol="0">
            <a:spAutoFit/>
          </a:bodyPr>
          <a:lstStyle/>
          <a:p>
            <a:r>
              <a:rPr lang="en-US" sz="4400" spc="298" dirty="0">
                <a:solidFill>
                  <a:srgbClr val="3C3C3C"/>
                </a:solidFill>
                <a:latin typeface="Aileron Bold"/>
              </a:rPr>
              <a:t>Graphical User Interface</a:t>
            </a:r>
          </a:p>
        </p:txBody>
      </p:sp>
      <p:pic>
        <p:nvPicPr>
          <p:cNvPr id="6" name="Picture 7" descr="C:\Users\USER\Downloads\IEEE_template\IEEE_template\Conference-LaTeX-template_10-17-19\f3.jpeg"/>
          <p:cNvPicPr>
            <a:picLocks noChangeAspect="1" noChangeArrowheads="1"/>
          </p:cNvPicPr>
          <p:nvPr/>
        </p:nvPicPr>
        <p:blipFill>
          <a:blip r:embed="rId2"/>
          <a:srcRect/>
          <a:stretch>
            <a:fillRect/>
          </a:stretch>
        </p:blipFill>
        <p:spPr bwMode="auto">
          <a:xfrm>
            <a:off x="1478187" y="2823497"/>
            <a:ext cx="6768620" cy="4662488"/>
          </a:xfrm>
          <a:prstGeom prst="rect">
            <a:avLst/>
          </a:prstGeom>
          <a:noFill/>
          <a:ln>
            <a:solidFill>
              <a:schemeClr val="tx1"/>
            </a:solidFill>
          </a:ln>
        </p:spPr>
      </p:pic>
      <p:pic>
        <p:nvPicPr>
          <p:cNvPr id="4" name="Picture 3">
            <a:extLst>
              <a:ext uri="{FF2B5EF4-FFF2-40B4-BE49-F238E27FC236}">
                <a16:creationId xmlns:a16="http://schemas.microsoft.com/office/drawing/2014/main" id="{19D1ADCA-807F-6516-8E51-9C6E4A30CD2F}"/>
              </a:ext>
            </a:extLst>
          </p:cNvPr>
          <p:cNvPicPr>
            <a:picLocks noChangeAspect="1"/>
          </p:cNvPicPr>
          <p:nvPr/>
        </p:nvPicPr>
        <p:blipFill>
          <a:blip r:embed="rId3"/>
          <a:stretch>
            <a:fillRect/>
          </a:stretch>
        </p:blipFill>
        <p:spPr>
          <a:xfrm>
            <a:off x="9963418" y="2807520"/>
            <a:ext cx="6362163" cy="4658801"/>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7315200" y="952500"/>
            <a:ext cx="6553200" cy="769441"/>
          </a:xfrm>
          <a:prstGeom prst="rect">
            <a:avLst/>
          </a:prstGeom>
          <a:noFill/>
        </p:spPr>
        <p:txBody>
          <a:bodyPr wrap="square" rtlCol="0">
            <a:spAutoFit/>
          </a:bodyPr>
          <a:lstStyle/>
          <a:p>
            <a:r>
              <a:rPr lang="en-US" sz="4400" spc="298" dirty="0">
                <a:solidFill>
                  <a:srgbClr val="3C3C3C"/>
                </a:solidFill>
                <a:latin typeface="Aileron Bold"/>
              </a:rPr>
              <a:t>Conclusion</a:t>
            </a:r>
          </a:p>
        </p:txBody>
      </p:sp>
      <p:sp>
        <p:nvSpPr>
          <p:cNvPr id="3" name="TextBox 2">
            <a:extLst>
              <a:ext uri="{FF2B5EF4-FFF2-40B4-BE49-F238E27FC236}">
                <a16:creationId xmlns:a16="http://schemas.microsoft.com/office/drawing/2014/main" id="{F6CD867E-77A0-C960-6AC4-EA96CD04C81C}"/>
              </a:ext>
            </a:extLst>
          </p:cNvPr>
          <p:cNvSpPr txBox="1"/>
          <p:nvPr/>
        </p:nvSpPr>
        <p:spPr>
          <a:xfrm>
            <a:off x="1257300" y="1866900"/>
            <a:ext cx="15506700" cy="6555641"/>
          </a:xfrm>
          <a:prstGeom prst="rect">
            <a:avLst/>
          </a:prstGeom>
          <a:noFill/>
        </p:spPr>
        <p:txBody>
          <a:bodyPr wrap="square" rtlCol="0">
            <a:spAutoFit/>
          </a:bodyPr>
          <a:lstStyle/>
          <a:p>
            <a:pPr marL="571500" indent="-571500">
              <a:buFont typeface="Wingdings" panose="05000000000000000000" pitchFamily="2" charset="2"/>
              <a:buChar char="q"/>
            </a:pPr>
            <a:endParaRPr lang="en-US" sz="3600" dirty="0"/>
          </a:p>
          <a:p>
            <a:pPr marL="571500" indent="-571500" algn="just">
              <a:buFont typeface="Wingdings" panose="05000000000000000000" pitchFamily="2" charset="2"/>
              <a:buChar char="Ø"/>
            </a:pPr>
            <a:r>
              <a:rPr lang="en-US" sz="3200" dirty="0"/>
              <a:t>We can see that the accuracy of Decision Tree Algorithm is highest amongst all the four algorithms. </a:t>
            </a:r>
          </a:p>
          <a:p>
            <a:pPr marL="571500" indent="-571500" algn="just">
              <a:buFont typeface="Wingdings" panose="05000000000000000000" pitchFamily="2" charset="2"/>
              <a:buChar char="Ø"/>
            </a:pPr>
            <a:r>
              <a:rPr lang="en-US" sz="3200" dirty="0"/>
              <a:t>Hence, we can conclude that Decision Tree Algorithm is best suited for fraud detection in accordance to the dataset which we used.</a:t>
            </a:r>
          </a:p>
          <a:p>
            <a:pPr marL="571500" indent="-571500" algn="just">
              <a:buFont typeface="Wingdings" panose="05000000000000000000" pitchFamily="2" charset="2"/>
              <a:buChar char="Ø"/>
            </a:pPr>
            <a:r>
              <a:rPr lang="en-US" sz="3200" dirty="0"/>
              <a:t>Through the integration of advanced technologies such as artificial intelligence, machine learning, and big data analytics, financial institutions are continuously enhancing their capabilities to detect and prevent fraud in real-time. </a:t>
            </a:r>
          </a:p>
          <a:p>
            <a:pPr marL="571500" indent="-571500" algn="just">
              <a:buFont typeface="Wingdings" panose="05000000000000000000" pitchFamily="2" charset="2"/>
              <a:buChar char="Ø"/>
            </a:pPr>
            <a:r>
              <a:rPr lang="en-US" sz="3200" dirty="0"/>
              <a:t>The comparison of Navie Bayes, Random Forest, Decision Tree, Logistic Regression, K- Nearest Neighbor is done for finding accuracy of classification models. </a:t>
            </a:r>
          </a:p>
          <a:p>
            <a:pPr marL="571500" indent="-571500" algn="just">
              <a:buFont typeface="Wingdings" panose="05000000000000000000" pitchFamily="2" charset="2"/>
              <a:buChar char="Ø"/>
            </a:pPr>
            <a:r>
              <a:rPr lang="en-US" sz="3200" dirty="0"/>
              <a:t>Through the integration of advanced technologies such as artificial intelligence, machine learning, and big data analytics, financial institutions are continuously enhancing their capabilities to detect and </a:t>
            </a:r>
            <a:r>
              <a:rPr lang="en-IN" sz="3200" dirty="0"/>
              <a:t>prevent fraud in real-time.</a:t>
            </a:r>
          </a:p>
        </p:txBody>
      </p:sp>
    </p:spTree>
    <p:extLst>
      <p:ext uri="{BB962C8B-B14F-4D97-AF65-F5344CB8AC3E}">
        <p14:creationId xmlns:p14="http://schemas.microsoft.com/office/powerpoint/2010/main" val="174869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7239000" y="1206461"/>
            <a:ext cx="6553200" cy="769441"/>
          </a:xfrm>
          <a:prstGeom prst="rect">
            <a:avLst/>
          </a:prstGeom>
          <a:noFill/>
        </p:spPr>
        <p:txBody>
          <a:bodyPr wrap="square" rtlCol="0">
            <a:spAutoFit/>
          </a:bodyPr>
          <a:lstStyle/>
          <a:p>
            <a:r>
              <a:rPr lang="en-US" sz="4400" spc="298" dirty="0">
                <a:solidFill>
                  <a:srgbClr val="3C3C3C"/>
                </a:solidFill>
                <a:latin typeface="Aileron Bold"/>
              </a:rPr>
              <a:t>References </a:t>
            </a:r>
          </a:p>
        </p:txBody>
      </p:sp>
      <p:sp>
        <p:nvSpPr>
          <p:cNvPr id="3" name="TextBox 2">
            <a:extLst>
              <a:ext uri="{FF2B5EF4-FFF2-40B4-BE49-F238E27FC236}">
                <a16:creationId xmlns:a16="http://schemas.microsoft.com/office/drawing/2014/main" id="{F6CD867E-77A0-C960-6AC4-EA96CD04C81C}"/>
              </a:ext>
            </a:extLst>
          </p:cNvPr>
          <p:cNvSpPr txBox="1"/>
          <p:nvPr/>
        </p:nvSpPr>
        <p:spPr>
          <a:xfrm>
            <a:off x="1143000" y="2247900"/>
            <a:ext cx="15773400" cy="6063198"/>
          </a:xfrm>
          <a:prstGeom prst="rect">
            <a:avLst/>
          </a:prstGeom>
          <a:noFill/>
        </p:spPr>
        <p:txBody>
          <a:bodyPr wrap="square" rtlCol="0">
            <a:spAutoFit/>
          </a:bodyPr>
          <a:lstStyle/>
          <a:p>
            <a:pPr marL="571500" indent="-571500">
              <a:buFont typeface="Wingdings" panose="05000000000000000000" pitchFamily="2" charset="2"/>
              <a:buChar char="q"/>
            </a:pPr>
            <a:endParaRPr lang="en-US" sz="3600" dirty="0"/>
          </a:p>
          <a:p>
            <a:pPr marL="571500" indent="-571500" algn="just">
              <a:buFont typeface="Wingdings" panose="05000000000000000000" pitchFamily="2" charset="2"/>
              <a:buChar char="Ø"/>
            </a:pPr>
            <a:r>
              <a:rPr lang="en-US" sz="3200" dirty="0"/>
              <a:t>M. N. </a:t>
            </a:r>
            <a:r>
              <a:rPr lang="en-US" sz="3200" dirty="0" err="1"/>
              <a:t>Ashtiani</a:t>
            </a:r>
            <a:r>
              <a:rPr lang="en-US" sz="3200" dirty="0"/>
              <a:t> and B. </a:t>
            </a:r>
            <a:r>
              <a:rPr lang="en-US" sz="3200" dirty="0" err="1"/>
              <a:t>Raahemi</a:t>
            </a:r>
            <a:r>
              <a:rPr lang="en-US" sz="3200" dirty="0"/>
              <a:t>, "Intelligent fraud detection in </a:t>
            </a:r>
            <a:r>
              <a:rPr lang="en-US" sz="3200" dirty="0" err="1"/>
              <a:t>finan</a:t>
            </a:r>
            <a:r>
              <a:rPr lang="en-US" sz="3200" dirty="0"/>
              <a:t>- </a:t>
            </a:r>
            <a:r>
              <a:rPr lang="en-US" sz="3200" dirty="0" err="1"/>
              <a:t>cial</a:t>
            </a:r>
            <a:r>
              <a:rPr lang="en-US" sz="3200" dirty="0"/>
              <a:t> statements using machine learning and data mining: A systematic literature review," IEEE Access, vol. 10, pp. </a:t>
            </a:r>
            <a:r>
              <a:rPr lang="en-IN" sz="3200" dirty="0"/>
              <a:t>72504-72525, 2022.</a:t>
            </a:r>
          </a:p>
          <a:p>
            <a:pPr marL="571500" indent="-571500" algn="just">
              <a:buFont typeface="Wingdings" panose="05000000000000000000" pitchFamily="2" charset="2"/>
              <a:buChar char="Ø"/>
            </a:pPr>
            <a:r>
              <a:rPr lang="en-US" sz="3200" dirty="0"/>
              <a:t>K. Randhawa, C. K. Loo, M. </a:t>
            </a:r>
            <a:r>
              <a:rPr lang="en-US" sz="3200" dirty="0" err="1"/>
              <a:t>Seera</a:t>
            </a:r>
            <a:r>
              <a:rPr lang="en-US" sz="3200" dirty="0"/>
              <a:t>, C. P. Lim, and A. K. Nandi, "Credit card fraud detection using </a:t>
            </a:r>
            <a:r>
              <a:rPr lang="en-US" sz="3200" dirty="0" err="1"/>
              <a:t>adaboost</a:t>
            </a:r>
            <a:r>
              <a:rPr lang="en-US" sz="3200" dirty="0"/>
              <a:t> and majority voting," IEEE Access, vol. 6, pp. 14277-14284, 2018.</a:t>
            </a:r>
          </a:p>
          <a:p>
            <a:pPr marL="571500" indent="-571500" algn="just">
              <a:buFont typeface="Wingdings" panose="05000000000000000000" pitchFamily="2" charset="2"/>
              <a:buChar char="Ø"/>
            </a:pPr>
            <a:r>
              <a:rPr lang="en-US" sz="3200" dirty="0"/>
              <a:t>A. A. </a:t>
            </a:r>
            <a:r>
              <a:rPr lang="en-US" sz="3200" dirty="0" err="1"/>
              <a:t>Almazroi</a:t>
            </a:r>
            <a:r>
              <a:rPr lang="en-US" sz="3200" dirty="0"/>
              <a:t> and N. Ayub, "Online payment fraud detection model using machine learning techniques," IEEE Access, vol. 11, pp. 137 188- 137 203, 2023. D. Huang, D. Mu, L. Yang, and X. Cai, "</a:t>
            </a:r>
            <a:r>
              <a:rPr lang="en-US" sz="3200" dirty="0" err="1"/>
              <a:t>Codetect</a:t>
            </a:r>
            <a:r>
              <a:rPr lang="en-US" sz="3200" dirty="0"/>
              <a:t>: Financial fraud detection with anomaly feature detection," IEEE Access, vol. 6, pp. 19 161-19 174, 2018.</a:t>
            </a:r>
          </a:p>
          <a:p>
            <a:pPr marL="571500" indent="-571500" algn="just">
              <a:buFont typeface="Wingdings" panose="05000000000000000000" pitchFamily="2" charset="2"/>
              <a:buChar char="Ø"/>
            </a:pPr>
            <a:r>
              <a:rPr lang="en-US" sz="3200" dirty="0"/>
              <a:t>J. Shah, 2021, “Online Payments Fraud Detection with Machine Learning” [online] </a:t>
            </a:r>
            <a:r>
              <a:rPr lang="fr-FR" sz="3200" dirty="0" err="1"/>
              <a:t>Available</a:t>
            </a:r>
            <a:r>
              <a:rPr lang="fr-FR" sz="3200" dirty="0"/>
              <a:t>: https://www.kaggle.com/datasets/jainilcoder/online-payment-fraud-detection</a:t>
            </a:r>
            <a:endParaRPr lang="en-IN" sz="3200" dirty="0"/>
          </a:p>
        </p:txBody>
      </p:sp>
    </p:spTree>
    <p:extLst>
      <p:ext uri="{BB962C8B-B14F-4D97-AF65-F5344CB8AC3E}">
        <p14:creationId xmlns:p14="http://schemas.microsoft.com/office/powerpoint/2010/main" val="250618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186693" y="-548625"/>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57200" y="7353300"/>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91663" y="4762500"/>
            <a:ext cx="15849600" cy="1055995"/>
          </a:xfrm>
          <a:prstGeom prst="rect">
            <a:avLst/>
          </a:prstGeom>
        </p:spPr>
        <p:txBody>
          <a:bodyPr wrap="square" lIns="0" tIns="0" rIns="0" bIns="0" rtlCol="0" anchor="t">
            <a:spAutoFit/>
          </a:bodyPr>
          <a:lstStyle/>
          <a:p>
            <a:pPr algn="ctr">
              <a:lnSpc>
                <a:spcPts val="7573"/>
              </a:lnSpc>
            </a:pPr>
            <a:r>
              <a:rPr lang="en-US" sz="9600" dirty="0">
                <a:solidFill>
                  <a:srgbClr val="CA5E28"/>
                </a:solidFill>
                <a:latin typeface="Aileron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487986" y="-3659015"/>
            <a:ext cx="20110274" cy="21337160"/>
          </a:xfrm>
          <a:custGeom>
            <a:avLst/>
            <a:gdLst/>
            <a:ahLst/>
            <a:cxnLst/>
            <a:rect l="l" t="t" r="r" b="b"/>
            <a:pathLst>
              <a:path w="20110274" h="21337160">
                <a:moveTo>
                  <a:pt x="0" y="0"/>
                </a:moveTo>
                <a:lnTo>
                  <a:pt x="20110274" y="0"/>
                </a:lnTo>
                <a:lnTo>
                  <a:pt x="20110274" y="21337160"/>
                </a:lnTo>
                <a:lnTo>
                  <a:pt x="0" y="2133716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AutoShape 3"/>
          <p:cNvSpPr/>
          <p:nvPr/>
        </p:nvSpPr>
        <p:spPr>
          <a:xfrm>
            <a:off x="10037600" y="1932122"/>
            <a:ext cx="5583299" cy="0"/>
          </a:xfrm>
          <a:prstGeom prst="line">
            <a:avLst/>
          </a:prstGeom>
          <a:ln w="9525" cap="flat">
            <a:solidFill>
              <a:srgbClr val="000000"/>
            </a:solidFill>
            <a:prstDash val="solid"/>
            <a:headEnd type="none" w="sm" len="sm"/>
            <a:tailEnd type="none" w="sm" len="sm"/>
          </a:ln>
        </p:spPr>
      </p:sp>
      <p:sp>
        <p:nvSpPr>
          <p:cNvPr id="4" name="AutoShape 4"/>
          <p:cNvSpPr/>
          <p:nvPr/>
        </p:nvSpPr>
        <p:spPr>
          <a:xfrm>
            <a:off x="10037600" y="3367148"/>
            <a:ext cx="5583299" cy="0"/>
          </a:xfrm>
          <a:prstGeom prst="line">
            <a:avLst/>
          </a:prstGeom>
          <a:ln w="9525" cap="flat">
            <a:solidFill>
              <a:srgbClr val="000000"/>
            </a:solidFill>
            <a:prstDash val="solid"/>
            <a:headEnd type="none" w="sm" len="sm"/>
            <a:tailEnd type="none" w="sm" len="sm"/>
          </a:ln>
        </p:spPr>
      </p:sp>
      <p:sp>
        <p:nvSpPr>
          <p:cNvPr id="5" name="AutoShape 5"/>
          <p:cNvSpPr/>
          <p:nvPr/>
        </p:nvSpPr>
        <p:spPr>
          <a:xfrm>
            <a:off x="10037600" y="4808432"/>
            <a:ext cx="5583299" cy="0"/>
          </a:xfrm>
          <a:prstGeom prst="line">
            <a:avLst/>
          </a:prstGeom>
          <a:ln w="9525" cap="flat">
            <a:solidFill>
              <a:srgbClr val="000000"/>
            </a:solidFill>
            <a:prstDash val="solid"/>
            <a:headEnd type="none" w="sm" len="sm"/>
            <a:tailEnd type="none" w="sm" len="sm"/>
          </a:ln>
        </p:spPr>
      </p:sp>
      <p:sp>
        <p:nvSpPr>
          <p:cNvPr id="6" name="AutoShape 6"/>
          <p:cNvSpPr/>
          <p:nvPr/>
        </p:nvSpPr>
        <p:spPr>
          <a:xfrm>
            <a:off x="10037600" y="6244954"/>
            <a:ext cx="5583299" cy="0"/>
          </a:xfrm>
          <a:prstGeom prst="line">
            <a:avLst/>
          </a:prstGeom>
          <a:ln w="9525" cap="flat">
            <a:solidFill>
              <a:srgbClr val="000000"/>
            </a:solidFill>
            <a:prstDash val="solid"/>
            <a:headEnd type="none" w="sm" len="sm"/>
            <a:tailEnd type="none" w="sm" len="sm"/>
          </a:ln>
        </p:spPr>
      </p:sp>
      <p:sp>
        <p:nvSpPr>
          <p:cNvPr id="7" name="AutoShape 7"/>
          <p:cNvSpPr/>
          <p:nvPr/>
        </p:nvSpPr>
        <p:spPr>
          <a:xfrm>
            <a:off x="10037600" y="7671950"/>
            <a:ext cx="5583299" cy="0"/>
          </a:xfrm>
          <a:prstGeom prst="line">
            <a:avLst/>
          </a:prstGeom>
          <a:ln w="9525" cap="flat">
            <a:solidFill>
              <a:srgbClr val="000000"/>
            </a:solidFill>
            <a:prstDash val="solid"/>
            <a:headEnd type="none" w="sm" len="sm"/>
            <a:tailEnd type="none" w="sm" len="sm"/>
          </a:ln>
        </p:spPr>
      </p:sp>
      <p:sp>
        <p:nvSpPr>
          <p:cNvPr id="8" name="AutoShape 8"/>
          <p:cNvSpPr/>
          <p:nvPr/>
        </p:nvSpPr>
        <p:spPr>
          <a:xfrm>
            <a:off x="10001827" y="9091312"/>
            <a:ext cx="5583299" cy="0"/>
          </a:xfrm>
          <a:prstGeom prst="line">
            <a:avLst/>
          </a:prstGeom>
          <a:ln w="9525" cap="flat">
            <a:solidFill>
              <a:srgbClr val="000000"/>
            </a:solidFill>
            <a:prstDash val="solid"/>
            <a:headEnd type="none" w="sm" len="sm"/>
            <a:tailEnd type="none" w="sm" len="sm"/>
          </a:ln>
        </p:spPr>
      </p:sp>
      <p:sp>
        <p:nvSpPr>
          <p:cNvPr id="9" name="Freeform 9"/>
          <p:cNvSpPr/>
          <p:nvPr/>
        </p:nvSpPr>
        <p:spPr>
          <a:xfrm>
            <a:off x="1371600" y="0"/>
            <a:ext cx="2043047" cy="1020617"/>
          </a:xfrm>
          <a:custGeom>
            <a:avLst/>
            <a:gdLst/>
            <a:ahLst/>
            <a:cxnLst/>
            <a:rect l="l" t="t" r="r" b="b"/>
            <a:pathLst>
              <a:path w="2043047" h="1020617">
                <a:moveTo>
                  <a:pt x="0" y="0"/>
                </a:moveTo>
                <a:lnTo>
                  <a:pt x="2043047" y="0"/>
                </a:lnTo>
                <a:lnTo>
                  <a:pt x="2043047" y="1020617"/>
                </a:lnTo>
                <a:lnTo>
                  <a:pt x="0" y="1020617"/>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10" name="Freeform 10"/>
          <p:cNvSpPr/>
          <p:nvPr/>
        </p:nvSpPr>
        <p:spPr>
          <a:xfrm>
            <a:off x="4876800" y="6896100"/>
            <a:ext cx="2156565" cy="3199169"/>
          </a:xfrm>
          <a:custGeom>
            <a:avLst/>
            <a:gdLst/>
            <a:ahLst/>
            <a:cxnLst/>
            <a:rect l="l" t="t" r="r" b="b"/>
            <a:pathLst>
              <a:path w="2156565" h="3199169">
                <a:moveTo>
                  <a:pt x="0" y="0"/>
                </a:moveTo>
                <a:lnTo>
                  <a:pt x="2156564" y="0"/>
                </a:lnTo>
                <a:lnTo>
                  <a:pt x="2156564" y="3199168"/>
                </a:lnTo>
                <a:lnTo>
                  <a:pt x="0" y="31991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966687" y="2697560"/>
            <a:ext cx="5407914" cy="2755751"/>
          </a:xfrm>
          <a:prstGeom prst="rect">
            <a:avLst/>
          </a:prstGeom>
        </p:spPr>
        <p:txBody>
          <a:bodyPr lIns="0" tIns="0" rIns="0" bIns="0" rtlCol="0" anchor="t">
            <a:spAutoFit/>
          </a:bodyPr>
          <a:lstStyle/>
          <a:p>
            <a:pPr>
              <a:lnSpc>
                <a:spcPts val="10699"/>
              </a:lnSpc>
            </a:pPr>
            <a:r>
              <a:rPr lang="en-US" sz="9999">
                <a:solidFill>
                  <a:srgbClr val="3C3C3C"/>
                </a:solidFill>
                <a:latin typeface="Aileron Heavy"/>
              </a:rPr>
              <a:t>Table of Content</a:t>
            </a:r>
          </a:p>
        </p:txBody>
      </p:sp>
      <p:sp>
        <p:nvSpPr>
          <p:cNvPr id="13" name="TextBox 13"/>
          <p:cNvSpPr txBox="1"/>
          <p:nvPr/>
        </p:nvSpPr>
        <p:spPr>
          <a:xfrm>
            <a:off x="10001827" y="1129013"/>
            <a:ext cx="4491314" cy="515412"/>
          </a:xfrm>
          <a:prstGeom prst="rect">
            <a:avLst/>
          </a:prstGeom>
        </p:spPr>
        <p:txBody>
          <a:bodyPr lIns="0" tIns="0" rIns="0" bIns="0" rtlCol="0" anchor="t">
            <a:spAutoFit/>
          </a:bodyPr>
          <a:lstStyle/>
          <a:p>
            <a:pPr>
              <a:lnSpc>
                <a:spcPts val="4268"/>
              </a:lnSpc>
            </a:pPr>
            <a:r>
              <a:rPr lang="en-US" sz="3049" spc="280">
                <a:solidFill>
                  <a:srgbClr val="3C3C3C"/>
                </a:solidFill>
                <a:latin typeface="Aileron Bold"/>
              </a:rPr>
              <a:t>Problem Statement</a:t>
            </a:r>
          </a:p>
        </p:txBody>
      </p:sp>
      <p:sp>
        <p:nvSpPr>
          <p:cNvPr id="14" name="TextBox 14"/>
          <p:cNvSpPr txBox="1"/>
          <p:nvPr/>
        </p:nvSpPr>
        <p:spPr>
          <a:xfrm>
            <a:off x="10058400" y="4000500"/>
            <a:ext cx="3761385" cy="515412"/>
          </a:xfrm>
          <a:prstGeom prst="rect">
            <a:avLst/>
          </a:prstGeom>
        </p:spPr>
        <p:txBody>
          <a:bodyPr lIns="0" tIns="0" rIns="0" bIns="0" rtlCol="0" anchor="t">
            <a:spAutoFit/>
          </a:bodyPr>
          <a:lstStyle/>
          <a:p>
            <a:pPr>
              <a:lnSpc>
                <a:spcPts val="4268"/>
              </a:lnSpc>
            </a:pPr>
            <a:r>
              <a:rPr lang="en-US" sz="3049" spc="280" dirty="0">
                <a:solidFill>
                  <a:srgbClr val="3C3C3C"/>
                </a:solidFill>
                <a:latin typeface="Aileron Bold"/>
              </a:rPr>
              <a:t>Dataset</a:t>
            </a:r>
          </a:p>
        </p:txBody>
      </p:sp>
      <p:sp>
        <p:nvSpPr>
          <p:cNvPr id="15" name="TextBox 15"/>
          <p:cNvSpPr txBox="1"/>
          <p:nvPr/>
        </p:nvSpPr>
        <p:spPr>
          <a:xfrm>
            <a:off x="10058400" y="7048500"/>
            <a:ext cx="4821400" cy="503536"/>
          </a:xfrm>
          <a:prstGeom prst="rect">
            <a:avLst/>
          </a:prstGeom>
        </p:spPr>
        <p:txBody>
          <a:bodyPr wrap="square" lIns="0" tIns="0" rIns="0" bIns="0" rtlCol="0" anchor="t">
            <a:spAutoFit/>
          </a:bodyPr>
          <a:lstStyle/>
          <a:p>
            <a:pPr>
              <a:lnSpc>
                <a:spcPts val="4268"/>
              </a:lnSpc>
            </a:pPr>
            <a:r>
              <a:rPr lang="en-US" sz="3049" spc="280" dirty="0">
                <a:solidFill>
                  <a:srgbClr val="3C3C3C"/>
                </a:solidFill>
                <a:latin typeface="Aileron Bold"/>
              </a:rPr>
              <a:t>GUI</a:t>
            </a:r>
          </a:p>
        </p:txBody>
      </p:sp>
      <p:sp>
        <p:nvSpPr>
          <p:cNvPr id="16" name="TextBox 16"/>
          <p:cNvSpPr txBox="1"/>
          <p:nvPr/>
        </p:nvSpPr>
        <p:spPr>
          <a:xfrm>
            <a:off x="10134600" y="8267700"/>
            <a:ext cx="2816972" cy="515293"/>
          </a:xfrm>
          <a:prstGeom prst="rect">
            <a:avLst/>
          </a:prstGeom>
        </p:spPr>
        <p:txBody>
          <a:bodyPr lIns="0" tIns="0" rIns="0" bIns="0" rtlCol="0" anchor="t">
            <a:spAutoFit/>
          </a:bodyPr>
          <a:lstStyle/>
          <a:p>
            <a:pPr>
              <a:lnSpc>
                <a:spcPts val="4268"/>
              </a:lnSpc>
            </a:pPr>
            <a:r>
              <a:rPr lang="en-US" sz="3049" spc="280" dirty="0">
                <a:solidFill>
                  <a:srgbClr val="3C3C3C"/>
                </a:solidFill>
                <a:latin typeface="Aileron Bold"/>
              </a:rPr>
              <a:t>Conclusion</a:t>
            </a:r>
          </a:p>
        </p:txBody>
      </p:sp>
      <p:sp>
        <p:nvSpPr>
          <p:cNvPr id="18" name="TextBox 18"/>
          <p:cNvSpPr txBox="1"/>
          <p:nvPr/>
        </p:nvSpPr>
        <p:spPr>
          <a:xfrm>
            <a:off x="14493141" y="1131241"/>
            <a:ext cx="1127758"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Aileron Bold"/>
              </a:rPr>
              <a:t>03</a:t>
            </a:r>
          </a:p>
        </p:txBody>
      </p:sp>
      <p:sp>
        <p:nvSpPr>
          <p:cNvPr id="19" name="TextBox 19"/>
          <p:cNvSpPr txBox="1"/>
          <p:nvPr/>
        </p:nvSpPr>
        <p:spPr>
          <a:xfrm>
            <a:off x="14493141" y="2556742"/>
            <a:ext cx="1091985" cy="513028"/>
          </a:xfrm>
          <a:prstGeom prst="rect">
            <a:avLst/>
          </a:prstGeom>
        </p:spPr>
        <p:txBody>
          <a:bodyPr lIns="0" tIns="0" rIns="0" bIns="0" rtlCol="0" anchor="t">
            <a:spAutoFit/>
          </a:bodyPr>
          <a:lstStyle/>
          <a:p>
            <a:pPr algn="r">
              <a:lnSpc>
                <a:spcPts val="4268"/>
              </a:lnSpc>
            </a:pPr>
            <a:r>
              <a:rPr lang="en-US" sz="3049" spc="280">
                <a:solidFill>
                  <a:srgbClr val="3C3C3C"/>
                </a:solidFill>
                <a:latin typeface="Aileron Bold"/>
              </a:rPr>
              <a:t>02</a:t>
            </a:r>
          </a:p>
        </p:txBody>
      </p:sp>
      <p:sp>
        <p:nvSpPr>
          <p:cNvPr id="20" name="TextBox 20"/>
          <p:cNvSpPr txBox="1"/>
          <p:nvPr/>
        </p:nvSpPr>
        <p:spPr>
          <a:xfrm>
            <a:off x="14493141" y="3986273"/>
            <a:ext cx="1127758" cy="513028"/>
          </a:xfrm>
          <a:prstGeom prst="rect">
            <a:avLst/>
          </a:prstGeom>
        </p:spPr>
        <p:txBody>
          <a:bodyPr lIns="0" tIns="0" rIns="0" bIns="0" rtlCol="0" anchor="t">
            <a:spAutoFit/>
          </a:bodyPr>
          <a:lstStyle/>
          <a:p>
            <a:pPr algn="r">
              <a:lnSpc>
                <a:spcPts val="4268"/>
              </a:lnSpc>
            </a:pPr>
            <a:r>
              <a:rPr lang="en-US" sz="3049" spc="280">
                <a:solidFill>
                  <a:srgbClr val="3C3C3C"/>
                </a:solidFill>
                <a:latin typeface="Aileron Bold"/>
              </a:rPr>
              <a:t>03</a:t>
            </a:r>
          </a:p>
        </p:txBody>
      </p:sp>
      <p:sp>
        <p:nvSpPr>
          <p:cNvPr id="21" name="TextBox 21"/>
          <p:cNvSpPr txBox="1"/>
          <p:nvPr/>
        </p:nvSpPr>
        <p:spPr>
          <a:xfrm>
            <a:off x="14493141" y="5429785"/>
            <a:ext cx="1091985" cy="513028"/>
          </a:xfrm>
          <a:prstGeom prst="rect">
            <a:avLst/>
          </a:prstGeom>
        </p:spPr>
        <p:txBody>
          <a:bodyPr lIns="0" tIns="0" rIns="0" bIns="0" rtlCol="0" anchor="t">
            <a:spAutoFit/>
          </a:bodyPr>
          <a:lstStyle/>
          <a:p>
            <a:pPr algn="r">
              <a:lnSpc>
                <a:spcPts val="4268"/>
              </a:lnSpc>
            </a:pPr>
            <a:r>
              <a:rPr lang="en-US" sz="3049" spc="280">
                <a:solidFill>
                  <a:srgbClr val="3C3C3C"/>
                </a:solidFill>
                <a:latin typeface="Aileron Bold"/>
              </a:rPr>
              <a:t>04</a:t>
            </a:r>
          </a:p>
        </p:txBody>
      </p:sp>
      <p:sp>
        <p:nvSpPr>
          <p:cNvPr id="22" name="TextBox 22"/>
          <p:cNvSpPr txBox="1"/>
          <p:nvPr/>
        </p:nvSpPr>
        <p:spPr>
          <a:xfrm>
            <a:off x="14493141" y="6873604"/>
            <a:ext cx="1091985" cy="513028"/>
          </a:xfrm>
          <a:prstGeom prst="rect">
            <a:avLst/>
          </a:prstGeom>
        </p:spPr>
        <p:txBody>
          <a:bodyPr lIns="0" tIns="0" rIns="0" bIns="0" rtlCol="0" anchor="t">
            <a:spAutoFit/>
          </a:bodyPr>
          <a:lstStyle/>
          <a:p>
            <a:pPr algn="r">
              <a:lnSpc>
                <a:spcPts val="4268"/>
              </a:lnSpc>
            </a:pPr>
            <a:r>
              <a:rPr lang="en-US" sz="3049" spc="280">
                <a:solidFill>
                  <a:srgbClr val="3C3C3C"/>
                </a:solidFill>
                <a:latin typeface="Aileron Bold"/>
              </a:rPr>
              <a:t>05</a:t>
            </a:r>
          </a:p>
        </p:txBody>
      </p:sp>
      <p:sp>
        <p:nvSpPr>
          <p:cNvPr id="23" name="TextBox 23"/>
          <p:cNvSpPr txBox="1"/>
          <p:nvPr/>
        </p:nvSpPr>
        <p:spPr>
          <a:xfrm>
            <a:off x="14493141" y="8293304"/>
            <a:ext cx="1127758" cy="513028"/>
          </a:xfrm>
          <a:prstGeom prst="rect">
            <a:avLst/>
          </a:prstGeom>
        </p:spPr>
        <p:txBody>
          <a:bodyPr lIns="0" tIns="0" rIns="0" bIns="0" rtlCol="0" anchor="t">
            <a:spAutoFit/>
          </a:bodyPr>
          <a:lstStyle/>
          <a:p>
            <a:pPr algn="r">
              <a:lnSpc>
                <a:spcPts val="4268"/>
              </a:lnSpc>
            </a:pPr>
            <a:r>
              <a:rPr lang="en-US" sz="3049" spc="280">
                <a:solidFill>
                  <a:srgbClr val="3C3C3C"/>
                </a:solidFill>
                <a:latin typeface="Aileron Bold"/>
              </a:rPr>
              <a:t>06</a:t>
            </a:r>
          </a:p>
        </p:txBody>
      </p:sp>
      <p:grpSp>
        <p:nvGrpSpPr>
          <p:cNvPr id="24" name="Group 24"/>
          <p:cNvGrpSpPr/>
          <p:nvPr/>
        </p:nvGrpSpPr>
        <p:grpSpPr>
          <a:xfrm>
            <a:off x="16700426" y="2476500"/>
            <a:ext cx="3175147" cy="317514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27" name="TextBox 26"/>
          <p:cNvSpPr txBox="1"/>
          <p:nvPr/>
        </p:nvSpPr>
        <p:spPr>
          <a:xfrm>
            <a:off x="10058400" y="5372100"/>
            <a:ext cx="4038600" cy="561564"/>
          </a:xfrm>
          <a:prstGeom prst="rect">
            <a:avLst/>
          </a:prstGeom>
          <a:noFill/>
        </p:spPr>
        <p:txBody>
          <a:bodyPr wrap="square" rtlCol="0">
            <a:spAutoFit/>
          </a:bodyPr>
          <a:lstStyle/>
          <a:p>
            <a:r>
              <a:rPr lang="en-US" sz="3049" spc="280" dirty="0">
                <a:solidFill>
                  <a:srgbClr val="3C3C3C"/>
                </a:solidFill>
                <a:latin typeface="Aileron Bold"/>
              </a:rPr>
              <a:t>Algorithms  Used</a:t>
            </a:r>
          </a:p>
        </p:txBody>
      </p:sp>
      <p:sp>
        <p:nvSpPr>
          <p:cNvPr id="28" name="TextBox 14"/>
          <p:cNvSpPr txBox="1"/>
          <p:nvPr/>
        </p:nvSpPr>
        <p:spPr>
          <a:xfrm>
            <a:off x="10058400" y="2552700"/>
            <a:ext cx="3761385" cy="515412"/>
          </a:xfrm>
          <a:prstGeom prst="rect">
            <a:avLst/>
          </a:prstGeom>
        </p:spPr>
        <p:txBody>
          <a:bodyPr lIns="0" tIns="0" rIns="0" bIns="0" rtlCol="0" anchor="t">
            <a:spAutoFit/>
          </a:bodyPr>
          <a:lstStyle/>
          <a:p>
            <a:pPr>
              <a:lnSpc>
                <a:spcPts val="4268"/>
              </a:lnSpc>
            </a:pPr>
            <a:r>
              <a:rPr lang="en-US" sz="3049" spc="280" dirty="0">
                <a:solidFill>
                  <a:srgbClr val="3C3C3C"/>
                </a:solidFill>
                <a:latin typeface="Aileron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11482167" y="-622615"/>
            <a:ext cx="18533200" cy="20250985"/>
          </a:xfrm>
          <a:custGeom>
            <a:avLst/>
            <a:gdLst/>
            <a:ahLst/>
            <a:cxnLst/>
            <a:rect l="l" t="t" r="r" b="b"/>
            <a:pathLst>
              <a:path w="18533200" h="20250985">
                <a:moveTo>
                  <a:pt x="0" y="0"/>
                </a:moveTo>
                <a:lnTo>
                  <a:pt x="18533199" y="0"/>
                </a:lnTo>
                <a:lnTo>
                  <a:pt x="18533199" y="20250986"/>
                </a:lnTo>
                <a:lnTo>
                  <a:pt x="0" y="20250986"/>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3" name="Freeform 3"/>
          <p:cNvSpPr/>
          <p:nvPr/>
        </p:nvSpPr>
        <p:spPr>
          <a:xfrm>
            <a:off x="15673322" y="7002110"/>
            <a:ext cx="2051087" cy="2930125"/>
          </a:xfrm>
          <a:custGeom>
            <a:avLst/>
            <a:gdLst/>
            <a:ahLst/>
            <a:cxnLst/>
            <a:rect l="l" t="t" r="r" b="b"/>
            <a:pathLst>
              <a:path w="2051087" h="2930125">
                <a:moveTo>
                  <a:pt x="0" y="0"/>
                </a:moveTo>
                <a:lnTo>
                  <a:pt x="2051087" y="0"/>
                </a:lnTo>
                <a:lnTo>
                  <a:pt x="2051087" y="2930124"/>
                </a:lnTo>
                <a:lnTo>
                  <a:pt x="0" y="29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02346" y="1392904"/>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24000" y="2087298"/>
            <a:ext cx="10125420" cy="972826"/>
          </a:xfrm>
          <a:prstGeom prst="rect">
            <a:avLst/>
          </a:prstGeom>
        </p:spPr>
        <p:txBody>
          <a:bodyPr lIns="0" tIns="0" rIns="0" bIns="0" rtlCol="0" anchor="t">
            <a:spAutoFit/>
          </a:bodyPr>
          <a:lstStyle/>
          <a:p>
            <a:pPr>
              <a:lnSpc>
                <a:spcPts val="7490"/>
              </a:lnSpc>
            </a:pPr>
            <a:r>
              <a:rPr lang="en-US" sz="7000" dirty="0">
                <a:solidFill>
                  <a:srgbClr val="3C3C3C"/>
                </a:solidFill>
                <a:latin typeface="Aileron Heavy"/>
              </a:rPr>
              <a:t>Problem Statement</a:t>
            </a:r>
          </a:p>
        </p:txBody>
      </p:sp>
      <p:sp>
        <p:nvSpPr>
          <p:cNvPr id="6" name="TextBox 6"/>
          <p:cNvSpPr txBox="1"/>
          <p:nvPr/>
        </p:nvSpPr>
        <p:spPr>
          <a:xfrm>
            <a:off x="1028700" y="3835999"/>
            <a:ext cx="16230600" cy="3166110"/>
          </a:xfrm>
          <a:prstGeom prst="rect">
            <a:avLst/>
          </a:prstGeom>
        </p:spPr>
        <p:txBody>
          <a:bodyPr lIns="0" tIns="0" rIns="0" bIns="0" rtlCol="0" anchor="t">
            <a:spAutoFit/>
          </a:bodyPr>
          <a:lstStyle/>
          <a:p>
            <a:pPr algn="ctr">
              <a:lnSpc>
                <a:spcPts val="5039"/>
              </a:lnSpc>
            </a:pPr>
            <a:r>
              <a:rPr lang="en-US" sz="3599">
                <a:solidFill>
                  <a:srgbClr val="3C3C3C"/>
                </a:solidFill>
                <a:latin typeface="Canva Sans"/>
              </a:rPr>
              <a:t>To develop financial fraud detection system using data mining techniques, which can accurately and efficiently identify suspicious transactions within large datasets. The system should be capable of minimizing false positives while maximizing the detection of actual fraudulent activities. </a:t>
            </a:r>
          </a:p>
        </p:txBody>
      </p:sp>
      <p:grpSp>
        <p:nvGrpSpPr>
          <p:cNvPr id="7" name="Group 7"/>
          <p:cNvGrpSpPr/>
          <p:nvPr/>
        </p:nvGrpSpPr>
        <p:grpSpPr>
          <a:xfrm>
            <a:off x="16698865" y="-1127896"/>
            <a:ext cx="2898821" cy="3175147"/>
            <a:chOff x="0" y="0"/>
            <a:chExt cx="742064" cy="812800"/>
          </a:xfrm>
        </p:grpSpPr>
        <p:sp>
          <p:nvSpPr>
            <p:cNvPr id="8" name="Freeform 8"/>
            <p:cNvSpPr/>
            <p:nvPr/>
          </p:nvSpPr>
          <p:spPr>
            <a:xfrm>
              <a:off x="0" y="0"/>
              <a:ext cx="742064" cy="812800"/>
            </a:xfrm>
            <a:custGeom>
              <a:avLst/>
              <a:gdLst/>
              <a:ahLst/>
              <a:cxnLst/>
              <a:rect l="l" t="t" r="r" b="b"/>
              <a:pathLst>
                <a:path w="742064" h="812800">
                  <a:moveTo>
                    <a:pt x="371032" y="0"/>
                  </a:moveTo>
                  <a:cubicBezTo>
                    <a:pt x="166117" y="0"/>
                    <a:pt x="0" y="181951"/>
                    <a:pt x="0" y="406400"/>
                  </a:cubicBezTo>
                  <a:cubicBezTo>
                    <a:pt x="0" y="630849"/>
                    <a:pt x="166117" y="812800"/>
                    <a:pt x="371032" y="812800"/>
                  </a:cubicBezTo>
                  <a:cubicBezTo>
                    <a:pt x="575947" y="812800"/>
                    <a:pt x="742064" y="630849"/>
                    <a:pt x="742064" y="406400"/>
                  </a:cubicBezTo>
                  <a:cubicBezTo>
                    <a:pt x="742064" y="181951"/>
                    <a:pt x="575947" y="0"/>
                    <a:pt x="371032" y="0"/>
                  </a:cubicBezTo>
                  <a:close/>
                </a:path>
              </a:pathLst>
            </a:custGeom>
            <a:solidFill>
              <a:srgbClr val="FFD651"/>
            </a:solidFill>
          </p:spPr>
        </p:sp>
        <p:sp>
          <p:nvSpPr>
            <p:cNvPr id="9" name="TextBox 9"/>
            <p:cNvSpPr txBox="1"/>
            <p:nvPr/>
          </p:nvSpPr>
          <p:spPr>
            <a:xfrm>
              <a:off x="69568" y="19050"/>
              <a:ext cx="602927" cy="717550"/>
            </a:xfrm>
            <a:prstGeom prst="rect">
              <a:avLst/>
            </a:prstGeom>
          </p:spPr>
          <p:txBody>
            <a:bodyPr lIns="50800" tIns="50800" rIns="50800" bIns="50800" rtlCol="0" anchor="ctr"/>
            <a:lstStyle/>
            <a:p>
              <a:pPr algn="ctr">
                <a:lnSpc>
                  <a:spcPts val="3418"/>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20470">
            <a:off x="11482167" y="-622615"/>
            <a:ext cx="18533200" cy="20250985"/>
          </a:xfrm>
          <a:custGeom>
            <a:avLst/>
            <a:gdLst/>
            <a:ahLst/>
            <a:cxnLst/>
            <a:rect l="l" t="t" r="r" b="b"/>
            <a:pathLst>
              <a:path w="18533200" h="20250985">
                <a:moveTo>
                  <a:pt x="0" y="0"/>
                </a:moveTo>
                <a:lnTo>
                  <a:pt x="18533199" y="0"/>
                </a:lnTo>
                <a:lnTo>
                  <a:pt x="18533199" y="20250986"/>
                </a:lnTo>
                <a:lnTo>
                  <a:pt x="0" y="20250986"/>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3" name="Freeform 3"/>
          <p:cNvSpPr/>
          <p:nvPr/>
        </p:nvSpPr>
        <p:spPr>
          <a:xfrm>
            <a:off x="15673322" y="7002110"/>
            <a:ext cx="2051087" cy="2930125"/>
          </a:xfrm>
          <a:custGeom>
            <a:avLst/>
            <a:gdLst/>
            <a:ahLst/>
            <a:cxnLst/>
            <a:rect l="l" t="t" r="r" b="b"/>
            <a:pathLst>
              <a:path w="2051087" h="2930125">
                <a:moveTo>
                  <a:pt x="0" y="0"/>
                </a:moveTo>
                <a:lnTo>
                  <a:pt x="2051087" y="0"/>
                </a:lnTo>
                <a:lnTo>
                  <a:pt x="2051087" y="2930124"/>
                </a:lnTo>
                <a:lnTo>
                  <a:pt x="0" y="29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990600" y="1047568"/>
            <a:ext cx="10125420" cy="972826"/>
          </a:xfrm>
          <a:prstGeom prst="rect">
            <a:avLst/>
          </a:prstGeom>
        </p:spPr>
        <p:txBody>
          <a:bodyPr lIns="0" tIns="0" rIns="0" bIns="0" rtlCol="0" anchor="t">
            <a:spAutoFit/>
          </a:bodyPr>
          <a:lstStyle/>
          <a:p>
            <a:pPr>
              <a:lnSpc>
                <a:spcPts val="7490"/>
              </a:lnSpc>
            </a:pPr>
            <a:r>
              <a:rPr lang="en-US" sz="7200" dirty="0">
                <a:solidFill>
                  <a:srgbClr val="3C3C3C"/>
                </a:solidFill>
                <a:latin typeface="Aileron Heavy"/>
              </a:rPr>
              <a:t>Introduction</a:t>
            </a:r>
          </a:p>
        </p:txBody>
      </p:sp>
      <p:grpSp>
        <p:nvGrpSpPr>
          <p:cNvPr id="7" name="Group 7"/>
          <p:cNvGrpSpPr/>
          <p:nvPr/>
        </p:nvGrpSpPr>
        <p:grpSpPr>
          <a:xfrm>
            <a:off x="16698865" y="-1127896"/>
            <a:ext cx="2898821" cy="3175147"/>
            <a:chOff x="0" y="0"/>
            <a:chExt cx="742064" cy="812800"/>
          </a:xfrm>
        </p:grpSpPr>
        <p:sp>
          <p:nvSpPr>
            <p:cNvPr id="8" name="Freeform 8"/>
            <p:cNvSpPr/>
            <p:nvPr/>
          </p:nvSpPr>
          <p:spPr>
            <a:xfrm>
              <a:off x="0" y="0"/>
              <a:ext cx="742064" cy="812800"/>
            </a:xfrm>
            <a:custGeom>
              <a:avLst/>
              <a:gdLst/>
              <a:ahLst/>
              <a:cxnLst/>
              <a:rect l="l" t="t" r="r" b="b"/>
              <a:pathLst>
                <a:path w="742064" h="812800">
                  <a:moveTo>
                    <a:pt x="371032" y="0"/>
                  </a:moveTo>
                  <a:cubicBezTo>
                    <a:pt x="166117" y="0"/>
                    <a:pt x="0" y="181951"/>
                    <a:pt x="0" y="406400"/>
                  </a:cubicBezTo>
                  <a:cubicBezTo>
                    <a:pt x="0" y="630849"/>
                    <a:pt x="166117" y="812800"/>
                    <a:pt x="371032" y="812800"/>
                  </a:cubicBezTo>
                  <a:cubicBezTo>
                    <a:pt x="575947" y="812800"/>
                    <a:pt x="742064" y="630849"/>
                    <a:pt x="742064" y="406400"/>
                  </a:cubicBezTo>
                  <a:cubicBezTo>
                    <a:pt x="742064" y="181951"/>
                    <a:pt x="575947" y="0"/>
                    <a:pt x="371032" y="0"/>
                  </a:cubicBezTo>
                  <a:close/>
                </a:path>
              </a:pathLst>
            </a:custGeom>
            <a:solidFill>
              <a:srgbClr val="FFD651"/>
            </a:solidFill>
          </p:spPr>
        </p:sp>
        <p:sp>
          <p:nvSpPr>
            <p:cNvPr id="9" name="TextBox 9"/>
            <p:cNvSpPr txBox="1"/>
            <p:nvPr/>
          </p:nvSpPr>
          <p:spPr>
            <a:xfrm>
              <a:off x="69568" y="19050"/>
              <a:ext cx="602927" cy="717550"/>
            </a:xfrm>
            <a:prstGeom prst="rect">
              <a:avLst/>
            </a:prstGeom>
          </p:spPr>
          <p:txBody>
            <a:bodyPr lIns="50800" tIns="50800" rIns="50800" bIns="50800" rtlCol="0" anchor="ctr"/>
            <a:lstStyle/>
            <a:p>
              <a:pPr algn="ctr">
                <a:lnSpc>
                  <a:spcPts val="3418"/>
                </a:lnSpc>
              </a:pPr>
              <a:endParaRPr/>
            </a:p>
          </p:txBody>
        </p:sp>
      </p:grpSp>
      <p:sp>
        <p:nvSpPr>
          <p:cNvPr id="11" name="TextBox 10">
            <a:extLst>
              <a:ext uri="{FF2B5EF4-FFF2-40B4-BE49-F238E27FC236}">
                <a16:creationId xmlns:a16="http://schemas.microsoft.com/office/drawing/2014/main" id="{0435E74C-8F6C-FD8F-A5D8-B9DF37802D4D}"/>
              </a:ext>
            </a:extLst>
          </p:cNvPr>
          <p:cNvSpPr txBox="1"/>
          <p:nvPr/>
        </p:nvSpPr>
        <p:spPr>
          <a:xfrm>
            <a:off x="1388116" y="2476500"/>
            <a:ext cx="14285206" cy="6247864"/>
          </a:xfrm>
          <a:prstGeom prst="rect">
            <a:avLst/>
          </a:prstGeom>
          <a:noFill/>
        </p:spPr>
        <p:txBody>
          <a:bodyPr wrap="square">
            <a:spAutoFit/>
          </a:bodyPr>
          <a:lstStyle/>
          <a:p>
            <a:pPr marL="571500" indent="-571500" algn="just">
              <a:lnSpc>
                <a:spcPct val="150000"/>
              </a:lnSpc>
              <a:buFont typeface="Wingdings" panose="05000000000000000000" pitchFamily="2" charset="2"/>
              <a:buChar char="q"/>
            </a:pPr>
            <a:r>
              <a:rPr lang="en-IN" sz="4000" dirty="0"/>
              <a:t>In this Financial fraud detection systems we have used different classification algorithms which fall under the category of supervised algorithms to identify patterns in transaction data that may indicate fraudulent activities. </a:t>
            </a:r>
          </a:p>
          <a:p>
            <a:pPr marL="571500" indent="-571500" algn="just">
              <a:lnSpc>
                <a:spcPct val="150000"/>
              </a:lnSpc>
              <a:buFont typeface="Wingdings" panose="05000000000000000000" pitchFamily="2" charset="2"/>
              <a:buChar char="q"/>
            </a:pPr>
            <a:r>
              <a:rPr lang="en-IN" sz="4000" dirty="0"/>
              <a:t>This system enhance accuracy, scalability, and adaptability in detecting fraud.</a:t>
            </a:r>
          </a:p>
          <a:p>
            <a:endParaRPr lang="en-IN" sz="4000" dirty="0"/>
          </a:p>
        </p:txBody>
      </p:sp>
    </p:spTree>
    <p:extLst>
      <p:ext uri="{BB962C8B-B14F-4D97-AF65-F5344CB8AC3E}">
        <p14:creationId xmlns:p14="http://schemas.microsoft.com/office/powerpoint/2010/main" val="378258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4" name="TextBox 4"/>
          <p:cNvSpPr txBox="1"/>
          <p:nvPr/>
        </p:nvSpPr>
        <p:spPr>
          <a:xfrm>
            <a:off x="-1819618" y="619756"/>
            <a:ext cx="10961120" cy="1122684"/>
          </a:xfrm>
          <a:prstGeom prst="rect">
            <a:avLst/>
          </a:prstGeom>
        </p:spPr>
        <p:txBody>
          <a:bodyPr lIns="0" tIns="0" rIns="0" bIns="0" rtlCol="0" anchor="t">
            <a:spAutoFit/>
          </a:bodyPr>
          <a:lstStyle/>
          <a:p>
            <a:pPr algn="ctr">
              <a:lnSpc>
                <a:spcPts val="8560"/>
              </a:lnSpc>
            </a:pPr>
            <a:r>
              <a:rPr lang="en-US" sz="8000" dirty="0">
                <a:solidFill>
                  <a:srgbClr val="3C3C3C"/>
                </a:solidFill>
                <a:latin typeface="Aileron Heavy"/>
              </a:rPr>
              <a:t>Dataset Info </a:t>
            </a:r>
          </a:p>
        </p:txBody>
      </p:sp>
      <p:graphicFrame>
        <p:nvGraphicFramePr>
          <p:cNvPr id="7" name="Table 6"/>
          <p:cNvGraphicFramePr>
            <a:graphicFrameLocks noGrp="1"/>
          </p:cNvGraphicFramePr>
          <p:nvPr>
            <p:extLst>
              <p:ext uri="{D42A27DB-BD31-4B8C-83A1-F6EECF244321}">
                <p14:modId xmlns:p14="http://schemas.microsoft.com/office/powerpoint/2010/main" val="427378777"/>
              </p:ext>
            </p:extLst>
          </p:nvPr>
        </p:nvGraphicFramePr>
        <p:xfrm>
          <a:off x="2286000" y="2171700"/>
          <a:ext cx="14478000" cy="6934202"/>
        </p:xfrm>
        <a:graphic>
          <a:graphicData uri="http://schemas.openxmlformats.org/drawingml/2006/table">
            <a:tbl>
              <a:tblPr/>
              <a:tblGrid>
                <a:gridCol w="1248103">
                  <a:extLst>
                    <a:ext uri="{9D8B030D-6E8A-4147-A177-3AD203B41FA5}">
                      <a16:colId xmlns:a16="http://schemas.microsoft.com/office/drawing/2014/main" val="20000"/>
                    </a:ext>
                  </a:extLst>
                </a:gridCol>
                <a:gridCol w="3245069">
                  <a:extLst>
                    <a:ext uri="{9D8B030D-6E8A-4147-A177-3AD203B41FA5}">
                      <a16:colId xmlns:a16="http://schemas.microsoft.com/office/drawing/2014/main" val="20001"/>
                    </a:ext>
                  </a:extLst>
                </a:gridCol>
                <a:gridCol w="9984828">
                  <a:extLst>
                    <a:ext uri="{9D8B030D-6E8A-4147-A177-3AD203B41FA5}">
                      <a16:colId xmlns:a16="http://schemas.microsoft.com/office/drawing/2014/main" val="20002"/>
                    </a:ext>
                  </a:extLst>
                </a:gridCol>
              </a:tblGrid>
              <a:tr h="615994">
                <a:tc>
                  <a:txBody>
                    <a:bodyPr/>
                    <a:lstStyle/>
                    <a:p>
                      <a:pPr marL="0" marR="0" algn="ctr" defTabSz="914400" rtl="0" eaLnBrk="1" latinLnBrk="0" hangingPunct="1">
                        <a:lnSpc>
                          <a:spcPct val="115000"/>
                        </a:lnSpc>
                        <a:spcBef>
                          <a:spcPts val="0"/>
                        </a:spcBef>
                        <a:spcAft>
                          <a:spcPts val="0"/>
                        </a:spcAft>
                      </a:pPr>
                      <a:r>
                        <a:rPr lang="en-US" sz="3200" b="1" kern="1200" dirty="0">
                          <a:solidFill>
                            <a:schemeClr val="tx1"/>
                          </a:solidFill>
                          <a:latin typeface="+mn-lt"/>
                          <a:ea typeface="+mn-ea"/>
                          <a:cs typeface="+mn-cs"/>
                        </a:rPr>
                        <a:t>Sr.No.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3200" b="1" kern="1200">
                          <a:solidFill>
                            <a:schemeClr val="tx1"/>
                          </a:solidFill>
                          <a:latin typeface="+mn-lt"/>
                          <a:ea typeface="+mn-ea"/>
                          <a:cs typeface="+mn-cs"/>
                        </a:rPr>
                        <a:t>Attributes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3200" b="1" kern="1200" dirty="0">
                          <a:solidFill>
                            <a:schemeClr val="tx1"/>
                          </a:solidFill>
                          <a:latin typeface="+mn-lt"/>
                          <a:ea typeface="+mn-ea"/>
                          <a:cs typeface="+mn-cs"/>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7698">
                <a:tc>
                  <a:txBody>
                    <a:bodyPr/>
                    <a:lstStyle/>
                    <a:p>
                      <a:pPr marL="0" marR="0" algn="ctr"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step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a:solidFill>
                            <a:schemeClr val="tx1"/>
                          </a:solidFill>
                          <a:latin typeface="+mn-lt"/>
                          <a:ea typeface="+mn-ea"/>
                          <a:cs typeface="+mn-cs"/>
                        </a:rPr>
                        <a:t>represents a unit of time where 1 step equals 1 hour.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01178">
                <a:tc>
                  <a:txBody>
                    <a:bodyPr/>
                    <a:lstStyle/>
                    <a:p>
                      <a:pPr marL="0" marR="0" algn="ctr"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type of online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7698">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amount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the amount of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5994">
                <a:tc>
                  <a:txBody>
                    <a:bodyPr/>
                    <a:lstStyle/>
                    <a:p>
                      <a:pPr marL="0" marR="0" algn="ctr"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nameOrig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a:solidFill>
                            <a:schemeClr val="tx1"/>
                          </a:solidFill>
                          <a:latin typeface="+mn-lt"/>
                          <a:ea typeface="+mn-ea"/>
                          <a:cs typeface="+mn-cs"/>
                        </a:rPr>
                        <a:t>customer starting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4972">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oldbalanceOrg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balance before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6692">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newbalanceOrig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balance after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15994">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nameDest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mn-lt"/>
                          <a:ea typeface="+mn-ea"/>
                          <a:cs typeface="+mn-cs"/>
                        </a:rPr>
                        <a:t>recipient of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15994">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oldbalanceDest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mn-lt"/>
                          <a:ea typeface="+mn-ea"/>
                          <a:cs typeface="+mn-cs"/>
                        </a:rPr>
                        <a:t>initial balance of recipient before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15994">
                <a:tc>
                  <a:txBody>
                    <a:bodyPr/>
                    <a:lstStyle/>
                    <a:p>
                      <a:pPr marL="0" marR="0" algn="ctr"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newbalanceDest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mn-lt"/>
                          <a:ea typeface="+mn-ea"/>
                          <a:cs typeface="+mn-cs"/>
                        </a:rPr>
                        <a:t>The new balance of recipient after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15994">
                <a:tc>
                  <a:txBody>
                    <a:bodyPr/>
                    <a:lstStyle/>
                    <a:p>
                      <a:pPr marL="0" marR="0" algn="ctr" defTabSz="914400" rtl="0" eaLnBrk="1" latinLnBrk="0" hangingPunct="1">
                        <a:lnSpc>
                          <a:spcPct val="115000"/>
                        </a:lnSpc>
                        <a:spcBef>
                          <a:spcPts val="0"/>
                        </a:spcBef>
                        <a:spcAft>
                          <a:spcPts val="0"/>
                        </a:spcAft>
                      </a:pPr>
                      <a:r>
                        <a:rPr lang="en-US" sz="3200" kern="1200" dirty="0">
                          <a:solidFill>
                            <a:schemeClr val="tx1"/>
                          </a:solidFill>
                          <a:latin typeface="+mn-lt"/>
                          <a:ea typeface="+mn-ea"/>
                          <a:cs typeface="+mn-cs"/>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mn-lt"/>
                          <a:ea typeface="+mn-ea"/>
                          <a:cs typeface="+mn-cs"/>
                        </a:rPr>
                        <a:t>isFraud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mn-lt"/>
                          <a:ea typeface="+mn-ea"/>
                          <a:cs typeface="+mn-cs"/>
                        </a:rPr>
                        <a:t>fraud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4" name="TextBox 4"/>
          <p:cNvSpPr txBox="1"/>
          <p:nvPr/>
        </p:nvSpPr>
        <p:spPr>
          <a:xfrm>
            <a:off x="-2133600" y="952500"/>
            <a:ext cx="10961120" cy="1122684"/>
          </a:xfrm>
          <a:prstGeom prst="rect">
            <a:avLst/>
          </a:prstGeom>
        </p:spPr>
        <p:txBody>
          <a:bodyPr lIns="0" tIns="0" rIns="0" bIns="0" rtlCol="0" anchor="t">
            <a:spAutoFit/>
          </a:bodyPr>
          <a:lstStyle/>
          <a:p>
            <a:pPr algn="ctr">
              <a:lnSpc>
                <a:spcPts val="8560"/>
              </a:lnSpc>
            </a:pPr>
            <a:r>
              <a:rPr lang="en-US" sz="8000" dirty="0">
                <a:solidFill>
                  <a:srgbClr val="3C3C3C"/>
                </a:solidFill>
                <a:latin typeface="Aileron Heavy"/>
              </a:rPr>
              <a:t>Dataset Info </a:t>
            </a:r>
          </a:p>
        </p:txBody>
      </p:sp>
      <p:pic>
        <p:nvPicPr>
          <p:cNvPr id="1026" name="Picture 2" descr="C:\Users\USER\Downloads\WhatsApp Image 2024-04-24 at 2.16.56 PM.jpeg"/>
          <p:cNvPicPr>
            <a:picLocks noChangeAspect="1" noChangeArrowheads="1"/>
          </p:cNvPicPr>
          <p:nvPr/>
        </p:nvPicPr>
        <p:blipFill>
          <a:blip r:embed="rId4"/>
          <a:srcRect/>
          <a:stretch>
            <a:fillRect/>
          </a:stretch>
        </p:blipFill>
        <p:spPr bwMode="auto">
          <a:xfrm>
            <a:off x="2019300" y="2705100"/>
            <a:ext cx="14249400" cy="5213568"/>
          </a:xfrm>
          <a:prstGeom prst="rect">
            <a:avLst/>
          </a:prstGeom>
          <a:noFill/>
          <a:ln>
            <a:solidFill>
              <a:schemeClr val="tx1"/>
            </a:solidFill>
          </a:ln>
        </p:spPr>
      </p:pic>
      <p:sp>
        <p:nvSpPr>
          <p:cNvPr id="1028" name="AutoShape 4" descr="blob:https://web.whatsapp.com/f9f8d2b1-f433-4d90-9e46-c64e2939641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f9f8d2b1-f433-4d90-9e46-c64e2939641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33400" y="342900"/>
            <a:ext cx="14678617" cy="860748"/>
          </a:xfrm>
          <a:prstGeom prst="rect">
            <a:avLst/>
          </a:prstGeom>
        </p:spPr>
        <p:txBody>
          <a:bodyPr wrap="square" lIns="0" tIns="0" rIns="0" bIns="0" rtlCol="0" anchor="t">
            <a:spAutoFit/>
          </a:bodyPr>
          <a:lstStyle/>
          <a:p>
            <a:pPr>
              <a:lnSpc>
                <a:spcPts val="7573"/>
              </a:lnSpc>
            </a:pPr>
            <a:r>
              <a:rPr lang="en-US" sz="4000" dirty="0">
                <a:solidFill>
                  <a:srgbClr val="CA5E28"/>
                </a:solidFill>
                <a:latin typeface="Aileron Bold" panose="020B0604020202020204" charset="0"/>
              </a:rPr>
              <a:t>System Architecture</a:t>
            </a:r>
          </a:p>
        </p:txBody>
      </p:sp>
      <p:pic>
        <p:nvPicPr>
          <p:cNvPr id="4" name="Picture 3">
            <a:extLst>
              <a:ext uri="{FF2B5EF4-FFF2-40B4-BE49-F238E27FC236}">
                <a16:creationId xmlns:a16="http://schemas.microsoft.com/office/drawing/2014/main" id="{F8179B10-4CB8-2F0D-7E29-FD1922608D2A}"/>
              </a:ext>
            </a:extLst>
          </p:cNvPr>
          <p:cNvPicPr>
            <a:picLocks noChangeAspect="1"/>
          </p:cNvPicPr>
          <p:nvPr/>
        </p:nvPicPr>
        <p:blipFill>
          <a:blip r:embed="rId4"/>
          <a:stretch>
            <a:fillRect/>
          </a:stretch>
        </p:blipFill>
        <p:spPr>
          <a:xfrm>
            <a:off x="5867400" y="495300"/>
            <a:ext cx="9639300" cy="929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3" name="Freeform 3"/>
          <p:cNvSpPr/>
          <p:nvPr/>
        </p:nvSpPr>
        <p:spPr>
          <a:xfrm>
            <a:off x="13808023" y="774243"/>
            <a:ext cx="3611585" cy="712723"/>
          </a:xfrm>
          <a:custGeom>
            <a:avLst/>
            <a:gdLst/>
            <a:ahLst/>
            <a:cxnLst/>
            <a:rect l="l" t="t" r="r" b="b"/>
            <a:pathLst>
              <a:path w="3611585" h="712723">
                <a:moveTo>
                  <a:pt x="0" y="0"/>
                </a:moveTo>
                <a:lnTo>
                  <a:pt x="3611585" y="0"/>
                </a:lnTo>
                <a:lnTo>
                  <a:pt x="3611585" y="712722"/>
                </a:lnTo>
                <a:lnTo>
                  <a:pt x="0" y="712722"/>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TextBox 4"/>
          <p:cNvSpPr txBox="1"/>
          <p:nvPr/>
        </p:nvSpPr>
        <p:spPr>
          <a:xfrm>
            <a:off x="6324600" y="267410"/>
            <a:ext cx="10961120" cy="862929"/>
          </a:xfrm>
          <a:prstGeom prst="rect">
            <a:avLst/>
          </a:prstGeom>
        </p:spPr>
        <p:txBody>
          <a:bodyPr lIns="0" tIns="0" rIns="0" bIns="0" rtlCol="0" anchor="t">
            <a:spAutoFit/>
          </a:bodyPr>
          <a:lstStyle/>
          <a:p>
            <a:pPr>
              <a:lnSpc>
                <a:spcPts val="7490"/>
              </a:lnSpc>
            </a:pPr>
            <a:r>
              <a:rPr lang="en-US" sz="4400" spc="298" dirty="0">
                <a:solidFill>
                  <a:srgbClr val="3C3C3C"/>
                </a:solidFill>
                <a:latin typeface="Aileron Bold"/>
              </a:rPr>
              <a:t>Algorithms Used</a:t>
            </a:r>
          </a:p>
        </p:txBody>
      </p:sp>
      <p:sp>
        <p:nvSpPr>
          <p:cNvPr id="5" name="TextBox 5"/>
          <p:cNvSpPr txBox="1"/>
          <p:nvPr/>
        </p:nvSpPr>
        <p:spPr>
          <a:xfrm>
            <a:off x="-457200" y="1635371"/>
            <a:ext cx="7162800" cy="1080617"/>
          </a:xfrm>
          <a:prstGeom prst="rect">
            <a:avLst/>
          </a:prstGeom>
        </p:spPr>
        <p:txBody>
          <a:bodyPr wrap="square" lIns="0" tIns="0" rIns="0" bIns="0" rtlCol="0" anchor="t">
            <a:spAutoFit/>
          </a:bodyPr>
          <a:lstStyle/>
          <a:p>
            <a:pPr algn="ctr">
              <a:lnSpc>
                <a:spcPts val="4548"/>
              </a:lnSpc>
              <a:spcBef>
                <a:spcPct val="0"/>
              </a:spcBef>
            </a:pPr>
            <a:r>
              <a:rPr lang="en-US" sz="2800" spc="298" dirty="0">
                <a:solidFill>
                  <a:srgbClr val="3C3C3C"/>
                </a:solidFill>
                <a:latin typeface="Aileron Bold"/>
              </a:rPr>
              <a:t>1</a:t>
            </a:r>
            <a:r>
              <a:rPr lang="en-US" sz="3249" spc="298" dirty="0">
                <a:solidFill>
                  <a:srgbClr val="3C3C3C"/>
                </a:solidFill>
                <a:latin typeface="Aileron Bold"/>
              </a:rPr>
              <a:t>.</a:t>
            </a:r>
            <a:r>
              <a:rPr lang="en-US" sz="2800" spc="298" dirty="0">
                <a:solidFill>
                  <a:srgbClr val="3C3C3C"/>
                </a:solidFill>
                <a:latin typeface="Aileron Bold"/>
              </a:rPr>
              <a:t>Decision Tree Algorithm</a:t>
            </a:r>
            <a:r>
              <a:rPr lang="en-US" sz="3249" spc="298" dirty="0">
                <a:solidFill>
                  <a:srgbClr val="3C3C3C"/>
                </a:solidFill>
                <a:latin typeface="Aileron Bold"/>
              </a:rPr>
              <a:t> </a:t>
            </a:r>
          </a:p>
          <a:p>
            <a:pPr algn="ctr">
              <a:lnSpc>
                <a:spcPts val="4268"/>
              </a:lnSpc>
              <a:spcBef>
                <a:spcPct val="0"/>
              </a:spcBef>
            </a:pPr>
            <a:r>
              <a:rPr lang="en-US" sz="3049" spc="280" dirty="0">
                <a:solidFill>
                  <a:srgbClr val="3C3C3C"/>
                </a:solidFill>
                <a:latin typeface="Aileron Bold"/>
              </a:rPr>
              <a:t>  </a:t>
            </a:r>
          </a:p>
        </p:txBody>
      </p:sp>
      <p:sp>
        <p:nvSpPr>
          <p:cNvPr id="6" name="TextBox 6"/>
          <p:cNvSpPr txBox="1"/>
          <p:nvPr/>
        </p:nvSpPr>
        <p:spPr>
          <a:xfrm>
            <a:off x="640512" y="2370212"/>
            <a:ext cx="16565592" cy="2154436"/>
          </a:xfrm>
          <a:prstGeom prst="rect">
            <a:avLst/>
          </a:prstGeom>
        </p:spPr>
        <p:txBody>
          <a:bodyPr wrap="square" lIns="0" tIns="0" rIns="0" bIns="0" rtlCol="0" anchor="t">
            <a:spAutoFit/>
          </a:bodyPr>
          <a:lstStyle/>
          <a:p>
            <a:pPr marL="342900" indent="-342900" algn="just">
              <a:lnSpc>
                <a:spcPts val="4236"/>
              </a:lnSpc>
              <a:spcBef>
                <a:spcPct val="0"/>
              </a:spcBef>
              <a:buFont typeface="Courier New" panose="02070309020205020404" pitchFamily="49" charset="0"/>
              <a:buChar char="o"/>
            </a:pPr>
            <a:r>
              <a:rPr lang="en-US" sz="2400" spc="278" dirty="0">
                <a:solidFill>
                  <a:srgbClr val="3C3C3C"/>
                </a:solidFill>
                <a:latin typeface="Aileron"/>
              </a:rPr>
              <a:t>   Decision tree algorithm falls under the category of supervised algorithm. </a:t>
            </a:r>
          </a:p>
          <a:p>
            <a:pPr marL="342900" indent="-342900" algn="just">
              <a:lnSpc>
                <a:spcPts val="4236"/>
              </a:lnSpc>
              <a:spcBef>
                <a:spcPct val="0"/>
              </a:spcBef>
              <a:buFont typeface="Courier New" panose="02070309020205020404" pitchFamily="49" charset="0"/>
              <a:buChar char="o"/>
            </a:pPr>
            <a:r>
              <a:rPr lang="en-US" sz="2400" spc="278" dirty="0">
                <a:solidFill>
                  <a:srgbClr val="3C3C3C"/>
                </a:solidFill>
                <a:latin typeface="Aileron"/>
              </a:rPr>
              <a:t>   It can be used for solving regression and classification problems. </a:t>
            </a:r>
          </a:p>
          <a:p>
            <a:pPr marL="342900" indent="-342900" algn="just">
              <a:lnSpc>
                <a:spcPts val="4236"/>
              </a:lnSpc>
              <a:spcBef>
                <a:spcPct val="0"/>
              </a:spcBef>
              <a:buFont typeface="Courier New" panose="02070309020205020404" pitchFamily="49" charset="0"/>
              <a:buChar char="o"/>
            </a:pPr>
            <a:r>
              <a:rPr lang="en-US" sz="2400" spc="278" dirty="0">
                <a:solidFill>
                  <a:srgbClr val="3C3C3C"/>
                </a:solidFill>
                <a:latin typeface="Aileron"/>
              </a:rPr>
              <a:t>   It creates a tree like structure, where each node represents a decision, the branch represents the result of the decision and the leaf node specifies the class label.</a:t>
            </a:r>
          </a:p>
        </p:txBody>
      </p:sp>
      <p:sp>
        <p:nvSpPr>
          <p:cNvPr id="9" name="TextBox 5"/>
          <p:cNvSpPr txBox="1"/>
          <p:nvPr/>
        </p:nvSpPr>
        <p:spPr>
          <a:xfrm>
            <a:off x="-457200" y="4901083"/>
            <a:ext cx="5241984" cy="1080617"/>
          </a:xfrm>
          <a:prstGeom prst="rect">
            <a:avLst/>
          </a:prstGeom>
        </p:spPr>
        <p:txBody>
          <a:bodyPr wrap="square" lIns="0" tIns="0" rIns="0" bIns="0" rtlCol="0" anchor="t">
            <a:spAutoFit/>
          </a:bodyPr>
          <a:lstStyle/>
          <a:p>
            <a:pPr algn="ctr">
              <a:lnSpc>
                <a:spcPts val="4548"/>
              </a:lnSpc>
              <a:spcBef>
                <a:spcPct val="0"/>
              </a:spcBef>
            </a:pPr>
            <a:r>
              <a:rPr lang="en-US" sz="2800" spc="298" dirty="0">
                <a:solidFill>
                  <a:srgbClr val="3C3C3C"/>
                </a:solidFill>
                <a:latin typeface="Aileron Bold"/>
              </a:rPr>
              <a:t>2.KNN Algorithm</a:t>
            </a:r>
          </a:p>
          <a:p>
            <a:pPr algn="ctr">
              <a:lnSpc>
                <a:spcPts val="4268"/>
              </a:lnSpc>
              <a:spcBef>
                <a:spcPct val="0"/>
              </a:spcBef>
            </a:pPr>
            <a:r>
              <a:rPr lang="en-US" sz="3049" spc="280" dirty="0">
                <a:solidFill>
                  <a:srgbClr val="3C3C3C"/>
                </a:solidFill>
                <a:latin typeface="Aileron Bold"/>
              </a:rPr>
              <a:t>  </a:t>
            </a:r>
          </a:p>
        </p:txBody>
      </p:sp>
      <p:sp>
        <p:nvSpPr>
          <p:cNvPr id="10" name="TextBox 6"/>
          <p:cNvSpPr txBox="1"/>
          <p:nvPr/>
        </p:nvSpPr>
        <p:spPr>
          <a:xfrm>
            <a:off x="635515" y="5742494"/>
            <a:ext cx="16992600" cy="3770263"/>
          </a:xfrm>
          <a:prstGeom prst="rect">
            <a:avLst/>
          </a:prstGeom>
        </p:spPr>
        <p:txBody>
          <a:bodyPr wrap="square" lIns="0" tIns="0" rIns="0" bIns="0" rtlCol="0" anchor="t">
            <a:spAutoFit/>
          </a:bodyPr>
          <a:lstStyle/>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KNN(K- Nearest Neighbor) ,a type of supervised algorithm,  is one of the most important type of classification algorithm.</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The most important task in KNN is to choose the value of k based on the given inputs. </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After that we calculate the Euclidean distance.</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After that we find the nearest neighbors by arranging the distance in ascending order and choosing    the k smallest suitable data points.</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At last, we apply the label to the most frequent among the nearest K neighbors.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14249400" y="342900"/>
            <a:ext cx="3611585" cy="712723"/>
          </a:xfrm>
          <a:custGeom>
            <a:avLst/>
            <a:gdLst/>
            <a:ahLst/>
            <a:cxnLst/>
            <a:rect l="l" t="t" r="r" b="b"/>
            <a:pathLst>
              <a:path w="3611585" h="712723">
                <a:moveTo>
                  <a:pt x="0" y="0"/>
                </a:moveTo>
                <a:lnTo>
                  <a:pt x="3611585" y="0"/>
                </a:lnTo>
                <a:lnTo>
                  <a:pt x="3611585" y="712722"/>
                </a:lnTo>
                <a:lnTo>
                  <a:pt x="0" y="712722"/>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TextBox 2"/>
          <p:cNvSpPr txBox="1"/>
          <p:nvPr/>
        </p:nvSpPr>
        <p:spPr>
          <a:xfrm>
            <a:off x="216310" y="828359"/>
            <a:ext cx="6172200" cy="592342"/>
          </a:xfrm>
          <a:prstGeom prst="rect">
            <a:avLst/>
          </a:prstGeom>
          <a:noFill/>
        </p:spPr>
        <p:txBody>
          <a:bodyPr wrap="square" rtlCol="0">
            <a:spAutoFit/>
          </a:bodyPr>
          <a:lstStyle/>
          <a:p>
            <a:r>
              <a:rPr lang="en-US" sz="3249" spc="298" dirty="0">
                <a:solidFill>
                  <a:srgbClr val="3C3C3C"/>
                </a:solidFill>
                <a:latin typeface="Aileron Bold"/>
              </a:rPr>
              <a:t>3. Logistic Regression</a:t>
            </a:r>
          </a:p>
        </p:txBody>
      </p:sp>
      <p:sp>
        <p:nvSpPr>
          <p:cNvPr id="4" name="TextBox 6"/>
          <p:cNvSpPr txBox="1"/>
          <p:nvPr/>
        </p:nvSpPr>
        <p:spPr>
          <a:xfrm>
            <a:off x="533400" y="1522619"/>
            <a:ext cx="14859000" cy="2154436"/>
          </a:xfrm>
          <a:prstGeom prst="rect">
            <a:avLst/>
          </a:prstGeom>
        </p:spPr>
        <p:txBody>
          <a:bodyPr wrap="square" lIns="0" tIns="0" rIns="0" bIns="0" rtlCol="0" anchor="t">
            <a:spAutoFit/>
          </a:bodyPr>
          <a:lstStyle/>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Logistic regression falls under the category of supervised algorithm. </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It is used for binary classification. </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We give independent variables as a input and it gives output in form of probability value.</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Logistic regression is of three types namely binomial, Multinomial and ordinal</a:t>
            </a:r>
          </a:p>
        </p:txBody>
      </p:sp>
      <p:sp>
        <p:nvSpPr>
          <p:cNvPr id="5" name="TextBox 4"/>
          <p:cNvSpPr txBox="1"/>
          <p:nvPr/>
        </p:nvSpPr>
        <p:spPr>
          <a:xfrm>
            <a:off x="233516" y="4115783"/>
            <a:ext cx="6172200" cy="592342"/>
          </a:xfrm>
          <a:prstGeom prst="rect">
            <a:avLst/>
          </a:prstGeom>
          <a:noFill/>
        </p:spPr>
        <p:txBody>
          <a:bodyPr wrap="square" rtlCol="0">
            <a:spAutoFit/>
          </a:bodyPr>
          <a:lstStyle/>
          <a:p>
            <a:r>
              <a:rPr lang="en-US" sz="3249" spc="298" dirty="0">
                <a:solidFill>
                  <a:srgbClr val="3C3C3C"/>
                </a:solidFill>
                <a:latin typeface="Aileron Bold"/>
              </a:rPr>
              <a:t>4. Naive Bayes Algorithm</a:t>
            </a:r>
          </a:p>
        </p:txBody>
      </p:sp>
      <p:sp>
        <p:nvSpPr>
          <p:cNvPr id="6" name="TextBox 6"/>
          <p:cNvSpPr txBox="1"/>
          <p:nvPr/>
        </p:nvSpPr>
        <p:spPr>
          <a:xfrm>
            <a:off x="533400" y="5025614"/>
            <a:ext cx="15087600" cy="2693045"/>
          </a:xfrm>
          <a:prstGeom prst="rect">
            <a:avLst/>
          </a:prstGeom>
        </p:spPr>
        <p:txBody>
          <a:bodyPr wrap="square" lIns="0" tIns="0" rIns="0" bIns="0" rtlCol="0" anchor="t">
            <a:spAutoFit/>
          </a:bodyPr>
          <a:lstStyle/>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Naive Bayes is a classification algorithm that uses Bayes' theorem to determine class labels   from input features. The model's assumption is that features are independent of each other when considering the class label, making calculations straightforward.</a:t>
            </a:r>
          </a:p>
          <a:p>
            <a:pPr marL="342900" indent="-342900">
              <a:lnSpc>
                <a:spcPts val="4236"/>
              </a:lnSpc>
              <a:spcBef>
                <a:spcPct val="0"/>
              </a:spcBef>
              <a:buFont typeface="Courier New" panose="02070309020205020404" pitchFamily="49" charset="0"/>
              <a:buChar char="o"/>
            </a:pPr>
            <a:r>
              <a:rPr lang="en-US" sz="2400" spc="278" dirty="0">
                <a:solidFill>
                  <a:srgbClr val="3C3C3C"/>
                </a:solidFill>
                <a:latin typeface="Aileron"/>
              </a:rPr>
              <a:t> Variants of Naive Bayes include Gaussian (for continuous data), Multinomial (for discrete data such as word counts), and Bernoulli (for binary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925</Words>
  <Application>Microsoft Office PowerPoint</Application>
  <PresentationFormat>Custom</PresentationFormat>
  <Paragraphs>120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Courier New</vt:lpstr>
      <vt:lpstr>Aileron Heavy</vt:lpstr>
      <vt:lpstr>Calibri</vt:lpstr>
      <vt:lpstr>Arial</vt:lpstr>
      <vt:lpstr>Canva Sans</vt:lpstr>
      <vt:lpstr>Aileron Bold</vt:lpstr>
      <vt:lpstr>Wingdings</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dc:creator>Pranjal Arote</dc:creator>
  <cp:lastModifiedBy>Rutuja Gholap</cp:lastModifiedBy>
  <cp:revision>16</cp:revision>
  <dcterms:created xsi:type="dcterms:W3CDTF">2006-08-16T00:00:00Z</dcterms:created>
  <dcterms:modified xsi:type="dcterms:W3CDTF">2024-12-20T13:23:36Z</dcterms:modified>
  <dc:identifier>DAGDKEG1wbo</dc:identifier>
</cp:coreProperties>
</file>