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Helvetica Neue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HelveticaNeue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6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Grep -r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Open NLP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605 files, 20% global variable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SrcML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Look for tags field declaration, estrack modifiers if contain static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Coupling_(computer_programming)" TargetMode="External"/><Relationship Id="rId4" Type="http://schemas.openxmlformats.org/officeDocument/2006/relationships/hyperlink" Target="https://en.wikipedia.org/wiki/Global_variab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Detecting Common Coupling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Ronaldo Goncalves Junior, Sungsoo Ahn, Bennilyn Quek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Common Coupling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Global Coupling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2 modules associated to same global data</a:t>
            </a:r>
          </a:p>
          <a:p>
            <a:pPr indent="-2286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"/>
              <a:t>e.g., usage of a global variable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Change to data imply changes to all modules using it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Java - What is a global variable?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/>
              <a:t> variable (strong)</a:t>
            </a:r>
          </a:p>
          <a:p>
            <a:pPr indent="-228600" lvl="1" marL="914400">
              <a:spcBef>
                <a:spcPts val="0"/>
              </a:spcBef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protected static</a:t>
            </a:r>
            <a:r>
              <a:rPr lang="en"/>
              <a:t> variable (weak)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 of Project Scope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Data Coupling</a:t>
            </a:r>
          </a:p>
          <a:p>
            <a:pPr indent="-228600" lvl="1" marL="914400" rtl="0">
              <a:spcBef>
                <a:spcPts val="0"/>
              </a:spcBef>
              <a:buClr>
                <a:srgbClr val="CCCCCC"/>
              </a:buClr>
            </a:pPr>
            <a:r>
              <a:rPr lang="en">
                <a:solidFill>
                  <a:srgbClr val="CCCCCC"/>
                </a:solidFill>
              </a:rPr>
              <a:t>Modules share data through parameters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Stamp Coupling (Data-Structured)</a:t>
            </a:r>
          </a:p>
          <a:p>
            <a:pPr indent="-228600" lvl="1" marL="914400" rtl="0">
              <a:spcBef>
                <a:spcPts val="0"/>
              </a:spcBef>
              <a:buClr>
                <a:srgbClr val="CCCCCC"/>
              </a:buClr>
            </a:pPr>
            <a:r>
              <a:rPr lang="en">
                <a:solidFill>
                  <a:srgbClr val="CCCCCC"/>
                </a:solidFill>
              </a:rPr>
              <a:t>Modules share a composite data structure without knowing parts used by other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Control Coupling</a:t>
            </a:r>
          </a:p>
          <a:p>
            <a:pPr indent="-228600" lvl="1" marL="914400" rtl="0">
              <a:spcBef>
                <a:spcPts val="0"/>
              </a:spcBef>
              <a:buClr>
                <a:srgbClr val="CCCCCC"/>
              </a:buClr>
            </a:pPr>
            <a:r>
              <a:rPr lang="en">
                <a:solidFill>
                  <a:srgbClr val="CCCCCC"/>
                </a:solidFill>
              </a:rPr>
              <a:t>A module control the logic of another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External Coupling</a:t>
            </a:r>
          </a:p>
          <a:p>
            <a:pPr indent="-228600" lvl="1" marL="914400" rtl="0">
              <a:spcBef>
                <a:spcPts val="0"/>
              </a:spcBef>
              <a:buClr>
                <a:srgbClr val="CCCCCC"/>
              </a:buClr>
            </a:pPr>
            <a:r>
              <a:rPr lang="en">
                <a:solidFill>
                  <a:srgbClr val="CCCCCC"/>
                </a:solidFill>
              </a:rPr>
              <a:t>2 modules share externally imposed data format, communication protocol, or device interface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Content Coupling</a:t>
            </a:r>
          </a:p>
          <a:p>
            <a:pPr indent="-228600" lvl="1" marL="914400">
              <a:spcBef>
                <a:spcPts val="0"/>
              </a:spcBef>
              <a:buClr>
                <a:srgbClr val="CCCCCC"/>
              </a:buClr>
            </a:pPr>
            <a:r>
              <a:rPr lang="en">
                <a:solidFill>
                  <a:srgbClr val="CCCCCC"/>
                </a:solidFill>
              </a:rPr>
              <a:t>A module modifies/relies on internal workings of another module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Methods, tools, and techniques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Programming language: Java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Detection Approaches: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"/>
              <a:t>Eclipse JDT/AST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"/>
              <a:t>srcML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/>
              <a:t>System: Apache OpenNLP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/>
              <a:t>Machine learning based toolkit for processing natural language text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Over 1k files (640+ java files)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Certain degree of common coupling (contains global variables)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Deliverables &amp; Milestones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12</a:t>
            </a: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Helvetica Neue"/>
              <a:buChar char="●"/>
            </a:pPr>
            <a:r>
              <a:rPr lang="en" sz="1400"/>
              <a:t>Interim project presentation.</a:t>
            </a: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Helvetica Neue"/>
              <a:buChar char="●"/>
            </a:pPr>
            <a:r>
              <a:rPr lang="en" sz="1400"/>
              <a:t>Revised schedule.</a:t>
            </a: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Helvetica Neue"/>
              <a:buChar char="●"/>
            </a:pPr>
            <a:r>
              <a:rPr lang="en" sz="1400"/>
              <a:t>Manual test.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14</a:t>
            </a:r>
          </a:p>
          <a:p>
            <a:pPr indent="-2984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Helvetica Neue"/>
              <a:buChar char="●"/>
            </a:pPr>
            <a:r>
              <a:rPr lang="en" sz="1400"/>
              <a:t>Prototype</a:t>
            </a:r>
          </a:p>
          <a:p>
            <a:pPr indent="-2984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Helvetica Neue"/>
              <a:buChar char="●"/>
            </a:pPr>
            <a:r>
              <a:rPr lang="en" sz="1400"/>
              <a:t>Interim report document (paper and electronic form)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26</a:t>
            </a: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Helvetica Neue"/>
              <a:buChar char="●"/>
            </a:pPr>
            <a:r>
              <a:rPr lang="en" sz="1400"/>
              <a:t>Implementation</a:t>
            </a: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Helvetica Neue"/>
              <a:buChar char="●"/>
            </a:pPr>
            <a:r>
              <a:rPr lang="en" sz="1400"/>
              <a:t>Validation</a:t>
            </a: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Helvetica Neue"/>
              <a:buChar char="●"/>
            </a:pPr>
            <a:r>
              <a:rPr lang="en" sz="1400"/>
              <a:t>Final project presentation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3</a:t>
            </a: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Helvetica Neue"/>
              <a:buChar char="●"/>
            </a:pPr>
            <a:r>
              <a:rPr lang="en" sz="1400"/>
              <a:t>Final project report (paper and electronic form)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Approach Using Eclipse JDT/AST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For each class (java file) within the system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Search for FieldDeclaration with </a:t>
            </a:r>
            <a:r>
              <a:rPr i="1" lang="en"/>
              <a:t>static</a:t>
            </a:r>
            <a:r>
              <a:rPr lang="en"/>
              <a:t> modifier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Identify usage (read and write) in other classes of the system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Manage the coupling degree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Register the number of classes coupled (common coupling)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Store the results in a text file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125" y="299675"/>
            <a:ext cx="6087800" cy="468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AutoNum type="arabicPeriod"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Wikipedia. </a:t>
            </a: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Coupling (computer programming). </a:t>
            </a: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Accessed on: March, 29. Available at: &lt;</a:t>
            </a:r>
            <a:r>
              <a:rPr lang="en" sz="1100" u="sng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https://en.wikipedia.org/wiki/Coupling_(computer_programming)</a:t>
            </a: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AutoNum type="arabicPeriod"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Wikipedia. </a:t>
            </a: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Global variable. </a:t>
            </a: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Accessed on: March, 29. Available at: &lt;</a:t>
            </a:r>
            <a:r>
              <a:rPr lang="en" sz="1100" u="sng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https://en.wikipedia.org/wiki/Global_variable</a:t>
            </a: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AutoNum type="arabicPeriod"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Boukari Souley and Baba Bata. </a:t>
            </a: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Class Coupling Analyzer for Java Programs.</a:t>
            </a: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West African Journal of Industrial and Academic Research Vol.7 No. 1 June 2013.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AutoNum type="arabicPeriod"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Michel Chaudron. </a:t>
            </a: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Heuristics and Architectural Styles (LL Chapter 9). </a:t>
            </a: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Accessed on: April, 5. Available at: &lt;https://rickvanderzwet.nl/trac/personal/export/3/liacs/se/slides/09_Design_Heuristics_and_Styles_part2.pdf&gt;.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