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3" r:id="rId6"/>
    <p:sldId id="262" r:id="rId7"/>
    <p:sldId id="258" r:id="rId8"/>
    <p:sldId id="265" r:id="rId9"/>
    <p:sldId id="266" r:id="rId10"/>
    <p:sldId id="267" r:id="rId11"/>
    <p:sldId id="264" r:id="rId12"/>
    <p:sldId id="268" r:id="rId13"/>
    <p:sldId id="269" r:id="rId14"/>
    <p:sldId id="270" r:id="rId15"/>
    <p:sldId id="271" r:id="rId16"/>
    <p:sldId id="272" r:id="rId17"/>
    <p:sldId id="274" r:id="rId18"/>
    <p:sldId id="275" r:id="rId19"/>
    <p:sldId id="276" r:id="rId20"/>
    <p:sldId id="257" r:id="rId21"/>
    <p:sldId id="277"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70B18C-0859-4C44-864C-812F63A0E7F5}"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5706-3A0E-4F83-8844-B3C816D51327}" type="slidenum">
              <a:rPr lang="en-US" smtClean="0"/>
              <a:t>‹#›</a:t>
            </a:fld>
            <a:endParaRPr lang="en-US"/>
          </a:p>
        </p:txBody>
      </p:sp>
    </p:spTree>
    <p:extLst>
      <p:ext uri="{BB962C8B-B14F-4D97-AF65-F5344CB8AC3E}">
        <p14:creationId xmlns:p14="http://schemas.microsoft.com/office/powerpoint/2010/main" val="4208405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0B18C-0859-4C44-864C-812F63A0E7F5}"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5706-3A0E-4F83-8844-B3C816D51327}" type="slidenum">
              <a:rPr lang="en-US" smtClean="0"/>
              <a:t>‹#›</a:t>
            </a:fld>
            <a:endParaRPr lang="en-US"/>
          </a:p>
        </p:txBody>
      </p:sp>
    </p:spTree>
    <p:extLst>
      <p:ext uri="{BB962C8B-B14F-4D97-AF65-F5344CB8AC3E}">
        <p14:creationId xmlns:p14="http://schemas.microsoft.com/office/powerpoint/2010/main" val="417818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0B18C-0859-4C44-864C-812F63A0E7F5}"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5706-3A0E-4F83-8844-B3C816D51327}" type="slidenum">
              <a:rPr lang="en-US" smtClean="0"/>
              <a:t>‹#›</a:t>
            </a:fld>
            <a:endParaRPr lang="en-US"/>
          </a:p>
        </p:txBody>
      </p:sp>
    </p:spTree>
    <p:extLst>
      <p:ext uri="{BB962C8B-B14F-4D97-AF65-F5344CB8AC3E}">
        <p14:creationId xmlns:p14="http://schemas.microsoft.com/office/powerpoint/2010/main" val="71405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0B18C-0859-4C44-864C-812F63A0E7F5}"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5706-3A0E-4F83-8844-B3C816D51327}" type="slidenum">
              <a:rPr lang="en-US" smtClean="0"/>
              <a:t>‹#›</a:t>
            </a:fld>
            <a:endParaRPr lang="en-US"/>
          </a:p>
        </p:txBody>
      </p:sp>
    </p:spTree>
    <p:extLst>
      <p:ext uri="{BB962C8B-B14F-4D97-AF65-F5344CB8AC3E}">
        <p14:creationId xmlns:p14="http://schemas.microsoft.com/office/powerpoint/2010/main" val="292201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70B18C-0859-4C44-864C-812F63A0E7F5}"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5706-3A0E-4F83-8844-B3C816D51327}" type="slidenum">
              <a:rPr lang="en-US" smtClean="0"/>
              <a:t>‹#›</a:t>
            </a:fld>
            <a:endParaRPr lang="en-US"/>
          </a:p>
        </p:txBody>
      </p:sp>
    </p:spTree>
    <p:extLst>
      <p:ext uri="{BB962C8B-B14F-4D97-AF65-F5344CB8AC3E}">
        <p14:creationId xmlns:p14="http://schemas.microsoft.com/office/powerpoint/2010/main" val="260831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70B18C-0859-4C44-864C-812F63A0E7F5}"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5706-3A0E-4F83-8844-B3C816D51327}" type="slidenum">
              <a:rPr lang="en-US" smtClean="0"/>
              <a:t>‹#›</a:t>
            </a:fld>
            <a:endParaRPr lang="en-US"/>
          </a:p>
        </p:txBody>
      </p:sp>
    </p:spTree>
    <p:extLst>
      <p:ext uri="{BB962C8B-B14F-4D97-AF65-F5344CB8AC3E}">
        <p14:creationId xmlns:p14="http://schemas.microsoft.com/office/powerpoint/2010/main" val="281694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70B18C-0859-4C44-864C-812F63A0E7F5}" type="datetimeFigureOut">
              <a:rPr lang="en-US" smtClean="0"/>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55706-3A0E-4F83-8844-B3C816D51327}" type="slidenum">
              <a:rPr lang="en-US" smtClean="0"/>
              <a:t>‹#›</a:t>
            </a:fld>
            <a:endParaRPr lang="en-US"/>
          </a:p>
        </p:txBody>
      </p:sp>
    </p:spTree>
    <p:extLst>
      <p:ext uri="{BB962C8B-B14F-4D97-AF65-F5344CB8AC3E}">
        <p14:creationId xmlns:p14="http://schemas.microsoft.com/office/powerpoint/2010/main" val="243498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70B18C-0859-4C44-864C-812F63A0E7F5}" type="datetimeFigureOut">
              <a:rPr lang="en-US" smtClean="0"/>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55706-3A0E-4F83-8844-B3C816D51327}" type="slidenum">
              <a:rPr lang="en-US" smtClean="0"/>
              <a:t>‹#›</a:t>
            </a:fld>
            <a:endParaRPr lang="en-US"/>
          </a:p>
        </p:txBody>
      </p:sp>
    </p:spTree>
    <p:extLst>
      <p:ext uri="{BB962C8B-B14F-4D97-AF65-F5344CB8AC3E}">
        <p14:creationId xmlns:p14="http://schemas.microsoft.com/office/powerpoint/2010/main" val="341627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0B18C-0859-4C44-864C-812F63A0E7F5}" type="datetimeFigureOut">
              <a:rPr lang="en-US" smtClean="0"/>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55706-3A0E-4F83-8844-B3C816D51327}" type="slidenum">
              <a:rPr lang="en-US" smtClean="0"/>
              <a:t>‹#›</a:t>
            </a:fld>
            <a:endParaRPr lang="en-US"/>
          </a:p>
        </p:txBody>
      </p:sp>
    </p:spTree>
    <p:extLst>
      <p:ext uri="{BB962C8B-B14F-4D97-AF65-F5344CB8AC3E}">
        <p14:creationId xmlns:p14="http://schemas.microsoft.com/office/powerpoint/2010/main" val="2089328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70B18C-0859-4C44-864C-812F63A0E7F5}"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5706-3A0E-4F83-8844-B3C816D51327}" type="slidenum">
              <a:rPr lang="en-US" smtClean="0"/>
              <a:t>‹#›</a:t>
            </a:fld>
            <a:endParaRPr lang="en-US"/>
          </a:p>
        </p:txBody>
      </p:sp>
    </p:spTree>
    <p:extLst>
      <p:ext uri="{BB962C8B-B14F-4D97-AF65-F5344CB8AC3E}">
        <p14:creationId xmlns:p14="http://schemas.microsoft.com/office/powerpoint/2010/main" val="79677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70B18C-0859-4C44-864C-812F63A0E7F5}"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5706-3A0E-4F83-8844-B3C816D51327}" type="slidenum">
              <a:rPr lang="en-US" smtClean="0"/>
              <a:t>‹#›</a:t>
            </a:fld>
            <a:endParaRPr lang="en-US"/>
          </a:p>
        </p:txBody>
      </p:sp>
    </p:spTree>
    <p:extLst>
      <p:ext uri="{BB962C8B-B14F-4D97-AF65-F5344CB8AC3E}">
        <p14:creationId xmlns:p14="http://schemas.microsoft.com/office/powerpoint/2010/main" val="76765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0B18C-0859-4C44-864C-812F63A0E7F5}" type="datetimeFigureOut">
              <a:rPr lang="en-US" smtClean="0"/>
              <a:t>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55706-3A0E-4F83-8844-B3C816D51327}" type="slidenum">
              <a:rPr lang="en-US" smtClean="0"/>
              <a:t>‹#›</a:t>
            </a:fld>
            <a:endParaRPr lang="en-US"/>
          </a:p>
        </p:txBody>
      </p:sp>
    </p:spTree>
    <p:extLst>
      <p:ext uri="{BB962C8B-B14F-4D97-AF65-F5344CB8AC3E}">
        <p14:creationId xmlns:p14="http://schemas.microsoft.com/office/powerpoint/2010/main" val="3800536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7695" y="1122363"/>
            <a:ext cx="9456821" cy="2908216"/>
          </a:xfrm>
        </p:spPr>
        <p:txBody>
          <a:bodyPr>
            <a:normAutofit/>
          </a:bodyPr>
          <a:lstStyle/>
          <a:p>
            <a:r>
              <a:rPr lang="en-US" sz="4800" dirty="0" smtClean="0"/>
              <a:t>Automatic Query Reformulations for</a:t>
            </a:r>
            <a:br>
              <a:rPr lang="en-US" sz="4800" dirty="0" smtClean="0"/>
            </a:br>
            <a:r>
              <a:rPr lang="en-US" sz="4800" dirty="0" smtClean="0"/>
              <a:t>Text Retrieval in Software Engineering</a:t>
            </a:r>
            <a:r>
              <a:rPr lang="en-US" dirty="0" smtClean="0"/>
              <a:t/>
            </a:r>
            <a:br>
              <a:rPr lang="en-US" dirty="0" smtClean="0"/>
            </a:br>
            <a:r>
              <a:rPr lang="en-US" sz="1000" dirty="0" smtClean="0"/>
              <a:t/>
            </a:r>
            <a:br>
              <a:rPr lang="en-US" sz="1000" dirty="0" smtClean="0"/>
            </a:br>
            <a:r>
              <a:rPr lang="en-US" sz="1800" dirty="0" smtClean="0"/>
              <a:t>Sonia Haiduc</a:t>
            </a:r>
            <a:r>
              <a:rPr lang="en-US" sz="1800" baseline="30000" dirty="0" smtClean="0"/>
              <a:t>1</a:t>
            </a:r>
            <a:r>
              <a:rPr lang="en-US" sz="1800" dirty="0" smtClean="0"/>
              <a:t>, Gabriele Bavota</a:t>
            </a:r>
            <a:r>
              <a:rPr lang="en-US" sz="1800" baseline="30000" dirty="0" smtClean="0"/>
              <a:t>2</a:t>
            </a:r>
            <a:r>
              <a:rPr lang="en-US" sz="1800" dirty="0" smtClean="0"/>
              <a:t>, </a:t>
            </a:r>
            <a:r>
              <a:rPr lang="en-US" sz="1800" dirty="0" err="1" smtClean="0"/>
              <a:t>Andrian</a:t>
            </a:r>
            <a:r>
              <a:rPr lang="en-US" sz="1800" dirty="0" smtClean="0"/>
              <a:t> Marcus</a:t>
            </a:r>
            <a:r>
              <a:rPr lang="en-US" sz="1800" baseline="30000" dirty="0" smtClean="0"/>
              <a:t>1</a:t>
            </a:r>
            <a:r>
              <a:rPr lang="en-US" sz="1800" dirty="0" smtClean="0"/>
              <a:t>, Rocco Oliveto</a:t>
            </a:r>
            <a:r>
              <a:rPr lang="en-US" sz="1800" baseline="30000" dirty="0" smtClean="0"/>
              <a:t>3</a:t>
            </a:r>
            <a:r>
              <a:rPr lang="en-US" sz="1800" dirty="0" smtClean="0"/>
              <a:t>, Andrea De Lucia</a:t>
            </a:r>
            <a:r>
              <a:rPr lang="en-US" sz="1800" baseline="30000" dirty="0" smtClean="0"/>
              <a:t>2</a:t>
            </a:r>
            <a:r>
              <a:rPr lang="en-US" sz="1800" dirty="0" smtClean="0"/>
              <a:t>, Tim Menzies</a:t>
            </a:r>
            <a:r>
              <a:rPr lang="en-US" sz="1800" baseline="30000" dirty="0" smtClean="0"/>
              <a:t>4</a:t>
            </a:r>
            <a:r>
              <a:rPr lang="en-US" dirty="0" smtClean="0"/>
              <a:t/>
            </a:r>
            <a:br>
              <a:rPr lang="en-US" dirty="0" smtClean="0"/>
            </a:br>
            <a:r>
              <a:rPr lang="en-US" sz="1100" dirty="0" smtClean="0"/>
              <a:t/>
            </a:r>
            <a:br>
              <a:rPr lang="en-US" sz="1100" dirty="0" smtClean="0"/>
            </a:br>
            <a:r>
              <a:rPr lang="en-US" sz="1400" baseline="30000" dirty="0" smtClean="0"/>
              <a:t>1</a:t>
            </a:r>
            <a:r>
              <a:rPr lang="en-US" sz="1400" dirty="0" smtClean="0"/>
              <a:t>Wayne State University, Detroit MI, USA</a:t>
            </a:r>
            <a:br>
              <a:rPr lang="en-US" sz="1400" dirty="0" smtClean="0"/>
            </a:br>
            <a:r>
              <a:rPr lang="en-US" sz="1400" baseline="30000" dirty="0" smtClean="0"/>
              <a:t>2</a:t>
            </a:r>
            <a:r>
              <a:rPr lang="en-US" sz="1400" dirty="0" smtClean="0"/>
              <a:t>University of Salerno, </a:t>
            </a:r>
            <a:r>
              <a:rPr lang="en-US" sz="1400" dirty="0" err="1" smtClean="0"/>
              <a:t>Fisciano</a:t>
            </a:r>
            <a:r>
              <a:rPr lang="en-US" sz="1400" dirty="0" smtClean="0"/>
              <a:t> (SA), Italy</a:t>
            </a:r>
            <a:br>
              <a:rPr lang="en-US" sz="1400" dirty="0" smtClean="0"/>
            </a:br>
            <a:r>
              <a:rPr lang="en-US" sz="1400" baseline="30000" dirty="0" smtClean="0"/>
              <a:t>3</a:t>
            </a:r>
            <a:r>
              <a:rPr lang="en-US" sz="1400" dirty="0" smtClean="0"/>
              <a:t>University of Molise, </a:t>
            </a:r>
            <a:r>
              <a:rPr lang="en-US" sz="1400" dirty="0" err="1" smtClean="0"/>
              <a:t>Pesche</a:t>
            </a:r>
            <a:r>
              <a:rPr lang="en-US" sz="1400" dirty="0" smtClean="0"/>
              <a:t> (IS), Italy</a:t>
            </a:r>
            <a:br>
              <a:rPr lang="en-US" sz="1400" dirty="0" smtClean="0"/>
            </a:br>
            <a:r>
              <a:rPr lang="en-US" sz="1400" baseline="30000" dirty="0" smtClean="0"/>
              <a:t>4</a:t>
            </a:r>
            <a:r>
              <a:rPr lang="en-US" sz="1400" dirty="0" smtClean="0"/>
              <a:t>University of West Virginia, Morgantown VA, USA</a:t>
            </a:r>
            <a:endParaRPr lang="en-US" sz="1400" dirty="0"/>
          </a:p>
        </p:txBody>
      </p:sp>
      <p:sp>
        <p:nvSpPr>
          <p:cNvPr id="3" name="Subtitle 2"/>
          <p:cNvSpPr>
            <a:spLocks noGrp="1"/>
          </p:cNvSpPr>
          <p:nvPr>
            <p:ph type="subTitle" idx="1"/>
          </p:nvPr>
        </p:nvSpPr>
        <p:spPr>
          <a:xfrm>
            <a:off x="1524000" y="4439653"/>
            <a:ext cx="9144000" cy="2057400"/>
          </a:xfrm>
        </p:spPr>
        <p:txBody>
          <a:bodyPr>
            <a:normAutofit lnSpcReduction="10000"/>
          </a:bodyPr>
          <a:lstStyle/>
          <a:p>
            <a:r>
              <a:rPr lang="en-US" sz="1800" i="1" dirty="0" smtClean="0"/>
              <a:t>35th </a:t>
            </a:r>
            <a:r>
              <a:rPr lang="en-US" sz="1800" i="1" dirty="0"/>
              <a:t>International Conference on</a:t>
            </a:r>
            <a:r>
              <a:rPr lang="en-US" sz="1800" dirty="0"/>
              <a:t> </a:t>
            </a:r>
            <a:r>
              <a:rPr lang="en-US" sz="1800" i="1" dirty="0" smtClean="0"/>
              <a:t>Software Engineering (ICSE)</a:t>
            </a:r>
          </a:p>
          <a:p>
            <a:r>
              <a:rPr lang="en-US" sz="1800" dirty="0" smtClean="0"/>
              <a:t>18-26 </a:t>
            </a:r>
            <a:r>
              <a:rPr lang="en-US" sz="1800" dirty="0"/>
              <a:t>May </a:t>
            </a:r>
            <a:r>
              <a:rPr lang="en-US" sz="1800" dirty="0" smtClean="0"/>
              <a:t>2013</a:t>
            </a:r>
          </a:p>
          <a:p>
            <a:endParaRPr lang="en-US" sz="1800" dirty="0"/>
          </a:p>
          <a:p>
            <a:endParaRPr lang="en-US" sz="1800" dirty="0" smtClean="0"/>
          </a:p>
          <a:p>
            <a:endParaRPr lang="en-US" sz="1800" dirty="0"/>
          </a:p>
          <a:p>
            <a:r>
              <a:rPr lang="en-US" sz="1800" dirty="0" smtClean="0"/>
              <a:t>Ronaldo </a:t>
            </a:r>
            <a:r>
              <a:rPr lang="en-US" sz="1800" dirty="0" err="1" smtClean="0"/>
              <a:t>Goncalves</a:t>
            </a:r>
            <a:r>
              <a:rPr lang="en-US" sz="1800" dirty="0" smtClean="0"/>
              <a:t> Junior – rxp152830@utdallas.edu</a:t>
            </a:r>
            <a:endParaRPr lang="en-US" sz="1800" dirty="0"/>
          </a:p>
        </p:txBody>
      </p:sp>
    </p:spTree>
    <p:extLst>
      <p:ext uri="{BB962C8B-B14F-4D97-AF65-F5344CB8AC3E}">
        <p14:creationId xmlns:p14="http://schemas.microsoft.com/office/powerpoint/2010/main" val="2299726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Reduction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Noise</a:t>
            </a:r>
          </a:p>
          <a:p>
            <a:pPr lvl="1"/>
            <a:r>
              <a:rPr lang="en-US" dirty="0" smtClean="0"/>
              <a:t>Noise + information = query</a:t>
            </a:r>
            <a:endParaRPr lang="en-US" dirty="0" smtClean="0"/>
          </a:p>
          <a:p>
            <a:pPr lvl="1"/>
            <a:r>
              <a:rPr lang="en-US" dirty="0" smtClean="0"/>
              <a:t>Words that do not contribute to the main intent of the query</a:t>
            </a:r>
          </a:p>
          <a:p>
            <a:endParaRPr lang="en-US" dirty="0" smtClean="0"/>
          </a:p>
          <a:p>
            <a:r>
              <a:rPr lang="en-US" dirty="0" smtClean="0"/>
              <a:t>May actually harm the results (Lu and Keefer, 1995)</a:t>
            </a:r>
          </a:p>
          <a:p>
            <a:pPr lvl="1"/>
            <a:r>
              <a:rPr lang="en-US" dirty="0" smtClean="0"/>
              <a:t>Absence </a:t>
            </a:r>
            <a:r>
              <a:rPr lang="en-US" dirty="0"/>
              <a:t>of user </a:t>
            </a:r>
            <a:r>
              <a:rPr lang="en-US" dirty="0" smtClean="0"/>
              <a:t>feedback</a:t>
            </a:r>
          </a:p>
          <a:p>
            <a:pPr lvl="1"/>
            <a:r>
              <a:rPr lang="en-US" dirty="0" smtClean="0"/>
              <a:t>Absence of information about semantics of the query</a:t>
            </a:r>
          </a:p>
          <a:p>
            <a:endParaRPr lang="en-US" dirty="0" smtClean="0"/>
          </a:p>
          <a:p>
            <a:r>
              <a:rPr lang="en-US" dirty="0" smtClean="0"/>
              <a:t>Conservative query reduction strategy</a:t>
            </a:r>
          </a:p>
          <a:p>
            <a:pPr lvl="1"/>
            <a:r>
              <a:rPr lang="en-US" dirty="0" smtClean="0"/>
              <a:t>Eliminate terms that appear in more than 25% of the documents</a:t>
            </a:r>
            <a:endParaRPr lang="en-US" dirty="0"/>
          </a:p>
        </p:txBody>
      </p:sp>
    </p:spTree>
    <p:extLst>
      <p:ext uri="{BB962C8B-B14F-4D97-AF65-F5344CB8AC3E}">
        <p14:creationId xmlns:p14="http://schemas.microsoft.com/office/powerpoint/2010/main" val="2337614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Properties</a:t>
            </a:r>
            <a:endParaRPr lang="en-US" dirty="0"/>
          </a:p>
        </p:txBody>
      </p:sp>
      <p:sp>
        <p:nvSpPr>
          <p:cNvPr id="3" name="Content Placeholder 2"/>
          <p:cNvSpPr>
            <a:spLocks noGrp="1"/>
          </p:cNvSpPr>
          <p:nvPr>
            <p:ph idx="1"/>
          </p:nvPr>
        </p:nvSpPr>
        <p:spPr/>
        <p:txBody>
          <a:bodyPr/>
          <a:lstStyle/>
          <a:p>
            <a:r>
              <a:rPr lang="en-US" dirty="0" smtClean="0"/>
              <a:t>Used to evaluate the “performance” </a:t>
            </a:r>
          </a:p>
          <a:p>
            <a:pPr lvl="1"/>
            <a:r>
              <a:rPr lang="en-US" dirty="0" smtClean="0"/>
              <a:t>Relevance</a:t>
            </a:r>
          </a:p>
          <a:p>
            <a:pPr lvl="1"/>
            <a:r>
              <a:rPr lang="en-US" dirty="0" smtClean="0"/>
              <a:t>Top results</a:t>
            </a:r>
          </a:p>
          <a:p>
            <a:pPr lvl="1"/>
            <a:endParaRPr lang="en-US" dirty="0"/>
          </a:p>
          <a:p>
            <a:r>
              <a:rPr lang="en-US" dirty="0" smtClean="0"/>
              <a:t>Two main categories</a:t>
            </a:r>
          </a:p>
          <a:p>
            <a:pPr lvl="1"/>
            <a:r>
              <a:rPr lang="en-US" dirty="0" smtClean="0"/>
              <a:t>Pre-retrieval</a:t>
            </a:r>
          </a:p>
          <a:p>
            <a:pPr lvl="1"/>
            <a:r>
              <a:rPr lang="en-US" dirty="0" smtClean="0"/>
              <a:t>Post-retrieval</a:t>
            </a:r>
          </a:p>
          <a:p>
            <a:pPr lvl="1"/>
            <a:endParaRPr lang="en-US" dirty="0"/>
          </a:p>
        </p:txBody>
      </p:sp>
    </p:spTree>
    <p:extLst>
      <p:ext uri="{BB962C8B-B14F-4D97-AF65-F5344CB8AC3E}">
        <p14:creationId xmlns:p14="http://schemas.microsoft.com/office/powerpoint/2010/main" val="2388168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Pre-Retrieval Properties</a:t>
            </a:r>
          </a:p>
        </p:txBody>
      </p:sp>
      <p:sp>
        <p:nvSpPr>
          <p:cNvPr id="3" name="Content Placeholder 2"/>
          <p:cNvSpPr>
            <a:spLocks noGrp="1"/>
          </p:cNvSpPr>
          <p:nvPr>
            <p:ph idx="1"/>
          </p:nvPr>
        </p:nvSpPr>
        <p:spPr/>
        <p:txBody>
          <a:bodyPr>
            <a:normAutofit/>
          </a:bodyPr>
          <a:lstStyle/>
          <a:p>
            <a:r>
              <a:rPr lang="en-US" dirty="0" smtClean="0"/>
              <a:t>Computed BEFORE the query is executed</a:t>
            </a:r>
          </a:p>
          <a:p>
            <a:pPr lvl="1"/>
            <a:r>
              <a:rPr lang="en-US" dirty="0" smtClean="0"/>
              <a:t>Do not require the list of results</a:t>
            </a:r>
          </a:p>
          <a:p>
            <a:pPr lvl="1"/>
            <a:endParaRPr lang="en-US" dirty="0" smtClean="0"/>
          </a:p>
          <a:p>
            <a:r>
              <a:rPr lang="en-US" dirty="0" smtClean="0"/>
              <a:t>Relationship between query and the entire document collection</a:t>
            </a:r>
          </a:p>
          <a:p>
            <a:pPr lvl="1"/>
            <a:r>
              <a:rPr lang="en-US" dirty="0" smtClean="0"/>
              <a:t>Linguistic and statistical properties</a:t>
            </a:r>
          </a:p>
          <a:p>
            <a:pPr lvl="2"/>
            <a:endParaRPr lang="en-US" dirty="0" smtClean="0"/>
          </a:p>
        </p:txBody>
      </p:sp>
    </p:spTree>
    <p:extLst>
      <p:ext uri="{BB962C8B-B14F-4D97-AF65-F5344CB8AC3E}">
        <p14:creationId xmlns:p14="http://schemas.microsoft.com/office/powerpoint/2010/main" val="54039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Pre-Retrieval Properties</a:t>
            </a:r>
          </a:p>
        </p:txBody>
      </p:sp>
      <p:sp>
        <p:nvSpPr>
          <p:cNvPr id="3" name="Content Placeholder 2"/>
          <p:cNvSpPr>
            <a:spLocks noGrp="1"/>
          </p:cNvSpPr>
          <p:nvPr>
            <p:ph idx="1"/>
          </p:nvPr>
        </p:nvSpPr>
        <p:spPr/>
        <p:txBody>
          <a:bodyPr>
            <a:normAutofit/>
          </a:bodyPr>
          <a:lstStyle/>
          <a:p>
            <a:r>
              <a:rPr lang="en-US" dirty="0" smtClean="0"/>
              <a:t>Evaluation of properties</a:t>
            </a:r>
          </a:p>
          <a:p>
            <a:pPr lvl="1"/>
            <a:r>
              <a:rPr lang="en-US" dirty="0" smtClean="0"/>
              <a:t>Specificity: differentiate relevant documents from non-relevant</a:t>
            </a:r>
          </a:p>
          <a:p>
            <a:pPr lvl="1"/>
            <a:r>
              <a:rPr lang="en-US" dirty="0" smtClean="0"/>
              <a:t>Similarity: ease to retrieve relevant documents</a:t>
            </a:r>
          </a:p>
          <a:p>
            <a:pPr lvl="1"/>
            <a:r>
              <a:rPr lang="en-US" dirty="0" smtClean="0"/>
              <a:t>Coherency: similarity between documents containing the query terms</a:t>
            </a:r>
          </a:p>
          <a:p>
            <a:pPr lvl="1"/>
            <a:r>
              <a:rPr lang="en-US" dirty="0" smtClean="0"/>
              <a:t>Term Relatedness: query terms are expected to occur together frequently</a:t>
            </a:r>
          </a:p>
          <a:p>
            <a:endParaRPr lang="en-US" dirty="0" smtClean="0"/>
          </a:p>
          <a:p>
            <a:r>
              <a:rPr lang="en-US" dirty="0" err="1" smtClean="0"/>
              <a:t>Refoqus</a:t>
            </a:r>
            <a:r>
              <a:rPr lang="en-US" dirty="0" smtClean="0"/>
              <a:t> uses 21 measures </a:t>
            </a:r>
            <a:endParaRPr lang="en-US" dirty="0"/>
          </a:p>
        </p:txBody>
      </p:sp>
    </p:spTree>
    <p:extLst>
      <p:ext uri="{BB962C8B-B14F-4D97-AF65-F5344CB8AC3E}">
        <p14:creationId xmlns:p14="http://schemas.microsoft.com/office/powerpoint/2010/main" val="628244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Post-Retrieval Properties</a:t>
            </a:r>
            <a:endParaRPr lang="en-US" dirty="0"/>
          </a:p>
        </p:txBody>
      </p:sp>
      <p:sp>
        <p:nvSpPr>
          <p:cNvPr id="3" name="Content Placeholder 2"/>
          <p:cNvSpPr>
            <a:spLocks noGrp="1"/>
          </p:cNvSpPr>
          <p:nvPr>
            <p:ph idx="1"/>
          </p:nvPr>
        </p:nvSpPr>
        <p:spPr/>
        <p:txBody>
          <a:bodyPr/>
          <a:lstStyle/>
          <a:p>
            <a:r>
              <a:rPr lang="en-US" dirty="0" smtClean="0"/>
              <a:t>Considers the results</a:t>
            </a:r>
          </a:p>
          <a:p>
            <a:pPr lvl="1"/>
            <a:r>
              <a:rPr lang="en-US" dirty="0" smtClean="0"/>
              <a:t>Relies on the analysis of the highest ranked documents</a:t>
            </a:r>
          </a:p>
          <a:p>
            <a:pPr lvl="1"/>
            <a:endParaRPr lang="en-US" dirty="0"/>
          </a:p>
          <a:p>
            <a:r>
              <a:rPr lang="en-US" dirty="0" smtClean="0"/>
              <a:t>Three main paradigms</a:t>
            </a:r>
          </a:p>
          <a:p>
            <a:pPr lvl="1"/>
            <a:r>
              <a:rPr lang="en-US" dirty="0" smtClean="0"/>
              <a:t>Robustness</a:t>
            </a:r>
          </a:p>
          <a:p>
            <a:pPr lvl="1"/>
            <a:r>
              <a:rPr lang="en-US" dirty="0" smtClean="0"/>
              <a:t>Score distribution</a:t>
            </a:r>
          </a:p>
          <a:p>
            <a:pPr lvl="1"/>
            <a:r>
              <a:rPr lang="en-US" dirty="0" smtClean="0"/>
              <a:t>Clarity</a:t>
            </a:r>
          </a:p>
          <a:p>
            <a:pPr lvl="2"/>
            <a:r>
              <a:rPr lang="en-US" dirty="0" smtClean="0"/>
              <a:t>Not used in the approach</a:t>
            </a:r>
          </a:p>
          <a:p>
            <a:pPr lvl="3"/>
            <a:r>
              <a:rPr lang="en-US" dirty="0" smtClean="0"/>
              <a:t>Extended execution times</a:t>
            </a:r>
          </a:p>
          <a:p>
            <a:pPr lvl="3"/>
            <a:r>
              <a:rPr lang="en-US" dirty="0" smtClean="0"/>
              <a:t>Unpractical in realistic settings</a:t>
            </a:r>
            <a:endParaRPr lang="en-US" dirty="0" smtClean="0"/>
          </a:p>
          <a:p>
            <a:pPr lvl="2"/>
            <a:endParaRPr lang="en-US" dirty="0" smtClean="0"/>
          </a:p>
          <a:p>
            <a:endParaRPr lang="en-US" dirty="0"/>
          </a:p>
        </p:txBody>
      </p:sp>
    </p:spTree>
    <p:extLst>
      <p:ext uri="{BB962C8B-B14F-4D97-AF65-F5344CB8AC3E}">
        <p14:creationId xmlns:p14="http://schemas.microsoft.com/office/powerpoint/2010/main" val="833397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Post-Retrieval Properties</a:t>
            </a:r>
            <a:endParaRPr lang="en-US" dirty="0"/>
          </a:p>
        </p:txBody>
      </p:sp>
      <p:sp>
        <p:nvSpPr>
          <p:cNvPr id="3" name="Content Placeholder 2"/>
          <p:cNvSpPr>
            <a:spLocks noGrp="1"/>
          </p:cNvSpPr>
          <p:nvPr>
            <p:ph idx="1"/>
          </p:nvPr>
        </p:nvSpPr>
        <p:spPr/>
        <p:txBody>
          <a:bodyPr>
            <a:normAutofit/>
          </a:bodyPr>
          <a:lstStyle/>
          <a:p>
            <a:r>
              <a:rPr lang="en-US" dirty="0" smtClean="0"/>
              <a:t>Robustness-based</a:t>
            </a:r>
          </a:p>
          <a:p>
            <a:pPr lvl="1"/>
            <a:r>
              <a:rPr lang="en-US" dirty="0" smtClean="0"/>
              <a:t>Query perturbations</a:t>
            </a:r>
          </a:p>
          <a:p>
            <a:pPr lvl="2"/>
            <a:r>
              <a:rPr lang="en-US" dirty="0" smtClean="0"/>
              <a:t>Small changes to query should NOT change results much</a:t>
            </a:r>
          </a:p>
          <a:p>
            <a:pPr lvl="1"/>
            <a:r>
              <a:rPr lang="en-US" dirty="0" smtClean="0"/>
              <a:t>Inject noise for re-ranking and measure the difference</a:t>
            </a:r>
          </a:p>
          <a:p>
            <a:pPr lvl="2"/>
            <a:endParaRPr lang="en-US" dirty="0" smtClean="0"/>
          </a:p>
          <a:p>
            <a:r>
              <a:rPr lang="en-US" dirty="0" smtClean="0"/>
              <a:t>Score distribution</a:t>
            </a:r>
          </a:p>
          <a:p>
            <a:pPr lvl="1"/>
            <a:r>
              <a:rPr lang="en-US" dirty="0" smtClean="0"/>
              <a:t>Score assignment based on similarity between query and results</a:t>
            </a:r>
          </a:p>
          <a:p>
            <a:pPr lvl="2"/>
            <a:r>
              <a:rPr lang="en-US" dirty="0" smtClean="0"/>
              <a:t>Top-ranked with low scores indicates difficulty in retrieval</a:t>
            </a:r>
          </a:p>
          <a:p>
            <a:endParaRPr lang="en-US" dirty="0" smtClean="0"/>
          </a:p>
          <a:p>
            <a:r>
              <a:rPr lang="en-US" dirty="0" err="1" smtClean="0"/>
              <a:t>Refoqus</a:t>
            </a:r>
            <a:r>
              <a:rPr lang="en-US" dirty="0" smtClean="0"/>
              <a:t> uses 7 post-retrieval measures (28 total)</a:t>
            </a:r>
            <a:endParaRPr lang="en-US" dirty="0"/>
          </a:p>
        </p:txBody>
      </p:sp>
    </p:spTree>
    <p:extLst>
      <p:ext uri="{BB962C8B-B14F-4D97-AF65-F5344CB8AC3E}">
        <p14:creationId xmlns:p14="http://schemas.microsoft.com/office/powerpoint/2010/main" val="491878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Refoqus</a:t>
            </a:r>
            <a:r>
              <a:rPr lang="en-US" dirty="0" smtClean="0"/>
              <a:t> – Training the Classifier</a:t>
            </a:r>
            <a:endParaRPr lang="en-US" dirty="0"/>
          </a:p>
        </p:txBody>
      </p:sp>
      <p:sp>
        <p:nvSpPr>
          <p:cNvPr id="3" name="Content Placeholder 2"/>
          <p:cNvSpPr>
            <a:spLocks noGrp="1"/>
          </p:cNvSpPr>
          <p:nvPr>
            <p:ph idx="1"/>
          </p:nvPr>
        </p:nvSpPr>
        <p:spPr/>
        <p:txBody>
          <a:bodyPr/>
          <a:lstStyle/>
          <a:p>
            <a:r>
              <a:rPr lang="en-US" dirty="0" smtClean="0"/>
              <a:t>Training data set</a:t>
            </a:r>
          </a:p>
          <a:p>
            <a:pPr lvl="1"/>
            <a:r>
              <a:rPr lang="en-US" dirty="0" smtClean="0"/>
              <a:t>Data should come from the system being used</a:t>
            </a:r>
          </a:p>
          <a:p>
            <a:pPr lvl="1"/>
            <a:r>
              <a:rPr lang="en-US" dirty="0" smtClean="0"/>
              <a:t>TR Engine – Lucene</a:t>
            </a:r>
          </a:p>
          <a:p>
            <a:pPr lvl="1"/>
            <a:endParaRPr lang="en-US" dirty="0"/>
          </a:p>
          <a:p>
            <a:r>
              <a:rPr lang="en-US" dirty="0" smtClean="0"/>
              <a:t>For each query:</a:t>
            </a:r>
            <a:endParaRPr lang="en-US" dirty="0"/>
          </a:p>
        </p:txBody>
      </p:sp>
      <p:sp>
        <p:nvSpPr>
          <p:cNvPr id="4" name="Rectangle 3"/>
          <p:cNvSpPr/>
          <p:nvPr/>
        </p:nvSpPr>
        <p:spPr>
          <a:xfrm>
            <a:off x="503322" y="4355430"/>
            <a:ext cx="1515979" cy="9384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Rank all documents</a:t>
            </a:r>
          </a:p>
        </p:txBody>
      </p:sp>
      <p:sp>
        <p:nvSpPr>
          <p:cNvPr id="5" name="Rectangle 4"/>
          <p:cNvSpPr/>
          <p:nvPr/>
        </p:nvSpPr>
        <p:spPr>
          <a:xfrm>
            <a:off x="2458453" y="4355430"/>
            <a:ext cx="1515979" cy="9384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Compute the 28 property measures</a:t>
            </a:r>
          </a:p>
        </p:txBody>
      </p:sp>
      <p:sp>
        <p:nvSpPr>
          <p:cNvPr id="6" name="Rectangle 5"/>
          <p:cNvSpPr/>
          <p:nvPr/>
        </p:nvSpPr>
        <p:spPr>
          <a:xfrm>
            <a:off x="4407570" y="4355430"/>
            <a:ext cx="1515979" cy="9384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Apply Reformulation techniques</a:t>
            </a:r>
          </a:p>
        </p:txBody>
      </p:sp>
      <p:sp>
        <p:nvSpPr>
          <p:cNvPr id="7" name="Rectangle 6"/>
          <p:cNvSpPr/>
          <p:nvPr/>
        </p:nvSpPr>
        <p:spPr>
          <a:xfrm>
            <a:off x="6356686" y="4355430"/>
            <a:ext cx="1515979" cy="9384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Compare results</a:t>
            </a:r>
          </a:p>
        </p:txBody>
      </p:sp>
      <p:sp>
        <p:nvSpPr>
          <p:cNvPr id="8" name="Rectangle 7"/>
          <p:cNvSpPr/>
          <p:nvPr/>
        </p:nvSpPr>
        <p:spPr>
          <a:xfrm>
            <a:off x="8305802" y="4355429"/>
            <a:ext cx="1515979" cy="9384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Remove unfit queries</a:t>
            </a:r>
          </a:p>
        </p:txBody>
      </p:sp>
      <p:sp>
        <p:nvSpPr>
          <p:cNvPr id="9" name="Rectangle 8"/>
          <p:cNvSpPr/>
          <p:nvPr/>
        </p:nvSpPr>
        <p:spPr>
          <a:xfrm>
            <a:off x="10248899" y="4355429"/>
            <a:ext cx="1515979" cy="9384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Compute the final 29 attributes</a:t>
            </a:r>
          </a:p>
        </p:txBody>
      </p:sp>
      <p:cxnSp>
        <p:nvCxnSpPr>
          <p:cNvPr id="11" name="Straight Arrow Connector 10"/>
          <p:cNvCxnSpPr>
            <a:stCxn id="4" idx="3"/>
            <a:endCxn id="5" idx="1"/>
          </p:cNvCxnSpPr>
          <p:nvPr/>
        </p:nvCxnSpPr>
        <p:spPr>
          <a:xfrm>
            <a:off x="2019301" y="4824662"/>
            <a:ext cx="4391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3"/>
            <a:endCxn id="6" idx="1"/>
          </p:cNvCxnSpPr>
          <p:nvPr/>
        </p:nvCxnSpPr>
        <p:spPr>
          <a:xfrm>
            <a:off x="3974432" y="4824662"/>
            <a:ext cx="4331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3"/>
            <a:endCxn id="7" idx="1"/>
          </p:cNvCxnSpPr>
          <p:nvPr/>
        </p:nvCxnSpPr>
        <p:spPr>
          <a:xfrm>
            <a:off x="5923549" y="4824662"/>
            <a:ext cx="4331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7" idx="3"/>
            <a:endCxn id="8" idx="1"/>
          </p:cNvCxnSpPr>
          <p:nvPr/>
        </p:nvCxnSpPr>
        <p:spPr>
          <a:xfrm flipV="1">
            <a:off x="7872665" y="4824661"/>
            <a:ext cx="43313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9" idx="1"/>
          </p:cNvCxnSpPr>
          <p:nvPr/>
        </p:nvCxnSpPr>
        <p:spPr>
          <a:xfrm>
            <a:off x="9821781" y="4824661"/>
            <a:ext cx="4271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710322" y="5293892"/>
            <a:ext cx="1107996" cy="369332"/>
          </a:xfrm>
          <a:prstGeom prst="rect">
            <a:avLst/>
          </a:prstGeom>
          <a:noFill/>
        </p:spPr>
        <p:txBody>
          <a:bodyPr wrap="none" rtlCol="0">
            <a:spAutoFit/>
          </a:bodyPr>
          <a:lstStyle/>
          <a:p>
            <a:r>
              <a:rPr lang="en-US" dirty="0" smtClean="0"/>
              <a:t>TR Engine</a:t>
            </a:r>
            <a:endParaRPr lang="en-US" dirty="0"/>
          </a:p>
        </p:txBody>
      </p:sp>
      <p:sp>
        <p:nvSpPr>
          <p:cNvPr id="37" name="TextBox 36"/>
          <p:cNvSpPr txBox="1"/>
          <p:nvPr/>
        </p:nvSpPr>
        <p:spPr>
          <a:xfrm>
            <a:off x="2398237" y="5323711"/>
            <a:ext cx="1636410" cy="646331"/>
          </a:xfrm>
          <a:prstGeom prst="rect">
            <a:avLst/>
          </a:prstGeom>
          <a:noFill/>
        </p:spPr>
        <p:txBody>
          <a:bodyPr wrap="none" rtlCol="0">
            <a:spAutoFit/>
          </a:bodyPr>
          <a:lstStyle/>
          <a:p>
            <a:pPr algn="ctr"/>
            <a:r>
              <a:rPr lang="en-US" dirty="0" smtClean="0"/>
              <a:t>21 pre-retrieval</a:t>
            </a:r>
          </a:p>
          <a:p>
            <a:pPr algn="ctr"/>
            <a:r>
              <a:rPr lang="en-US" dirty="0" smtClean="0"/>
              <a:t>7 post-retrieval</a:t>
            </a:r>
            <a:endParaRPr lang="en-US" dirty="0"/>
          </a:p>
        </p:txBody>
      </p:sp>
      <p:sp>
        <p:nvSpPr>
          <p:cNvPr id="38" name="TextBox 37"/>
          <p:cNvSpPr txBox="1"/>
          <p:nvPr/>
        </p:nvSpPr>
        <p:spPr>
          <a:xfrm>
            <a:off x="4614566" y="5326337"/>
            <a:ext cx="1136017" cy="1200329"/>
          </a:xfrm>
          <a:prstGeom prst="rect">
            <a:avLst/>
          </a:prstGeom>
          <a:noFill/>
        </p:spPr>
        <p:txBody>
          <a:bodyPr wrap="none" rtlCol="0">
            <a:spAutoFit/>
          </a:bodyPr>
          <a:lstStyle/>
          <a:p>
            <a:pPr algn="ctr"/>
            <a:r>
              <a:rPr lang="en-US" dirty="0" smtClean="0"/>
              <a:t>Dice</a:t>
            </a:r>
          </a:p>
          <a:p>
            <a:pPr algn="ctr"/>
            <a:r>
              <a:rPr lang="en-US" dirty="0" err="1" smtClean="0"/>
              <a:t>Rocchio’s</a:t>
            </a:r>
            <a:endParaRPr lang="en-US" dirty="0" smtClean="0"/>
          </a:p>
          <a:p>
            <a:pPr algn="ctr"/>
            <a:r>
              <a:rPr lang="en-US" dirty="0" smtClean="0"/>
              <a:t>RSV</a:t>
            </a:r>
          </a:p>
          <a:p>
            <a:pPr algn="ctr"/>
            <a:r>
              <a:rPr lang="en-US" dirty="0" smtClean="0"/>
              <a:t>Reduction</a:t>
            </a:r>
            <a:endParaRPr lang="en-US" dirty="0"/>
          </a:p>
        </p:txBody>
      </p:sp>
      <p:sp>
        <p:nvSpPr>
          <p:cNvPr id="39" name="TextBox 38"/>
          <p:cNvSpPr txBox="1"/>
          <p:nvPr/>
        </p:nvSpPr>
        <p:spPr>
          <a:xfrm>
            <a:off x="6330502" y="5323711"/>
            <a:ext cx="1542163" cy="923330"/>
          </a:xfrm>
          <a:prstGeom prst="rect">
            <a:avLst/>
          </a:prstGeom>
          <a:noFill/>
        </p:spPr>
        <p:txBody>
          <a:bodyPr wrap="square" rtlCol="0">
            <a:spAutoFit/>
          </a:bodyPr>
          <a:lstStyle/>
          <a:p>
            <a:pPr algn="ctr"/>
            <a:r>
              <a:rPr lang="en-US" dirty="0" smtClean="0"/>
              <a:t>Best reformulation defined</a:t>
            </a:r>
            <a:endParaRPr lang="en-US" dirty="0"/>
          </a:p>
        </p:txBody>
      </p:sp>
      <p:sp>
        <p:nvSpPr>
          <p:cNvPr id="40" name="TextBox 39"/>
          <p:cNvSpPr txBox="1"/>
          <p:nvPr/>
        </p:nvSpPr>
        <p:spPr>
          <a:xfrm>
            <a:off x="8147329" y="5388570"/>
            <a:ext cx="1903678" cy="646331"/>
          </a:xfrm>
          <a:prstGeom prst="rect">
            <a:avLst/>
          </a:prstGeom>
          <a:noFill/>
        </p:spPr>
        <p:txBody>
          <a:bodyPr wrap="square" rtlCol="0">
            <a:spAutoFit/>
          </a:bodyPr>
          <a:lstStyle/>
          <a:p>
            <a:pPr algn="ctr"/>
            <a:r>
              <a:rPr lang="en-US" dirty="0" smtClean="0"/>
              <a:t>Unable to make recommendations</a:t>
            </a:r>
            <a:endParaRPr lang="en-US" dirty="0"/>
          </a:p>
        </p:txBody>
      </p:sp>
      <p:sp>
        <p:nvSpPr>
          <p:cNvPr id="41" name="TextBox 40"/>
          <p:cNvSpPr txBox="1"/>
          <p:nvPr/>
        </p:nvSpPr>
        <p:spPr>
          <a:xfrm>
            <a:off x="10063831" y="5428829"/>
            <a:ext cx="1941365" cy="646331"/>
          </a:xfrm>
          <a:prstGeom prst="rect">
            <a:avLst/>
          </a:prstGeom>
          <a:noFill/>
        </p:spPr>
        <p:txBody>
          <a:bodyPr wrap="none" rtlCol="0">
            <a:spAutoFit/>
          </a:bodyPr>
          <a:lstStyle/>
          <a:p>
            <a:r>
              <a:rPr lang="en-US" dirty="0" smtClean="0"/>
              <a:t>28 properties and</a:t>
            </a:r>
          </a:p>
          <a:p>
            <a:r>
              <a:rPr lang="en-US" dirty="0" smtClean="0"/>
              <a:t>Best reformulation</a:t>
            </a:r>
            <a:endParaRPr lang="en-US" dirty="0"/>
          </a:p>
        </p:txBody>
      </p:sp>
      <p:cxnSp>
        <p:nvCxnSpPr>
          <p:cNvPr id="43" name="Straight Arrow Connector 42"/>
          <p:cNvCxnSpPr>
            <a:endCxn id="4" idx="1"/>
          </p:cNvCxnSpPr>
          <p:nvPr/>
        </p:nvCxnSpPr>
        <p:spPr>
          <a:xfrm>
            <a:off x="144379" y="4824661"/>
            <a:ext cx="35894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9" idx="3"/>
          </p:cNvCxnSpPr>
          <p:nvPr/>
        </p:nvCxnSpPr>
        <p:spPr>
          <a:xfrm>
            <a:off x="11764878" y="4824661"/>
            <a:ext cx="2403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8030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Refoqus</a:t>
            </a:r>
            <a:r>
              <a:rPr lang="en-US" dirty="0" smtClean="0"/>
              <a:t> – Classification tree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3184358" y="3262313"/>
            <a:ext cx="6572250" cy="2914650"/>
          </a:xfrm>
          <a:prstGeom prst="rect">
            <a:avLst/>
          </a:prstGeom>
        </p:spPr>
      </p:pic>
      <p:sp>
        <p:nvSpPr>
          <p:cNvPr id="5" name="TextBox 4"/>
          <p:cNvSpPr txBox="1"/>
          <p:nvPr/>
        </p:nvSpPr>
        <p:spPr>
          <a:xfrm>
            <a:off x="5486698" y="6122358"/>
            <a:ext cx="1218603" cy="261610"/>
          </a:xfrm>
          <a:prstGeom prst="rect">
            <a:avLst/>
          </a:prstGeom>
          <a:noFill/>
        </p:spPr>
        <p:txBody>
          <a:bodyPr wrap="none" rtlCol="0">
            <a:spAutoFit/>
          </a:bodyPr>
          <a:lstStyle/>
          <a:p>
            <a:r>
              <a:rPr lang="pt-BR" sz="1100" i="1" dirty="0" smtClean="0"/>
              <a:t>Haiduc et al, 2013</a:t>
            </a:r>
            <a:endParaRPr lang="en-US" sz="1100" dirty="0"/>
          </a:p>
        </p:txBody>
      </p:sp>
      <p:sp>
        <p:nvSpPr>
          <p:cNvPr id="6"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Easy to understand</a:t>
            </a:r>
          </a:p>
          <a:p>
            <a:r>
              <a:rPr lang="en-US" dirty="0" smtClean="0"/>
              <a:t>Automatic definition of relevant properties</a:t>
            </a:r>
            <a:endParaRPr lang="en-US" dirty="0"/>
          </a:p>
        </p:txBody>
      </p:sp>
    </p:spTree>
    <p:extLst>
      <p:ext uri="{BB962C8B-B14F-4D97-AF65-F5344CB8AC3E}">
        <p14:creationId xmlns:p14="http://schemas.microsoft.com/office/powerpoint/2010/main" val="377313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5" name="Content Placeholder 4"/>
          <p:cNvPicPr>
            <a:picLocks noGrp="1" noChangeAspect="1"/>
          </p:cNvPicPr>
          <p:nvPr>
            <p:ph idx="1"/>
          </p:nvPr>
        </p:nvPicPr>
        <p:blipFill>
          <a:blip r:embed="rId2"/>
          <a:stretch>
            <a:fillRect/>
          </a:stretch>
        </p:blipFill>
        <p:spPr>
          <a:xfrm>
            <a:off x="-56271" y="1536132"/>
            <a:ext cx="12248271" cy="4863885"/>
          </a:xfrm>
          <a:prstGeom prst="rect">
            <a:avLst/>
          </a:prstGeom>
        </p:spPr>
      </p:pic>
    </p:spTree>
    <p:extLst>
      <p:ext uri="{BB962C8B-B14F-4D97-AF65-F5344CB8AC3E}">
        <p14:creationId xmlns:p14="http://schemas.microsoft.com/office/powerpoint/2010/main" val="2875566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4" name="Content Placeholder 3"/>
          <p:cNvPicPr>
            <a:picLocks noGrp="1" noChangeAspect="1"/>
          </p:cNvPicPr>
          <p:nvPr>
            <p:ph idx="1"/>
          </p:nvPr>
        </p:nvPicPr>
        <p:blipFill>
          <a:blip r:embed="rId2"/>
          <a:stretch>
            <a:fillRect/>
          </a:stretch>
        </p:blipFill>
        <p:spPr>
          <a:xfrm>
            <a:off x="0" y="2739615"/>
            <a:ext cx="12192000" cy="2194005"/>
          </a:xfrm>
          <a:prstGeom prst="rect">
            <a:avLst/>
          </a:prstGeom>
        </p:spPr>
      </p:pic>
    </p:spTree>
    <p:extLst>
      <p:ext uri="{BB962C8B-B14F-4D97-AF65-F5344CB8AC3E}">
        <p14:creationId xmlns:p14="http://schemas.microsoft.com/office/powerpoint/2010/main" val="516593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Retrieval (TR) in SE</a:t>
            </a:r>
            <a:endParaRPr lang="en-US" dirty="0"/>
          </a:p>
        </p:txBody>
      </p:sp>
      <p:sp>
        <p:nvSpPr>
          <p:cNvPr id="3" name="Content Placeholder 2"/>
          <p:cNvSpPr>
            <a:spLocks noGrp="1"/>
          </p:cNvSpPr>
          <p:nvPr>
            <p:ph idx="1"/>
          </p:nvPr>
        </p:nvSpPr>
        <p:spPr/>
        <p:txBody>
          <a:bodyPr/>
          <a:lstStyle/>
          <a:p>
            <a:r>
              <a:rPr lang="en-US" dirty="0" smtClean="0"/>
              <a:t>Concept location</a:t>
            </a:r>
          </a:p>
          <a:p>
            <a:r>
              <a:rPr lang="en-US" dirty="0" smtClean="0"/>
              <a:t>Traceability </a:t>
            </a:r>
            <a:r>
              <a:rPr lang="en-US" dirty="0"/>
              <a:t>link </a:t>
            </a:r>
            <a:r>
              <a:rPr lang="en-US" dirty="0" smtClean="0"/>
              <a:t>recovery</a:t>
            </a:r>
          </a:p>
          <a:p>
            <a:r>
              <a:rPr lang="en-US" dirty="0"/>
              <a:t>B</a:t>
            </a:r>
            <a:r>
              <a:rPr lang="en-US" dirty="0" smtClean="0"/>
              <a:t>ug triage</a:t>
            </a:r>
            <a:endParaRPr lang="en-US" dirty="0"/>
          </a:p>
          <a:p>
            <a:r>
              <a:rPr lang="en-US" dirty="0" smtClean="0"/>
              <a:t>Requirements analysis</a:t>
            </a:r>
          </a:p>
          <a:p>
            <a:r>
              <a:rPr lang="en-US" dirty="0" smtClean="0"/>
              <a:t>etc</a:t>
            </a:r>
            <a:r>
              <a:rPr lang="en-US" dirty="0"/>
              <a:t>.</a:t>
            </a:r>
          </a:p>
        </p:txBody>
      </p:sp>
    </p:spTree>
    <p:extLst>
      <p:ext uri="{BB962C8B-B14F-4D97-AF65-F5344CB8AC3E}">
        <p14:creationId xmlns:p14="http://schemas.microsoft.com/office/powerpoint/2010/main" val="3964660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makes a search result “good”?</a:t>
            </a:r>
          </a:p>
          <a:p>
            <a:pPr marL="514350" indent="-514350">
              <a:buFont typeface="+mj-lt"/>
              <a:buAutoNum type="arabicPeriod"/>
            </a:pPr>
            <a:r>
              <a:rPr lang="en-US" dirty="0" smtClean="0"/>
              <a:t>When should we use </a:t>
            </a:r>
            <a:r>
              <a:rPr lang="en-US" dirty="0" err="1" smtClean="0"/>
              <a:t>Refoqus</a:t>
            </a:r>
            <a:r>
              <a:rPr lang="en-US" dirty="0" smtClean="0"/>
              <a:t>?</a:t>
            </a:r>
          </a:p>
          <a:p>
            <a:pPr marL="514350" indent="-514350">
              <a:buFont typeface="+mj-lt"/>
              <a:buAutoNum type="arabicPeriod"/>
            </a:pPr>
            <a:r>
              <a:rPr lang="en-US" dirty="0" smtClean="0"/>
              <a:t>What is the relationship between </a:t>
            </a:r>
            <a:r>
              <a:rPr lang="en-US" dirty="0" err="1" smtClean="0"/>
              <a:t>Refoqus</a:t>
            </a:r>
            <a:r>
              <a:rPr lang="en-US" dirty="0" smtClean="0"/>
              <a:t>, TR and SE?</a:t>
            </a:r>
          </a:p>
          <a:p>
            <a:endParaRPr lang="en-US" dirty="0" smtClean="0"/>
          </a:p>
          <a:p>
            <a:endParaRPr lang="en-US" dirty="0"/>
          </a:p>
        </p:txBody>
      </p:sp>
    </p:spTree>
    <p:extLst>
      <p:ext uri="{BB962C8B-B14F-4D97-AF65-F5344CB8AC3E}">
        <p14:creationId xmlns:p14="http://schemas.microsoft.com/office/powerpoint/2010/main" val="385700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lnSpcReduction="10000"/>
          </a:bodyPr>
          <a:lstStyle/>
          <a:p>
            <a:r>
              <a:rPr lang="en-US" dirty="0" smtClean="0"/>
              <a:t>Questions?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sz="1800" dirty="0" smtClean="0"/>
              <a:t>Ronaldo </a:t>
            </a:r>
            <a:r>
              <a:rPr lang="en-US" sz="1800" dirty="0" err="1" smtClean="0"/>
              <a:t>Goncalves</a:t>
            </a:r>
            <a:r>
              <a:rPr lang="en-US" sz="1800" dirty="0" smtClean="0"/>
              <a:t> Junior – rxp152830@utdallas.edu</a:t>
            </a:r>
            <a:endParaRPr lang="en-US" dirty="0" smtClean="0"/>
          </a:p>
          <a:p>
            <a:endParaRPr lang="en-US" dirty="0"/>
          </a:p>
        </p:txBody>
      </p:sp>
    </p:spTree>
    <p:extLst>
      <p:ext uri="{BB962C8B-B14F-4D97-AF65-F5344CB8AC3E}">
        <p14:creationId xmlns:p14="http://schemas.microsoft.com/office/powerpoint/2010/main" val="1879015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 applications in SE</a:t>
            </a:r>
          </a:p>
        </p:txBody>
      </p:sp>
      <p:sp>
        <p:nvSpPr>
          <p:cNvPr id="3" name="Content Placeholder 2"/>
          <p:cNvSpPr>
            <a:spLocks noGrp="1"/>
          </p:cNvSpPr>
          <p:nvPr>
            <p:ph idx="1"/>
          </p:nvPr>
        </p:nvSpPr>
        <p:spPr/>
        <p:txBody>
          <a:bodyPr/>
          <a:lstStyle/>
          <a:p>
            <a:r>
              <a:rPr lang="en-US" dirty="0" smtClean="0"/>
              <a:t>Activities related to “search”</a:t>
            </a:r>
          </a:p>
          <a:p>
            <a:pPr lvl="1"/>
            <a:r>
              <a:rPr lang="en-US" dirty="0" smtClean="0"/>
              <a:t>Text query</a:t>
            </a:r>
          </a:p>
          <a:p>
            <a:endParaRPr lang="en-US" dirty="0"/>
          </a:p>
          <a:p>
            <a:r>
              <a:rPr lang="en-US" dirty="0" smtClean="0"/>
              <a:t>Software artifact X Query</a:t>
            </a:r>
          </a:p>
          <a:p>
            <a:pPr lvl="1"/>
            <a:r>
              <a:rPr lang="en-US" dirty="0" smtClean="0"/>
              <a:t>Vocabulary</a:t>
            </a:r>
            <a:endParaRPr lang="en-US" dirty="0"/>
          </a:p>
        </p:txBody>
      </p:sp>
      <p:pic>
        <p:nvPicPr>
          <p:cNvPr id="1030" name="Picture 6" descr="http://news.images.itv.com/image/file/406020/image_update_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033" y="2141625"/>
            <a:ext cx="5943600" cy="3343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06459" y="5539290"/>
            <a:ext cx="5352747" cy="261610"/>
          </a:xfrm>
          <a:prstGeom prst="rect">
            <a:avLst/>
          </a:prstGeom>
          <a:noFill/>
        </p:spPr>
        <p:txBody>
          <a:bodyPr wrap="none" rtlCol="0">
            <a:spAutoFit/>
          </a:bodyPr>
          <a:lstStyle/>
          <a:p>
            <a:r>
              <a:rPr lang="pt-BR" sz="1100" i="1" dirty="0" smtClean="0"/>
              <a:t>DPA: http://www.itv.com/news/update/2014-06-03/cyber-gang-stole-millions-worldwide/</a:t>
            </a:r>
            <a:endParaRPr lang="en-US" sz="1100" dirty="0"/>
          </a:p>
        </p:txBody>
      </p:sp>
    </p:spTree>
    <p:extLst>
      <p:ext uri="{BB962C8B-B14F-4D97-AF65-F5344CB8AC3E}">
        <p14:creationId xmlns:p14="http://schemas.microsoft.com/office/powerpoint/2010/main" val="4068609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Reformulation</a:t>
            </a:r>
            <a:endParaRPr lang="en-US" dirty="0"/>
          </a:p>
        </p:txBody>
      </p:sp>
      <p:sp>
        <p:nvSpPr>
          <p:cNvPr id="3" name="Content Placeholder 2"/>
          <p:cNvSpPr>
            <a:spLocks noGrp="1"/>
          </p:cNvSpPr>
          <p:nvPr>
            <p:ph idx="1"/>
          </p:nvPr>
        </p:nvSpPr>
        <p:spPr/>
        <p:txBody>
          <a:bodyPr>
            <a:normAutofit/>
          </a:bodyPr>
          <a:lstStyle/>
          <a:p>
            <a:r>
              <a:rPr lang="en-US" dirty="0" smtClean="0"/>
              <a:t>Queries needs to be reformulated frequently</a:t>
            </a:r>
          </a:p>
          <a:p>
            <a:pPr lvl="1"/>
            <a:r>
              <a:rPr lang="en-US" dirty="0" smtClean="0"/>
              <a:t>Improve its performance</a:t>
            </a:r>
          </a:p>
          <a:p>
            <a:pPr lvl="2"/>
            <a:r>
              <a:rPr lang="en-US" dirty="0" smtClean="0"/>
              <a:t>Relevance (top results)</a:t>
            </a:r>
          </a:p>
          <a:p>
            <a:endParaRPr lang="en-US" dirty="0" smtClean="0"/>
          </a:p>
          <a:p>
            <a:r>
              <a:rPr lang="en-US" dirty="0" smtClean="0"/>
              <a:t>Main proposed approaches</a:t>
            </a:r>
          </a:p>
          <a:p>
            <a:pPr lvl="1"/>
            <a:r>
              <a:rPr lang="en-US" dirty="0" smtClean="0"/>
              <a:t>User Relevance Feedback</a:t>
            </a:r>
          </a:p>
          <a:p>
            <a:pPr lvl="1"/>
            <a:r>
              <a:rPr lang="en-US" dirty="0" smtClean="0"/>
              <a:t>Automatic addition of similar terms</a:t>
            </a:r>
          </a:p>
          <a:p>
            <a:pPr lvl="1"/>
            <a:endParaRPr lang="en-US" dirty="0"/>
          </a:p>
          <a:p>
            <a:pPr lvl="1"/>
            <a:endParaRPr lang="en-US" dirty="0"/>
          </a:p>
        </p:txBody>
      </p:sp>
    </p:spTree>
    <p:extLst>
      <p:ext uri="{BB962C8B-B14F-4D97-AF65-F5344CB8AC3E}">
        <p14:creationId xmlns:p14="http://schemas.microsoft.com/office/powerpoint/2010/main" val="2900905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Reformulation</a:t>
            </a:r>
            <a:endParaRPr lang="en-US" dirty="0"/>
          </a:p>
        </p:txBody>
      </p:sp>
      <p:sp>
        <p:nvSpPr>
          <p:cNvPr id="3" name="Content Placeholder 2"/>
          <p:cNvSpPr>
            <a:spLocks noGrp="1"/>
          </p:cNvSpPr>
          <p:nvPr>
            <p:ph idx="1"/>
          </p:nvPr>
        </p:nvSpPr>
        <p:spPr/>
        <p:txBody>
          <a:bodyPr/>
          <a:lstStyle/>
          <a:p>
            <a:r>
              <a:rPr lang="en-US" dirty="0" smtClean="0"/>
              <a:t>User Relevance Feedback</a:t>
            </a:r>
          </a:p>
          <a:p>
            <a:pPr lvl="1"/>
            <a:r>
              <a:rPr lang="en-US" dirty="0" smtClean="0"/>
              <a:t>User defines whether a document is relevant or not</a:t>
            </a:r>
          </a:p>
          <a:p>
            <a:pPr lvl="1"/>
            <a:r>
              <a:rPr lang="en-US" dirty="0" smtClean="0"/>
              <a:t>Interactive and rely on the developer</a:t>
            </a:r>
          </a:p>
          <a:p>
            <a:endParaRPr lang="en-US" dirty="0" smtClean="0"/>
          </a:p>
          <a:p>
            <a:r>
              <a:rPr lang="en-US" dirty="0" smtClean="0"/>
              <a:t>Automatic addition of similar terms</a:t>
            </a:r>
          </a:p>
          <a:p>
            <a:pPr lvl="1"/>
            <a:r>
              <a:rPr lang="en-US" dirty="0" smtClean="0"/>
              <a:t>E.g. synonyms</a:t>
            </a:r>
          </a:p>
          <a:p>
            <a:pPr lvl="1"/>
            <a:r>
              <a:rPr lang="en-US" dirty="0" smtClean="0"/>
              <a:t>Strategy is the same for every query</a:t>
            </a:r>
          </a:p>
          <a:p>
            <a:pPr lvl="2"/>
            <a:r>
              <a:rPr lang="en-US" dirty="0" smtClean="0"/>
              <a:t>What about queries with different properties?</a:t>
            </a:r>
            <a:endParaRPr lang="en-US" dirty="0" smtClean="0"/>
          </a:p>
          <a:p>
            <a:endParaRPr lang="en-US" dirty="0"/>
          </a:p>
        </p:txBody>
      </p:sp>
    </p:spTree>
    <p:extLst>
      <p:ext uri="{BB962C8B-B14F-4D97-AF65-F5344CB8AC3E}">
        <p14:creationId xmlns:p14="http://schemas.microsoft.com/office/powerpoint/2010/main" val="1668936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Refoqus</a:t>
            </a:r>
            <a:r>
              <a:rPr lang="en-US" dirty="0" smtClean="0"/>
              <a:t> – </a:t>
            </a:r>
            <a:r>
              <a:rPr lang="en-US" b="1" dirty="0" smtClean="0"/>
              <a:t>Ref</a:t>
            </a:r>
            <a:r>
              <a:rPr lang="en-US" dirty="0" smtClean="0"/>
              <a:t>ormulation </a:t>
            </a:r>
            <a:r>
              <a:rPr lang="en-US" b="1" dirty="0" smtClean="0"/>
              <a:t>o</a:t>
            </a:r>
            <a:r>
              <a:rPr lang="en-US" dirty="0" smtClean="0"/>
              <a:t>f </a:t>
            </a:r>
            <a:r>
              <a:rPr lang="en-US" b="1" dirty="0" smtClean="0"/>
              <a:t>qu</a:t>
            </a:r>
            <a:r>
              <a:rPr lang="en-US" dirty="0" smtClean="0"/>
              <a:t>erie</a:t>
            </a:r>
            <a:r>
              <a:rPr lang="en-US" b="1" dirty="0" smtClean="0"/>
              <a:t>s</a:t>
            </a:r>
            <a:endParaRPr lang="en-US" dirty="0"/>
          </a:p>
        </p:txBody>
      </p:sp>
      <p:sp>
        <p:nvSpPr>
          <p:cNvPr id="3" name="Content Placeholder 2"/>
          <p:cNvSpPr>
            <a:spLocks noGrp="1"/>
          </p:cNvSpPr>
          <p:nvPr>
            <p:ph idx="1"/>
          </p:nvPr>
        </p:nvSpPr>
        <p:spPr/>
        <p:txBody>
          <a:bodyPr/>
          <a:lstStyle/>
          <a:p>
            <a:r>
              <a:rPr lang="en-US" dirty="0" smtClean="0"/>
              <a:t>Recommender</a:t>
            </a:r>
          </a:p>
          <a:p>
            <a:endParaRPr lang="en-US" dirty="0"/>
          </a:p>
          <a:p>
            <a:r>
              <a:rPr lang="en-US" dirty="0" smtClean="0"/>
              <a:t>Properties of a query</a:t>
            </a:r>
          </a:p>
          <a:p>
            <a:endParaRPr lang="en-US" dirty="0" smtClean="0"/>
          </a:p>
          <a:p>
            <a:r>
              <a:rPr lang="en-US" dirty="0" smtClean="0"/>
              <a:t>Reformulation techniques</a:t>
            </a:r>
          </a:p>
          <a:p>
            <a:endParaRPr lang="en-US" dirty="0"/>
          </a:p>
          <a:p>
            <a:r>
              <a:rPr lang="en-US" dirty="0" smtClean="0"/>
              <a:t>Machine learning</a:t>
            </a:r>
          </a:p>
          <a:p>
            <a:pPr lvl="1"/>
            <a:r>
              <a:rPr lang="en-US" dirty="0" smtClean="0"/>
              <a:t>Data set (training)</a:t>
            </a:r>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5467350" y="2248401"/>
            <a:ext cx="6572250" cy="2914650"/>
          </a:xfrm>
          <a:prstGeom prst="rect">
            <a:avLst/>
          </a:prstGeom>
        </p:spPr>
      </p:pic>
      <p:sp>
        <p:nvSpPr>
          <p:cNvPr id="5" name="TextBox 4"/>
          <p:cNvSpPr txBox="1"/>
          <p:nvPr/>
        </p:nvSpPr>
        <p:spPr>
          <a:xfrm>
            <a:off x="8144173" y="5167183"/>
            <a:ext cx="1218603" cy="261610"/>
          </a:xfrm>
          <a:prstGeom prst="rect">
            <a:avLst/>
          </a:prstGeom>
          <a:noFill/>
        </p:spPr>
        <p:txBody>
          <a:bodyPr wrap="none" rtlCol="0">
            <a:spAutoFit/>
          </a:bodyPr>
          <a:lstStyle/>
          <a:p>
            <a:r>
              <a:rPr lang="pt-BR" sz="1100" i="1" dirty="0" smtClean="0"/>
              <a:t>Haiduc et al, 2013</a:t>
            </a:r>
            <a:endParaRPr lang="en-US" sz="1100" dirty="0"/>
          </a:p>
        </p:txBody>
      </p:sp>
    </p:spTree>
    <p:extLst>
      <p:ext uri="{BB962C8B-B14F-4D97-AF65-F5344CB8AC3E}">
        <p14:creationId xmlns:p14="http://schemas.microsoft.com/office/powerpoint/2010/main" val="30960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Reformulation Techniques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Query Expansion</a:t>
            </a:r>
          </a:p>
          <a:p>
            <a:pPr marL="514350" indent="-514350">
              <a:buFont typeface="+mj-lt"/>
              <a:buAutoNum type="arabicPeriod"/>
            </a:pPr>
            <a:endParaRPr lang="en-US" dirty="0" smtClean="0"/>
          </a:p>
          <a:p>
            <a:pPr marL="514350" indent="-514350">
              <a:buFont typeface="+mj-lt"/>
              <a:buAutoNum type="arabicPeriod"/>
            </a:pPr>
            <a:r>
              <a:rPr lang="en-US" dirty="0" smtClean="0"/>
              <a:t>Query Reduction</a:t>
            </a:r>
            <a:endParaRPr lang="en-US" dirty="0"/>
          </a:p>
        </p:txBody>
      </p:sp>
    </p:spTree>
    <p:extLst>
      <p:ext uri="{BB962C8B-B14F-4D97-AF65-F5344CB8AC3E}">
        <p14:creationId xmlns:p14="http://schemas.microsoft.com/office/powerpoint/2010/main" val="3324794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Expansion</a:t>
            </a:r>
            <a:endParaRPr lang="en-US" dirty="0"/>
          </a:p>
        </p:txBody>
      </p:sp>
      <p:sp>
        <p:nvSpPr>
          <p:cNvPr id="3" name="Content Placeholder 2"/>
          <p:cNvSpPr>
            <a:spLocks noGrp="1"/>
          </p:cNvSpPr>
          <p:nvPr>
            <p:ph idx="1"/>
          </p:nvPr>
        </p:nvSpPr>
        <p:spPr/>
        <p:txBody>
          <a:bodyPr/>
          <a:lstStyle/>
          <a:p>
            <a:r>
              <a:rPr lang="en-US" dirty="0" smtClean="0"/>
              <a:t>Terms </a:t>
            </a:r>
            <a:r>
              <a:rPr lang="en-US" dirty="0"/>
              <a:t>in </a:t>
            </a:r>
            <a:r>
              <a:rPr lang="en-US" dirty="0" smtClean="0"/>
              <a:t>the </a:t>
            </a:r>
            <a:r>
              <a:rPr lang="en-US" dirty="0"/>
              <a:t>query </a:t>
            </a:r>
            <a:r>
              <a:rPr lang="en-US" dirty="0" smtClean="0"/>
              <a:t>do NOT match relevant documents</a:t>
            </a:r>
          </a:p>
          <a:p>
            <a:pPr lvl="1"/>
            <a:r>
              <a:rPr lang="en-US" dirty="0" err="1" smtClean="0"/>
              <a:t>A.k.a</a:t>
            </a:r>
            <a:r>
              <a:rPr lang="en-US" dirty="0" smtClean="0"/>
              <a:t> “the vocabulary problem”</a:t>
            </a:r>
          </a:p>
          <a:p>
            <a:pPr lvl="1"/>
            <a:endParaRPr lang="en-US" dirty="0"/>
          </a:p>
          <a:p>
            <a:r>
              <a:rPr lang="en-US" dirty="0" smtClean="0"/>
              <a:t>Three best strategies</a:t>
            </a:r>
          </a:p>
          <a:p>
            <a:pPr lvl="1"/>
            <a:r>
              <a:rPr lang="en-US" dirty="0"/>
              <a:t>Dice </a:t>
            </a:r>
            <a:r>
              <a:rPr lang="en-US" dirty="0" smtClean="0"/>
              <a:t>similarity</a:t>
            </a:r>
          </a:p>
          <a:p>
            <a:pPr lvl="1"/>
            <a:r>
              <a:rPr lang="en-US" dirty="0" err="1" smtClean="0"/>
              <a:t>Rocchio’s</a:t>
            </a:r>
            <a:r>
              <a:rPr lang="en-US" dirty="0" smtClean="0"/>
              <a:t> method</a:t>
            </a:r>
          </a:p>
          <a:p>
            <a:pPr lvl="1"/>
            <a:r>
              <a:rPr lang="en-US" dirty="0" smtClean="0"/>
              <a:t>Robertson </a:t>
            </a:r>
            <a:r>
              <a:rPr lang="en-US" dirty="0"/>
              <a:t>Selection </a:t>
            </a:r>
            <a:r>
              <a:rPr lang="en-US" dirty="0" smtClean="0"/>
              <a:t>Value (RSV)</a:t>
            </a:r>
            <a:endParaRPr lang="en-US" dirty="0"/>
          </a:p>
        </p:txBody>
      </p:sp>
    </p:spTree>
    <p:extLst>
      <p:ext uri="{BB962C8B-B14F-4D97-AF65-F5344CB8AC3E}">
        <p14:creationId xmlns:p14="http://schemas.microsoft.com/office/powerpoint/2010/main" val="515791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Expansion</a:t>
            </a:r>
            <a:endParaRPr lang="en-US" dirty="0"/>
          </a:p>
        </p:txBody>
      </p:sp>
      <p:sp>
        <p:nvSpPr>
          <p:cNvPr id="3" name="Content Placeholder 2"/>
          <p:cNvSpPr>
            <a:spLocks noGrp="1"/>
          </p:cNvSpPr>
          <p:nvPr>
            <p:ph idx="1"/>
          </p:nvPr>
        </p:nvSpPr>
        <p:spPr/>
        <p:txBody>
          <a:bodyPr/>
          <a:lstStyle/>
          <a:p>
            <a:endParaRPr lang="en-US" dirty="0" smtClean="0"/>
          </a:p>
          <a:p>
            <a:r>
              <a:rPr lang="en-US" dirty="0" smtClean="0"/>
              <a:t>Dice similarity</a:t>
            </a:r>
          </a:p>
          <a:p>
            <a:endParaRPr lang="en-US" dirty="0" smtClean="0"/>
          </a:p>
          <a:p>
            <a:endParaRPr lang="en-US" dirty="0" smtClean="0"/>
          </a:p>
          <a:p>
            <a:r>
              <a:rPr lang="en-US" dirty="0" err="1" smtClean="0"/>
              <a:t>Rocchio’s</a:t>
            </a:r>
            <a:r>
              <a:rPr lang="en-US" dirty="0" smtClean="0"/>
              <a:t> method</a:t>
            </a:r>
          </a:p>
          <a:p>
            <a:endParaRPr lang="en-US" dirty="0" smtClean="0"/>
          </a:p>
          <a:p>
            <a:endParaRPr lang="en-US" dirty="0" smtClean="0"/>
          </a:p>
          <a:p>
            <a:r>
              <a:rPr lang="en-US" dirty="0" smtClean="0"/>
              <a:t>Robertson Selection Value (RSV)</a:t>
            </a:r>
            <a:endParaRPr lang="en-US" dirty="0"/>
          </a:p>
        </p:txBody>
      </p:sp>
      <p:pic>
        <p:nvPicPr>
          <p:cNvPr id="4" name="Picture 3"/>
          <p:cNvPicPr>
            <a:picLocks noChangeAspect="1"/>
          </p:cNvPicPr>
          <p:nvPr/>
        </p:nvPicPr>
        <p:blipFill>
          <a:blip r:embed="rId2"/>
          <a:stretch>
            <a:fillRect/>
          </a:stretch>
        </p:blipFill>
        <p:spPr>
          <a:xfrm>
            <a:off x="4623637" y="2132012"/>
            <a:ext cx="2343150" cy="866775"/>
          </a:xfrm>
          <a:prstGeom prst="rect">
            <a:avLst/>
          </a:prstGeom>
        </p:spPr>
      </p:pic>
      <p:pic>
        <p:nvPicPr>
          <p:cNvPr id="5" name="Picture 4"/>
          <p:cNvPicPr>
            <a:picLocks noChangeAspect="1"/>
          </p:cNvPicPr>
          <p:nvPr/>
        </p:nvPicPr>
        <p:blipFill>
          <a:blip r:embed="rId3"/>
          <a:stretch>
            <a:fillRect/>
          </a:stretch>
        </p:blipFill>
        <p:spPr>
          <a:xfrm>
            <a:off x="5134978" y="3689183"/>
            <a:ext cx="3486150" cy="971550"/>
          </a:xfrm>
          <a:prstGeom prst="rect">
            <a:avLst/>
          </a:prstGeom>
        </p:spPr>
      </p:pic>
      <p:pic>
        <p:nvPicPr>
          <p:cNvPr id="6" name="Picture 5"/>
          <p:cNvPicPr>
            <a:picLocks noChangeAspect="1"/>
          </p:cNvPicPr>
          <p:nvPr/>
        </p:nvPicPr>
        <p:blipFill>
          <a:blip r:embed="rId4"/>
          <a:stretch>
            <a:fillRect/>
          </a:stretch>
        </p:blipFill>
        <p:spPr>
          <a:xfrm>
            <a:off x="6523371" y="5174750"/>
            <a:ext cx="5305425" cy="1019175"/>
          </a:xfrm>
          <a:prstGeom prst="rect">
            <a:avLst/>
          </a:prstGeom>
        </p:spPr>
      </p:pic>
    </p:spTree>
    <p:extLst>
      <p:ext uri="{BB962C8B-B14F-4D97-AF65-F5344CB8AC3E}">
        <p14:creationId xmlns:p14="http://schemas.microsoft.com/office/powerpoint/2010/main" val="3720433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543</Words>
  <Application>Microsoft Office PowerPoint</Application>
  <PresentationFormat>Widescreen</PresentationFormat>
  <Paragraphs>168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Automatic Query Reformulations for Text Retrieval in Software Engineering  Sonia Haiduc1, Gabriele Bavota2, Andrian Marcus1, Rocco Oliveto3, Andrea De Lucia2, Tim Menzies4  1Wayne State University, Detroit MI, USA 2University of Salerno, Fisciano (SA), Italy 3University of Molise, Pesche (IS), Italy 4University of West Virginia, Morgantown VA, USA</vt:lpstr>
      <vt:lpstr>Text Retrieval (TR) in SE</vt:lpstr>
      <vt:lpstr>TR applications in SE</vt:lpstr>
      <vt:lpstr>Query Reformulation</vt:lpstr>
      <vt:lpstr>Query Reformulation</vt:lpstr>
      <vt:lpstr>Refoqus – Reformulation of queries</vt:lpstr>
      <vt:lpstr>Query Reformulation Techniques</vt:lpstr>
      <vt:lpstr>Query Expansion</vt:lpstr>
      <vt:lpstr>Query Expansion</vt:lpstr>
      <vt:lpstr>Query Reduction</vt:lpstr>
      <vt:lpstr>Query Properties</vt:lpstr>
      <vt:lpstr>Pre-Retrieval Properties</vt:lpstr>
      <vt:lpstr>Pre-Retrieval Properties</vt:lpstr>
      <vt:lpstr>Post-Retrieval Properties</vt:lpstr>
      <vt:lpstr>Post-Retrieval Properties</vt:lpstr>
      <vt:lpstr>Refoqus – Training the Classifier</vt:lpstr>
      <vt:lpstr>Refoqus – Classification tree</vt:lpstr>
      <vt:lpstr>Evaluation</vt:lpstr>
      <vt:lpstr>Evaluation</vt:lpstr>
      <vt:lpstr>Quiz</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ronaldo</dc:creator>
  <cp:lastModifiedBy>ronaldo</cp:lastModifiedBy>
  <cp:revision>18</cp:revision>
  <dcterms:created xsi:type="dcterms:W3CDTF">2016-02-09T19:16:08Z</dcterms:created>
  <dcterms:modified xsi:type="dcterms:W3CDTF">2016-02-09T22:29:52Z</dcterms:modified>
</cp:coreProperties>
</file>