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EF7A7FB-41D8-4A3C-B035-7EABAAEA8B39}">
  <a:tblStyle styleId="{8EF7A7FB-41D8-4A3C-B035-7EABAAEA8B3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qutoric.com/xslt/analyser/xpathtool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 used, and least used global variables used by classes - class level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 the system refers to generating the xml with srcml command.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Extract information refers to fileID and unitID with xpath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Detect coupling refers to iterating over the system files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Qutoric XPath Tool: </a:t>
            </a:r>
            <a:r>
              <a:rPr lang="en" u="sng">
                <a:solidFill>
                  <a:srgbClr val="1155CC"/>
                </a:solidFill>
                <a:hlinkClick r:id="rId2"/>
              </a:rPr>
              <a:t>http://www.qutoric.com/xslt/analyser/xpathtool.html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Grep -r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Open NLP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605 files, 20% global variable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Coupling_(computer_programming)" TargetMode="External"/><Relationship Id="rId4" Type="http://schemas.openxmlformats.org/officeDocument/2006/relationships/hyperlink" Target="https://en.wikipedia.org/wiki/Global_variab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Detecting Common Coupling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Sungsoo Ahn, Ronaldo Goncalves Junior, Bennilyn Quek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Apr 28,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OpenCMS Result (½)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00" y="1985898"/>
            <a:ext cx="7312000" cy="117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OpenCMS Result (2/2)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612" y="1145125"/>
            <a:ext cx="5958774" cy="32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(Validation)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Tested 4 small files (manually) for correct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Gold Set was not created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Need to compare the results of other tools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SrcML Approach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Format the system to the respective format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Extract the required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Detect common coupling within the system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SrcML - Implementation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SrcML to generate XML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srcml SimpleTokenizer.java -o SimpleTokenizer.xml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XPath &amp; XQuery on Qutoric web tool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for $x in //decl[specifier='static']/name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return /trace($x, $x)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for $x in //unit/class/name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return /trace($x, $x)</a:t>
            </a:r>
          </a:p>
        </p:txBody>
      </p:sp>
      <p:grpSp>
        <p:nvGrpSpPr>
          <p:cNvPr id="136" name="Shape 136"/>
          <p:cNvGrpSpPr/>
          <p:nvPr/>
        </p:nvGrpSpPr>
        <p:grpSpPr>
          <a:xfrm>
            <a:off x="4476625" y="2772050"/>
            <a:ext cx="4128150" cy="1739950"/>
            <a:chOff x="4476625" y="3004225"/>
            <a:chExt cx="4128150" cy="1739950"/>
          </a:xfrm>
        </p:grpSpPr>
        <p:sp>
          <p:nvSpPr>
            <p:cNvPr id="137" name="Shape 137"/>
            <p:cNvSpPr/>
            <p:nvPr/>
          </p:nvSpPr>
          <p:spPr>
            <a:xfrm>
              <a:off x="4476625" y="3004225"/>
              <a:ext cx="3935100" cy="12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4478275" y="3004225"/>
              <a:ext cx="4126500" cy="12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EMPTY_ADDITIONAL_CONTEXT: element(name, untyped): /unit/</a:t>
              </a: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unit[6]</a:t>
              </a: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/</a:t>
              </a:r>
              <a:r>
                <a:rPr lang="en" sz="1100">
                  <a:solidFill>
                    <a:schemeClr val="dk2"/>
                  </a:solidFill>
                  <a:highlight>
                    <a:srgbClr val="CABEFB"/>
                  </a:highlight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/block/decl_stmt[1]/decl/name</a:t>
              </a:r>
              <a:b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6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b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BeamSearch: element(name, untyped): /unit/</a:t>
              </a: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unit[6]</a:t>
              </a: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/</a:t>
              </a:r>
              <a:r>
                <a:rPr lang="en" sz="1100">
                  <a:solidFill>
                    <a:schemeClr val="dk2"/>
                  </a:solidFill>
                  <a:highlight>
                    <a:srgbClr val="CABEFB"/>
                  </a:highlight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/name</a:t>
              </a:r>
            </a:p>
          </p:txBody>
        </p:sp>
        <p:cxnSp>
          <p:nvCxnSpPr>
            <p:cNvPr id="139" name="Shape 139"/>
            <p:cNvCxnSpPr>
              <a:stCxn id="140" idx="0"/>
            </p:cNvCxnSpPr>
            <p:nvPr/>
          </p:nvCxnSpPr>
          <p:spPr>
            <a:xfrm flipH="1" rot="10800000">
              <a:off x="5163375" y="4117175"/>
              <a:ext cx="99000" cy="33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40" name="Shape 140"/>
            <p:cNvSpPr txBox="1"/>
            <p:nvPr/>
          </p:nvSpPr>
          <p:spPr>
            <a:xfrm>
              <a:off x="4833225" y="4453775"/>
              <a:ext cx="6603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>
                  <a:solidFill>
                    <a:schemeClr val="dk2"/>
                  </a:solidFill>
                </a:rPr>
                <a:t>File ID</a:t>
              </a: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5536675" y="4453775"/>
              <a:ext cx="7983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CABEFB"/>
                  </a:highlight>
                </a:rPr>
                <a:t>Class ID</a:t>
              </a:r>
            </a:p>
          </p:txBody>
        </p:sp>
        <p:cxnSp>
          <p:nvCxnSpPr>
            <p:cNvPr id="142" name="Shape 142"/>
            <p:cNvCxnSpPr>
              <a:stCxn id="141" idx="0"/>
            </p:cNvCxnSpPr>
            <p:nvPr/>
          </p:nvCxnSpPr>
          <p:spPr>
            <a:xfrm rot="10800000">
              <a:off x="5863225" y="4100075"/>
              <a:ext cx="72600" cy="35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SrcML - Implementation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Java to map static variable to classes it was used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9" name="Shape 149"/>
          <p:cNvGraphicFramePr/>
          <p:nvPr/>
        </p:nvGraphicFramePr>
        <p:xfrm>
          <a:off x="5495150" y="345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{8EF7A7FB-41D8-4A3C-B035-7EABAAEA8B39}</a:tableStyleId>
              </a:tblPr>
              <a:tblGrid>
                <a:gridCol w="2181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SrcMLClass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String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unitID: String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classID: String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" name="Shape 150"/>
          <p:cNvGraphicFramePr/>
          <p:nvPr/>
        </p:nvGraphicFramePr>
        <p:xfrm>
          <a:off x="5720675" y="19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{8EF7A7FB-41D8-4A3C-B035-7EABAAEA8B39}</a:tableStyleId>
              </a:tblPr>
              <a:tblGrid>
                <a:gridCol w="2181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GlobalVariable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String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class: SrcMLClass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51" name="Shape 151"/>
          <p:cNvGrpSpPr/>
          <p:nvPr/>
        </p:nvGrpSpPr>
        <p:grpSpPr>
          <a:xfrm>
            <a:off x="845150" y="1918150"/>
            <a:ext cx="4128150" cy="1739950"/>
            <a:chOff x="4476625" y="3004225"/>
            <a:chExt cx="4128150" cy="1739950"/>
          </a:xfrm>
        </p:grpSpPr>
        <p:sp>
          <p:nvSpPr>
            <p:cNvPr id="152" name="Shape 152"/>
            <p:cNvSpPr/>
            <p:nvPr/>
          </p:nvSpPr>
          <p:spPr>
            <a:xfrm>
              <a:off x="4476625" y="3004225"/>
              <a:ext cx="3935100" cy="12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4478275" y="3004225"/>
              <a:ext cx="4126500" cy="12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EMPTY_ADDITIONAL_CONTEXT: element(name, untyped): /unit/</a:t>
              </a: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unit[6]</a:t>
              </a: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/</a:t>
              </a:r>
              <a:r>
                <a:rPr lang="en" sz="1100">
                  <a:solidFill>
                    <a:schemeClr val="dk2"/>
                  </a:solidFill>
                  <a:highlight>
                    <a:srgbClr val="CABEFB"/>
                  </a:highlight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/block/decl_stmt[1]/decl/name</a:t>
              </a:r>
              <a:b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6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b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BeamSearch: element(name, untyped): /unit/</a:t>
              </a: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unit[6]</a:t>
              </a: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/</a:t>
              </a:r>
              <a:r>
                <a:rPr lang="en" sz="1100">
                  <a:solidFill>
                    <a:schemeClr val="dk2"/>
                  </a:solidFill>
                  <a:highlight>
                    <a:srgbClr val="CABEFB"/>
                  </a:highlight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11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/name</a:t>
              </a:r>
            </a:p>
          </p:txBody>
        </p:sp>
        <p:cxnSp>
          <p:nvCxnSpPr>
            <p:cNvPr id="154" name="Shape 154"/>
            <p:cNvCxnSpPr>
              <a:stCxn id="155" idx="0"/>
            </p:cNvCxnSpPr>
            <p:nvPr/>
          </p:nvCxnSpPr>
          <p:spPr>
            <a:xfrm flipH="1" rot="10800000">
              <a:off x="5163375" y="4117175"/>
              <a:ext cx="99000" cy="33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55" name="Shape 155"/>
            <p:cNvSpPr txBox="1"/>
            <p:nvPr/>
          </p:nvSpPr>
          <p:spPr>
            <a:xfrm>
              <a:off x="4833225" y="4453775"/>
              <a:ext cx="6603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chemeClr val="dk2"/>
                  </a:solidFill>
                </a:rPr>
                <a:t>File ID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5536675" y="4453775"/>
              <a:ext cx="7983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CABEFB"/>
                  </a:highlight>
                </a:rPr>
                <a:t>Class ID</a:t>
              </a:r>
            </a:p>
          </p:txBody>
        </p:sp>
        <p:cxnSp>
          <p:nvCxnSpPr>
            <p:cNvPr id="157" name="Shape 157"/>
            <p:cNvCxnSpPr>
              <a:stCxn id="156" idx="0"/>
            </p:cNvCxnSpPr>
            <p:nvPr/>
          </p:nvCxnSpPr>
          <p:spPr>
            <a:xfrm rot="10800000">
              <a:off x="5863225" y="4100075"/>
              <a:ext cx="72600" cy="35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58" name="Shape 158"/>
          <p:cNvGrpSpPr/>
          <p:nvPr/>
        </p:nvGrpSpPr>
        <p:grpSpPr>
          <a:xfrm>
            <a:off x="6437624" y="2845749"/>
            <a:ext cx="1030343" cy="613941"/>
            <a:chOff x="6580569" y="2845758"/>
            <a:chExt cx="953050" cy="577990"/>
          </a:xfrm>
        </p:grpSpPr>
        <p:sp>
          <p:nvSpPr>
            <p:cNvPr id="159" name="Shape 159"/>
            <p:cNvSpPr/>
            <p:nvPr/>
          </p:nvSpPr>
          <p:spPr>
            <a:xfrm>
              <a:off x="6580569" y="2845758"/>
              <a:ext cx="953050" cy="302375"/>
            </a:xfrm>
            <a:custGeom>
              <a:pathLst>
                <a:path extrusionOk="0" h="12095" w="42998">
                  <a:moveTo>
                    <a:pt x="212" y="0"/>
                  </a:moveTo>
                  <a:cubicBezTo>
                    <a:pt x="212" y="1506"/>
                    <a:pt x="-499" y="3632"/>
                    <a:pt x="740" y="4490"/>
                  </a:cubicBezTo>
                  <a:cubicBezTo>
                    <a:pt x="4744" y="7261"/>
                    <a:pt x="12011" y="3815"/>
                    <a:pt x="15002" y="7659"/>
                  </a:cubicBezTo>
                  <a:cubicBezTo>
                    <a:pt x="15925" y="8846"/>
                    <a:pt x="15647" y="13059"/>
                    <a:pt x="16587" y="11885"/>
                  </a:cubicBezTo>
                  <a:cubicBezTo>
                    <a:pt x="18418" y="9595"/>
                    <a:pt x="20315" y="5498"/>
                    <a:pt x="23190" y="6074"/>
                  </a:cubicBezTo>
                  <a:cubicBezTo>
                    <a:pt x="29809" y="7398"/>
                    <a:pt x="42998" y="8600"/>
                    <a:pt x="42998" y="1849"/>
                  </a:cubicBezTo>
                </a:path>
              </a:pathLst>
            </a:custGeom>
            <a:noFill/>
            <a:ln cap="flat" cmpd="sng" w="19050">
              <a:solidFill>
                <a:srgbClr val="CABEFB"/>
              </a:solidFill>
              <a:prstDash val="solid"/>
              <a:round/>
              <a:headEnd len="lg" w="lg" type="none"/>
              <a:tailEnd len="lg" w="lg" type="none"/>
            </a:ln>
          </p:spPr>
        </p:sp>
        <p:cxnSp>
          <p:nvCxnSpPr>
            <p:cNvPr id="160" name="Shape 160"/>
            <p:cNvCxnSpPr/>
            <p:nvPr/>
          </p:nvCxnSpPr>
          <p:spPr>
            <a:xfrm flipH="1">
              <a:off x="6782324" y="3144148"/>
              <a:ext cx="164700" cy="279599"/>
            </a:xfrm>
            <a:prstGeom prst="straightConnector1">
              <a:avLst/>
            </a:prstGeom>
            <a:noFill/>
            <a:ln cap="flat" cmpd="sng" w="19050">
              <a:solidFill>
                <a:srgbClr val="CABEFB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SrcML - Implementation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6" name="Shape 166"/>
          <p:cNvGraphicFramePr/>
          <p:nvPr/>
        </p:nvGraphicFramePr>
        <p:xfrm>
          <a:off x="1529525" y="213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{8EF7A7FB-41D8-4A3C-B035-7EABAAEA8B39}</a:tableStyleId>
              </a:tblPr>
              <a:tblGrid>
                <a:gridCol w="2181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SrcMLClass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String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unitID: String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classID: String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" name="Shape 167"/>
          <p:cNvGraphicFramePr/>
          <p:nvPr/>
        </p:nvGraphicFramePr>
        <p:xfrm>
          <a:off x="4952025" y="213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{8EF7A7FB-41D8-4A3C-B035-7EABAAEA8B39}</a:tableStyleId>
              </a:tblPr>
              <a:tblGrid>
                <a:gridCol w="2181325"/>
              </a:tblGrid>
              <a:tr h="3334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GlobalVariable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String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class: SrcMLClass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68" name="Shape 168"/>
          <p:cNvGrpSpPr/>
          <p:nvPr/>
        </p:nvGrpSpPr>
        <p:grpSpPr>
          <a:xfrm rot="-5400000">
            <a:off x="3867699" y="2120550"/>
            <a:ext cx="1030343" cy="1234690"/>
            <a:chOff x="6580569" y="2845758"/>
            <a:chExt cx="953050" cy="1162390"/>
          </a:xfrm>
        </p:grpSpPr>
        <p:sp>
          <p:nvSpPr>
            <p:cNvPr id="169" name="Shape 169"/>
            <p:cNvSpPr/>
            <p:nvPr/>
          </p:nvSpPr>
          <p:spPr>
            <a:xfrm>
              <a:off x="6580569" y="2845758"/>
              <a:ext cx="953050" cy="302375"/>
            </a:xfrm>
            <a:custGeom>
              <a:pathLst>
                <a:path extrusionOk="0" h="12095" w="42998">
                  <a:moveTo>
                    <a:pt x="212" y="0"/>
                  </a:moveTo>
                  <a:cubicBezTo>
                    <a:pt x="212" y="1506"/>
                    <a:pt x="-499" y="3632"/>
                    <a:pt x="740" y="4490"/>
                  </a:cubicBezTo>
                  <a:cubicBezTo>
                    <a:pt x="4744" y="7261"/>
                    <a:pt x="12011" y="3815"/>
                    <a:pt x="15002" y="7659"/>
                  </a:cubicBezTo>
                  <a:cubicBezTo>
                    <a:pt x="15925" y="8846"/>
                    <a:pt x="15647" y="13059"/>
                    <a:pt x="16587" y="11885"/>
                  </a:cubicBezTo>
                  <a:cubicBezTo>
                    <a:pt x="18418" y="9595"/>
                    <a:pt x="20315" y="5498"/>
                    <a:pt x="23190" y="6074"/>
                  </a:cubicBezTo>
                  <a:cubicBezTo>
                    <a:pt x="29809" y="7398"/>
                    <a:pt x="42998" y="8600"/>
                    <a:pt x="42998" y="1849"/>
                  </a:cubicBezTo>
                </a:path>
              </a:pathLst>
            </a:custGeom>
            <a:noFill/>
            <a:ln cap="flat" cmpd="sng" w="19050">
              <a:solidFill>
                <a:srgbClr val="CABEFB"/>
              </a:solidFill>
              <a:prstDash val="solid"/>
              <a:round/>
              <a:headEnd len="lg" w="lg" type="none"/>
              <a:tailEnd len="lg" w="lg" type="none"/>
            </a:ln>
          </p:spPr>
        </p:sp>
        <p:cxnSp>
          <p:nvCxnSpPr>
            <p:cNvPr id="170" name="Shape 170"/>
            <p:cNvCxnSpPr/>
            <p:nvPr/>
          </p:nvCxnSpPr>
          <p:spPr>
            <a:xfrm rot="5400000">
              <a:off x="6459524" y="3520648"/>
              <a:ext cx="863999" cy="111000"/>
            </a:xfrm>
            <a:prstGeom prst="straightConnector1">
              <a:avLst/>
            </a:prstGeom>
            <a:noFill/>
            <a:ln cap="flat" cmpd="sng" w="19050">
              <a:solidFill>
                <a:srgbClr val="CABEFB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39250"/>
            <a:ext cx="8520600" cy="24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Identify usage (read and write) in other files of the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Qualified name: Class.name''.''variable.name</a:t>
            </a:r>
          </a:p>
        </p:txBody>
      </p:sp>
      <p:cxnSp>
        <p:nvCxnSpPr>
          <p:cNvPr id="172" name="Shape 172"/>
          <p:cNvCxnSpPr/>
          <p:nvPr/>
        </p:nvCxnSpPr>
        <p:spPr>
          <a:xfrm flipH="1">
            <a:off x="1792725" y="1792650"/>
            <a:ext cx="1475400" cy="7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/>
          <p:nvPr/>
        </p:nvCxnSpPr>
        <p:spPr>
          <a:xfrm>
            <a:off x="4688450" y="1778850"/>
            <a:ext cx="524100" cy="8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3769075"/>
            <a:ext cx="8520600" cy="79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Output (list of qualified names) is used to analyze the system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Short term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Provide class-level coupling information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/>
              <a:t>Output consistency (order of global variables)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Mid term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Enhance the results - Top used and least used global variables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/>
              <a:t>Assessment - compare with other tools that can detect common coupling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/>
              <a:t>Consider external data coupling (properties and database)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Long term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Visualization between common coupling classes (nodes)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Perform SrcML analysis in a single operation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Wikipedia. </a:t>
            </a: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Coupling (computer programming). 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Accessed on: March, 29. Available at: &lt;</a:t>
            </a:r>
            <a:r>
              <a:rPr lang="en" sz="1100" u="sng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https://en.wikipedia.org/wiki/Coupling_(computer_programming)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Wikipedia. </a:t>
            </a: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variable. 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Accessed on: March, 29. Available at: &lt;</a:t>
            </a:r>
            <a:r>
              <a:rPr lang="en" sz="1100" u="sng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https://en.wikipedia.org/wiki/Global_variable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Boukari Souley and Baba Bata. </a:t>
            </a: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Class Coupling Analyzer for Java Programs.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West African Journal of Industrial and Academic Research Vol.7 No. 1 June 2013.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Michel Chaudron. </a:t>
            </a: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Heuristics and Architectural Styles (LL Chapter 9). 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Accessed on: April, 5. Available at: &lt;https://rickvanderzwet.nl/trac/personal/export/3/liacs/se/slides/09_Design_Heuristics_and_Styles_part2.pdf&gt;.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of Contents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Common Coupling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Goals, Tools, and Target Systems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JDT / AST Approach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SrcML Approach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Final Report,  Future Work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 to Common Coupling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(A.K.A) Global Coupling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 modules associated to same global data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"/>
              <a:t>e.g., usage of a global variable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Change to data imply changes to all modules using it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 - What is a global variable?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/>
              <a:t> variable (strong)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protected static</a:t>
            </a:r>
            <a:r>
              <a:rPr lang="en"/>
              <a:t> variable (weak)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Goals, Tools, and Target Systems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Goals: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Detect common coupling in 2 systems programmed with Java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Compare the results of Eclipse JDT/AST and srcML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Tools: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Eclipse JDT/AST, srcML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System 1: Apache OpenNLP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Machine learning based toolkit for processing natural language text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Over 1k files (640+ java files)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Certain degree of common coupling (contains global variables)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 2: FreeMind v1.0.1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 3: OpenCMS Core (tag ms_9_4_7)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JDT/AST Approach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 each java file within the system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visit(FieldDeclaration node)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process fields with </a:t>
            </a:r>
            <a:r>
              <a:rPr i="1" lang="en"/>
              <a:t>public static</a:t>
            </a:r>
            <a:r>
              <a:rPr lang="en"/>
              <a:t> or </a:t>
            </a:r>
            <a:r>
              <a:rPr i="1" lang="en"/>
              <a:t>protected static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visit(QualifiedName node)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Compare whether the global variables are used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Find the files where the global variables are used and get statistics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b="1" lang="en"/>
              <a:t># of strong coupling (public static)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b="1" lang="en"/>
              <a:t># of weak coupling (protected static)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b="1" lang="en"/>
              <a:t>Top 10 most used global variables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Store the results in a text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 Used JDT / AST binding information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Statistics and Uses of Global Variables (½)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6525"/>
            <a:ext cx="8520598" cy="234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37" y="3468374"/>
            <a:ext cx="8414126" cy="1431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>
            <a:off x="436000" y="3403325"/>
            <a:ext cx="81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Getting Statistics and Uses of Global Variables (2/2)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200" y="1213475"/>
            <a:ext cx="5685599" cy="30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FreeMind Results (½)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9725"/>
            <a:ext cx="8381001" cy="32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FreeMind Results (2/2)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375" y="1432399"/>
            <a:ext cx="6251250" cy="308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