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78" r:id="rId4"/>
    <p:sldId id="289" r:id="rId5"/>
    <p:sldId id="279" r:id="rId6"/>
    <p:sldId id="280" r:id="rId7"/>
    <p:sldId id="281" r:id="rId8"/>
    <p:sldId id="290" r:id="rId9"/>
    <p:sldId id="291" r:id="rId10"/>
    <p:sldId id="282" r:id="rId11"/>
    <p:sldId id="283" r:id="rId12"/>
    <p:sldId id="284" r:id="rId13"/>
    <p:sldId id="285" r:id="rId14"/>
    <p:sldId id="286" r:id="rId15"/>
    <p:sldId id="287" r:id="rId16"/>
    <p:sldId id="277" r:id="rId17"/>
    <p:sldId id="25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1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1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7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B18C-0859-4C44-864C-812F63A0E7F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5706-3A0E-4F83-8844-B3C816D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695" y="1122363"/>
            <a:ext cx="9456821" cy="2908216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Automatically </a:t>
            </a:r>
            <a:r>
              <a:rPr lang="en-US" sz="4800" dirty="0"/>
              <a:t>Discovering, Reporting and Reproducing Android Application </a:t>
            </a:r>
            <a:r>
              <a:rPr lang="en-US" sz="4800" dirty="0" smtClean="0"/>
              <a:t>Crashes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000" dirty="0" smtClean="0"/>
              <a:t>Moran</a:t>
            </a:r>
            <a:r>
              <a:rPr lang="en-US" sz="2000" dirty="0"/>
              <a:t>, </a:t>
            </a:r>
            <a:r>
              <a:rPr lang="en-US" sz="2000" dirty="0" smtClean="0"/>
              <a:t>K.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, Linares-</a:t>
            </a:r>
            <a:r>
              <a:rPr lang="en-US" sz="2000" dirty="0" err="1" smtClean="0"/>
              <a:t>Vásquez</a:t>
            </a:r>
            <a:r>
              <a:rPr lang="en-US" sz="2000" dirty="0" smtClean="0"/>
              <a:t>, </a:t>
            </a:r>
            <a:r>
              <a:rPr lang="en-US" sz="2000" dirty="0"/>
              <a:t>M</a:t>
            </a:r>
            <a:r>
              <a:rPr lang="en-US" sz="2000" dirty="0" smtClean="0"/>
              <a:t>.</a:t>
            </a:r>
            <a:r>
              <a:rPr lang="en-US" sz="2000" baseline="30000" dirty="0"/>
              <a:t> 1</a:t>
            </a:r>
            <a:r>
              <a:rPr lang="en-US" sz="2000" dirty="0" smtClean="0"/>
              <a:t>, Bernal-Cárdenas, </a:t>
            </a:r>
            <a:r>
              <a:rPr lang="en-US" sz="2000" dirty="0"/>
              <a:t>C</a:t>
            </a:r>
            <a:r>
              <a:rPr lang="en-US" sz="2000" dirty="0" smtClean="0"/>
              <a:t>.</a:t>
            </a:r>
            <a:r>
              <a:rPr lang="en-US" sz="2000" baseline="30000" dirty="0"/>
              <a:t> 1</a:t>
            </a:r>
            <a:r>
              <a:rPr lang="en-US" sz="2000" dirty="0" smtClean="0"/>
              <a:t>, </a:t>
            </a:r>
            <a:r>
              <a:rPr lang="en-US" sz="2000" dirty="0"/>
              <a:t>Vendome, C</a:t>
            </a:r>
            <a:r>
              <a:rPr lang="en-US" sz="2000" dirty="0" smtClean="0"/>
              <a:t>.</a:t>
            </a:r>
            <a:r>
              <a:rPr lang="en-US" sz="2000" baseline="30000" dirty="0"/>
              <a:t> 1</a:t>
            </a:r>
            <a:r>
              <a:rPr lang="en-US" sz="2000" dirty="0" smtClean="0"/>
              <a:t>, </a:t>
            </a:r>
            <a:r>
              <a:rPr lang="en-US" sz="2000" dirty="0"/>
              <a:t>and </a:t>
            </a:r>
            <a:r>
              <a:rPr lang="en-US" sz="2000" dirty="0" err="1"/>
              <a:t>Poshyvanyk</a:t>
            </a:r>
            <a:r>
              <a:rPr lang="en-US" sz="2000" dirty="0"/>
              <a:t>, </a:t>
            </a:r>
            <a:r>
              <a:rPr lang="en-US" sz="2000" dirty="0" smtClean="0"/>
              <a:t>D.</a:t>
            </a:r>
            <a:r>
              <a:rPr lang="en-US" sz="2000" baseline="30000" dirty="0" smtClean="0"/>
              <a:t>1</a:t>
            </a:r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600" baseline="30000" dirty="0"/>
              <a:t>1</a:t>
            </a:r>
            <a:r>
              <a:rPr lang="en-US" sz="1600" dirty="0" smtClean="0"/>
              <a:t>College </a:t>
            </a:r>
            <a:r>
              <a:rPr lang="en-US" sz="1600" dirty="0"/>
              <a:t>of William &amp; </a:t>
            </a:r>
            <a:r>
              <a:rPr lang="en-US" sz="1600" dirty="0" smtClean="0"/>
              <a:t>Mary</a:t>
            </a:r>
            <a:r>
              <a:rPr lang="en-US" sz="1600" dirty="0"/>
              <a:t>, Williamsburg, Virginia, </a:t>
            </a:r>
            <a:r>
              <a:rPr lang="en-US" sz="1600" dirty="0" smtClean="0"/>
              <a:t>USA</a:t>
            </a:r>
            <a:br>
              <a:rPr lang="en-US" sz="1600" dirty="0" smtClean="0"/>
            </a:b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9653"/>
            <a:ext cx="9144000" cy="2057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Proceedings </a:t>
            </a:r>
            <a:r>
              <a:rPr lang="en-US" sz="1800" dirty="0"/>
              <a:t>of 9th IEEE International Conference on Software Testing, Verification and Validation (</a:t>
            </a:r>
            <a:r>
              <a:rPr lang="en-US" sz="1800" dirty="0" smtClean="0"/>
              <a:t>ICST’16)</a:t>
            </a:r>
          </a:p>
          <a:p>
            <a:r>
              <a:rPr lang="en-US" sz="1800" dirty="0" smtClean="0"/>
              <a:t>Chicago</a:t>
            </a:r>
            <a:r>
              <a:rPr lang="en-US" sz="1800" dirty="0"/>
              <a:t>, </a:t>
            </a:r>
            <a:r>
              <a:rPr lang="en-US" sz="1800" dirty="0" smtClean="0"/>
              <a:t>IL, April </a:t>
            </a:r>
            <a:r>
              <a:rPr lang="en-US" sz="1800" dirty="0"/>
              <a:t>10-15, 2016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Ronaldo </a:t>
            </a:r>
            <a:r>
              <a:rPr lang="en-US" sz="1800" dirty="0" err="1" smtClean="0"/>
              <a:t>Goncalves</a:t>
            </a:r>
            <a:r>
              <a:rPr lang="en-US" sz="1800" dirty="0" smtClean="0"/>
              <a:t> Junior – rxp152830@utdallas.edu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97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CrashScope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18410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Four </a:t>
            </a:r>
            <a:r>
              <a:rPr lang="en-US" dirty="0"/>
              <a:t>major types 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information:</a:t>
            </a:r>
          </a:p>
          <a:p>
            <a:pPr lvl="1"/>
            <a:r>
              <a:rPr lang="en-US" dirty="0"/>
              <a:t>1) general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) natural </a:t>
            </a:r>
            <a:r>
              <a:rPr lang="en-US" dirty="0" smtClean="0"/>
              <a:t>language </a:t>
            </a:r>
          </a:p>
          <a:p>
            <a:pPr marL="457200" lvl="1" indent="0">
              <a:buNone/>
            </a:pPr>
            <a:r>
              <a:rPr lang="en-US" dirty="0" smtClean="0"/>
              <a:t>sentences</a:t>
            </a:r>
          </a:p>
          <a:p>
            <a:pPr lvl="1"/>
            <a:r>
              <a:rPr lang="en-US" dirty="0" smtClean="0"/>
              <a:t>3) app’s </a:t>
            </a:r>
            <a:r>
              <a:rPr lang="en-US" dirty="0"/>
              <a:t>screen </a:t>
            </a:r>
            <a:r>
              <a:rPr lang="en-US" dirty="0" smtClean="0"/>
              <a:t>flow</a:t>
            </a:r>
          </a:p>
          <a:p>
            <a:pPr lvl="1"/>
            <a:r>
              <a:rPr lang="en-US" dirty="0"/>
              <a:t>4) a pruned stack </a:t>
            </a:r>
            <a:r>
              <a:rPr lang="en-US" dirty="0" smtClean="0"/>
              <a:t>trace</a:t>
            </a:r>
          </a:p>
          <a:p>
            <a:endParaRPr lang="en-US" dirty="0" smtClean="0"/>
          </a:p>
          <a:p>
            <a:r>
              <a:rPr lang="en-US" dirty="0" smtClean="0"/>
              <a:t>Template: &lt;action</a:t>
            </a:r>
            <a:r>
              <a:rPr lang="en-US" dirty="0"/>
              <a:t>&gt; on &lt;component </a:t>
            </a:r>
            <a:r>
              <a:rPr lang="en-US" dirty="0" smtClean="0"/>
              <a:t>text</a:t>
            </a:r>
            <a:r>
              <a:rPr lang="en-US" dirty="0"/>
              <a:t>&gt; &lt;</a:t>
            </a:r>
            <a:r>
              <a:rPr lang="en-US" dirty="0" smtClean="0"/>
              <a:t>component type</a:t>
            </a:r>
            <a:r>
              <a:rPr lang="en-US" dirty="0"/>
              <a:t>&gt;, which is located on the &lt;</a:t>
            </a:r>
            <a:r>
              <a:rPr lang="en-US" dirty="0" smtClean="0"/>
              <a:t>relative location</a:t>
            </a:r>
            <a:r>
              <a:rPr lang="en-US" dirty="0"/>
              <a:t>&gt; of the screen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41" y="932698"/>
            <a:ext cx="7562477" cy="31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433387"/>
            <a:ext cx="72580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450056"/>
            <a:ext cx="109632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CrashScope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90" y="2177213"/>
            <a:ext cx="7464397" cy="35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77" y="2484018"/>
            <a:ext cx="6206885" cy="27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study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1825625"/>
            <a:ext cx="51339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1800" dirty="0" smtClean="0"/>
              <a:t>Ronaldo </a:t>
            </a:r>
            <a:r>
              <a:rPr lang="en-US" sz="1800" dirty="0" err="1" smtClean="0"/>
              <a:t>Goncalves</a:t>
            </a:r>
            <a:r>
              <a:rPr lang="en-US" sz="1800" dirty="0" smtClean="0"/>
              <a:t> Junior – rxp152830@utdallas.edu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 </a:t>
            </a:r>
            <a:r>
              <a:rPr lang="en-US" dirty="0"/>
              <a:t>prefer manual testing over automated testing</a:t>
            </a:r>
            <a:r>
              <a:rPr lang="en-US" dirty="0" smtClean="0"/>
              <a:t>? If so,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would you enhance/improve the multiple execution strategy?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 believe an emulator is sufficient to assess an app? If not, why?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esture-driven </a:t>
            </a:r>
            <a:r>
              <a:rPr lang="en-US" dirty="0"/>
              <a:t>nature of mobile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New challenges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rashes </a:t>
            </a:r>
            <a:r>
              <a:rPr lang="en-US" dirty="0"/>
              <a:t>represent a </a:t>
            </a:r>
            <a:r>
              <a:rPr lang="en-US" dirty="0" smtClean="0"/>
              <a:t>fault </a:t>
            </a:r>
            <a:r>
              <a:rPr lang="en-US" dirty="0"/>
              <a:t>that is directly </a:t>
            </a:r>
            <a:r>
              <a:rPr lang="en-US" dirty="0" smtClean="0"/>
              <a:t>user facing </a:t>
            </a:r>
          </a:p>
          <a:p>
            <a:pPr lvl="1"/>
            <a:r>
              <a:rPr lang="en-US" dirty="0" smtClean="0"/>
              <a:t>Impacts </a:t>
            </a:r>
            <a:r>
              <a:rPr lang="en-US" dirty="0"/>
              <a:t>an app’s utility and </a:t>
            </a:r>
            <a:r>
              <a:rPr lang="en-US" dirty="0" smtClean="0"/>
              <a:t>success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early </a:t>
            </a:r>
            <a:r>
              <a:rPr lang="en-US" dirty="0"/>
              <a:t>half of users are likely </a:t>
            </a:r>
            <a:r>
              <a:rPr lang="en-US" dirty="0" smtClean="0"/>
              <a:t>to abandon </a:t>
            </a:r>
            <a:r>
              <a:rPr lang="en-US" dirty="0"/>
              <a:t>the app for a </a:t>
            </a:r>
            <a:r>
              <a:rPr lang="en-US" dirty="0" smtClean="0"/>
              <a:t>competitor</a:t>
            </a:r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eavily </a:t>
            </a:r>
            <a:r>
              <a:rPr lang="en-US" dirty="0"/>
              <a:t>rely on user </a:t>
            </a:r>
            <a:r>
              <a:rPr lang="en-US" dirty="0" smtClean="0"/>
              <a:t>reviews and crash </a:t>
            </a:r>
            <a:r>
              <a:rPr lang="en-US" dirty="0"/>
              <a:t>reports from the field in the form of stack traces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8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en-US" dirty="0"/>
          </a:p>
        </p:txBody>
      </p:sp>
      <p:pic>
        <p:nvPicPr>
          <p:cNvPr id="1026" name="Picture 2" descr="http://i.stack.imgur.com/U6sl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2" y="1414463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tutsplus.com/mobile/uploads/legacy/Android-SDK_Reading-Android-Market-Crash-Reports/Figure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460" y="1825625"/>
            <a:ext cx="24476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lacking in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Contains </a:t>
            </a:r>
            <a:r>
              <a:rPr lang="en-US" dirty="0"/>
              <a:t>stack trace, overly detailed logs or loosely structured </a:t>
            </a:r>
            <a:r>
              <a:rPr lang="en-US" dirty="0" smtClean="0"/>
              <a:t>natural language </a:t>
            </a:r>
            <a:r>
              <a:rPr lang="en-US" dirty="0"/>
              <a:t>(NL) information regarding the </a:t>
            </a:r>
            <a:r>
              <a:rPr lang="en-US" dirty="0" smtClean="0"/>
              <a:t>crash</a:t>
            </a:r>
          </a:p>
          <a:p>
            <a:r>
              <a:rPr lang="en-US" dirty="0"/>
              <a:t>some other factors</a:t>
            </a:r>
          </a:p>
          <a:p>
            <a:r>
              <a:rPr lang="en-US" dirty="0"/>
              <a:t>specific to Android apps such as hardware and software</a:t>
            </a:r>
          </a:p>
          <a:p>
            <a:r>
              <a:rPr lang="en-US" dirty="0"/>
              <a:t>fragmentation [3], API instability and fault-proneness [21],</a:t>
            </a:r>
          </a:p>
          <a:p>
            <a:r>
              <a:rPr lang="en-US" dirty="0"/>
              <a:t>[48], the event-driven nature of Android apps, gesture-based</a:t>
            </a:r>
          </a:p>
          <a:p>
            <a:r>
              <a:rPr lang="en-US" dirty="0"/>
              <a:t>interaction, sensor interfaces, and the possibility of multiple</a:t>
            </a:r>
          </a:p>
          <a:p>
            <a:r>
              <a:rPr lang="en-US" dirty="0"/>
              <a:t>contextual states (e.g., </a:t>
            </a:r>
            <a:r>
              <a:rPr lang="en-US" dirty="0" err="1"/>
              <a:t>wifi</a:t>
            </a:r>
            <a:r>
              <a:rPr lang="en-US" dirty="0"/>
              <a:t>/GPS on/off) make the process of</a:t>
            </a:r>
          </a:p>
          <a:p>
            <a:r>
              <a:rPr lang="en-US" dirty="0"/>
              <a:t>detecting, reporting, and reproducing crashes challenging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CrashScope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-11421" y="1690688"/>
            <a:ext cx="12048141" cy="4686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4309" y="1321356"/>
            <a:ext cx="1002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practical system that automatically </a:t>
            </a:r>
            <a:r>
              <a:rPr lang="en-US" dirty="0" smtClean="0"/>
              <a:t>discovers, reports</a:t>
            </a:r>
            <a:r>
              <a:rPr lang="en-US" dirty="0"/>
              <a:t>, and reproduces crashes for Android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CrashScope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890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Obtain the </a:t>
            </a:r>
            <a:r>
              <a:rPr lang="en-US" dirty="0"/>
              <a:t>source code of the </a:t>
            </a:r>
            <a:r>
              <a:rPr lang="en-US" dirty="0" smtClean="0"/>
              <a:t>app (either </a:t>
            </a:r>
            <a:r>
              <a:rPr lang="en-US" dirty="0"/>
              <a:t>directly or through </a:t>
            </a:r>
            <a:r>
              <a:rPr lang="en-US" dirty="0" err="1" smtClean="0"/>
              <a:t>decompilation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Detect Activities (by </a:t>
            </a:r>
            <a:r>
              <a:rPr lang="en-US" dirty="0"/>
              <a:t>means of static analysis) </a:t>
            </a:r>
            <a:r>
              <a:rPr lang="en-US" dirty="0" smtClean="0"/>
              <a:t>related </a:t>
            </a:r>
            <a:r>
              <a:rPr lang="en-US" dirty="0"/>
              <a:t>to </a:t>
            </a:r>
            <a:r>
              <a:rPr lang="en-US" dirty="0" smtClean="0"/>
              <a:t>contextual features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Abstract Syntax Tree (AST) </a:t>
            </a:r>
            <a:r>
              <a:rPr lang="en-US" dirty="0" smtClean="0"/>
              <a:t>based analysis </a:t>
            </a:r>
            <a:r>
              <a:rPr lang="en-US" dirty="0"/>
              <a:t>to extract the </a:t>
            </a:r>
            <a:r>
              <a:rPr lang="en-US" dirty="0" smtClean="0"/>
              <a:t>API-call</a:t>
            </a:r>
          </a:p>
          <a:p>
            <a:r>
              <a:rPr lang="en-US" dirty="0"/>
              <a:t>E</a:t>
            </a:r>
            <a:r>
              <a:rPr lang="en-US" dirty="0" smtClean="0"/>
              <a:t>mploys </a:t>
            </a:r>
            <a:r>
              <a:rPr lang="en-US" dirty="0"/>
              <a:t>two granularities for </a:t>
            </a:r>
            <a:r>
              <a:rPr lang="en-US" dirty="0" smtClean="0"/>
              <a:t>testing contextual </a:t>
            </a:r>
            <a:r>
              <a:rPr lang="en-US" dirty="0"/>
              <a:t>features: </a:t>
            </a:r>
            <a:endParaRPr lang="en-US" dirty="0" smtClean="0"/>
          </a:p>
          <a:p>
            <a:pPr lvl="1"/>
            <a:r>
              <a:rPr lang="en-US" dirty="0" smtClean="0"/>
              <a:t>activity </a:t>
            </a:r>
            <a:r>
              <a:rPr lang="en-US" dirty="0"/>
              <a:t>(screen-) level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app-level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735" y="871206"/>
            <a:ext cx="2841959" cy="50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CrashScope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First checks for </a:t>
            </a:r>
            <a:r>
              <a:rPr lang="en-US" dirty="0"/>
              <a:t>app-level contextual features that should be </a:t>
            </a:r>
            <a:r>
              <a:rPr lang="en-US" dirty="0" smtClean="0"/>
              <a:t>tested</a:t>
            </a:r>
          </a:p>
          <a:p>
            <a:r>
              <a:rPr lang="en-US" dirty="0"/>
              <a:t>detects the type of text expected (e.g., numbers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/>
              <a:t>adb</a:t>
            </a:r>
            <a:r>
              <a:rPr lang="en-US" i="1" dirty="0"/>
              <a:t> shell </a:t>
            </a:r>
            <a:r>
              <a:rPr lang="en-US" i="1" dirty="0" err="1" smtClean="0"/>
              <a:t>dumpsys</a:t>
            </a:r>
            <a:r>
              <a:rPr lang="en-US" i="1" dirty="0" smtClean="0"/>
              <a:t> </a:t>
            </a:r>
            <a:r>
              <a:rPr lang="en-US" i="1" dirty="0" err="1" smtClean="0"/>
              <a:t>input_method</a:t>
            </a:r>
            <a:endParaRPr lang="en-US" dirty="0"/>
          </a:p>
          <a:p>
            <a:pPr lvl="1"/>
            <a:r>
              <a:rPr lang="en-US" dirty="0"/>
              <a:t>employs two strategies to </a:t>
            </a:r>
            <a:r>
              <a:rPr lang="en-US" dirty="0" smtClean="0"/>
              <a:t>generate text </a:t>
            </a:r>
            <a:r>
              <a:rPr lang="en-US" dirty="0"/>
              <a:t>inputs: </a:t>
            </a:r>
            <a:endParaRPr lang="en-US" dirty="0" smtClean="0"/>
          </a:p>
          <a:p>
            <a:pPr lvl="2"/>
            <a:r>
              <a:rPr lang="en-US" dirty="0" smtClean="0"/>
              <a:t>expected </a:t>
            </a:r>
          </a:p>
          <a:p>
            <a:pPr lvl="2"/>
            <a:r>
              <a:rPr lang="en-US" dirty="0" smtClean="0"/>
              <a:t>and </a:t>
            </a:r>
            <a:r>
              <a:rPr lang="en-US" dirty="0"/>
              <a:t>unexpected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9254"/>
            <a:ext cx="5481415" cy="48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CrashScope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raverses </a:t>
            </a:r>
            <a:r>
              <a:rPr lang="en-US" dirty="0"/>
              <a:t>the GUI </a:t>
            </a:r>
            <a:r>
              <a:rPr lang="en-US" dirty="0" smtClean="0"/>
              <a:t>hierarchy:</a:t>
            </a:r>
          </a:p>
          <a:p>
            <a:pPr lvl="1"/>
            <a:r>
              <a:rPr lang="en-US" dirty="0" smtClean="0"/>
              <a:t>bottom of the </a:t>
            </a:r>
            <a:r>
              <a:rPr lang="en-US" dirty="0"/>
              <a:t>hierarchy </a:t>
            </a:r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from the top of the hierarchy </a:t>
            </a:r>
            <a:r>
              <a:rPr lang="en-US" dirty="0" smtClean="0"/>
              <a:t>down</a:t>
            </a:r>
          </a:p>
          <a:p>
            <a:r>
              <a:rPr lang="en-US" dirty="0" smtClean="0"/>
              <a:t>Rationale: mimic user behavior</a:t>
            </a:r>
          </a:p>
          <a:p>
            <a:r>
              <a:rPr lang="en-US" dirty="0"/>
              <a:t>C</a:t>
            </a:r>
            <a:r>
              <a:rPr lang="en-US" dirty="0" smtClean="0"/>
              <a:t>onstructs </a:t>
            </a:r>
            <a:r>
              <a:rPr lang="en-US" dirty="0"/>
              <a:t>a </a:t>
            </a:r>
            <a:r>
              <a:rPr lang="en-US" dirty="0" smtClean="0"/>
              <a:t>graph containing </a:t>
            </a:r>
            <a:r>
              <a:rPr lang="en-US" dirty="0"/>
              <a:t>all of the possible transition states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9254"/>
            <a:ext cx="5481415" cy="48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CrashScope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Execution </a:t>
            </a:r>
            <a:r>
              <a:rPr lang="en-US" dirty="0" smtClean="0"/>
              <a:t>Strategies:</a:t>
            </a:r>
          </a:p>
          <a:p>
            <a:pPr lvl="1"/>
            <a:r>
              <a:rPr lang="en-US" dirty="0" smtClean="0"/>
              <a:t>1) the </a:t>
            </a:r>
            <a:r>
              <a:rPr lang="en-US" dirty="0"/>
              <a:t>direction in which to traverse the GUI Hierarchy (</a:t>
            </a:r>
            <a:r>
              <a:rPr lang="en-US" dirty="0" err="1" smtClean="0"/>
              <a:t>topdown</a:t>
            </a:r>
            <a:r>
              <a:rPr lang="en-US" dirty="0" smtClean="0"/>
              <a:t> or bottom-up)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) the method by which inputs </a:t>
            </a:r>
            <a:r>
              <a:rPr lang="en-US" dirty="0" smtClean="0"/>
              <a:t>are generated </a:t>
            </a:r>
            <a:r>
              <a:rPr lang="en-US" dirty="0"/>
              <a:t>for user text entry fields (no text, expected </a:t>
            </a:r>
            <a:r>
              <a:rPr lang="en-US" dirty="0" smtClean="0"/>
              <a:t>text, unexpected text)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) enabling or disabling </a:t>
            </a:r>
            <a:r>
              <a:rPr lang="en-US" dirty="0" smtClean="0"/>
              <a:t>the testing </a:t>
            </a:r>
            <a:r>
              <a:rPr lang="en-US" dirty="0"/>
              <a:t>of adverse contextual states (e.g., if an activity </a:t>
            </a:r>
            <a:r>
              <a:rPr lang="en-US" dirty="0" smtClean="0"/>
              <a:t>is found </a:t>
            </a:r>
            <a:r>
              <a:rPr lang="en-US" dirty="0"/>
              <a:t>to have utilize </a:t>
            </a:r>
            <a:r>
              <a:rPr lang="en-US" dirty="0" err="1"/>
              <a:t>wifi</a:t>
            </a:r>
            <a:r>
              <a:rPr lang="en-US" dirty="0"/>
              <a:t>, should it be turned on or off</a:t>
            </a:r>
            <a:r>
              <a:rPr lang="en-US" dirty="0" smtClean="0"/>
              <a:t>?)</a:t>
            </a:r>
          </a:p>
          <a:p>
            <a:r>
              <a:rPr lang="en-US" dirty="0"/>
              <a:t>&lt;</a:t>
            </a:r>
            <a:r>
              <a:rPr lang="en-US" dirty="0" err="1"/>
              <a:t>no_text</a:t>
            </a:r>
            <a:r>
              <a:rPr lang="en-US" dirty="0"/>
              <a:t>, </a:t>
            </a:r>
            <a:r>
              <a:rPr lang="en-US" dirty="0" err="1" smtClean="0"/>
              <a:t>top_down</a:t>
            </a:r>
            <a:r>
              <a:rPr lang="en-US" dirty="0" smtClean="0"/>
              <a:t>, </a:t>
            </a:r>
            <a:r>
              <a:rPr lang="en-US" dirty="0" err="1" smtClean="0"/>
              <a:t>enable_all_context_states</a:t>
            </a:r>
            <a:r>
              <a:rPr lang="en-US" dirty="0" smtClean="0"/>
              <a:t>&gt;</a:t>
            </a:r>
          </a:p>
          <a:p>
            <a:pPr lvl="1"/>
            <a:r>
              <a:rPr lang="en-US" dirty="0"/>
              <a:t>change of </a:t>
            </a:r>
            <a:r>
              <a:rPr lang="en-US" dirty="0" smtClean="0"/>
              <a:t>contextual state </a:t>
            </a:r>
            <a:r>
              <a:rPr lang="en-US" dirty="0"/>
              <a:t>triggers a </a:t>
            </a:r>
            <a:r>
              <a:rPr lang="en-US" dirty="0" smtClean="0"/>
              <a:t>crash</a:t>
            </a:r>
          </a:p>
          <a:p>
            <a:r>
              <a:rPr lang="en-US" dirty="0"/>
              <a:t>&lt;</a:t>
            </a:r>
            <a:r>
              <a:rPr lang="en-US" dirty="0" err="1" smtClean="0"/>
              <a:t>unexpected_text</a:t>
            </a:r>
            <a:r>
              <a:rPr lang="en-US" dirty="0" smtClean="0"/>
              <a:t>, </a:t>
            </a:r>
            <a:r>
              <a:rPr lang="en-US" dirty="0" err="1" smtClean="0"/>
              <a:t>top_down</a:t>
            </a:r>
            <a:r>
              <a:rPr lang="en-US" dirty="0"/>
              <a:t>, </a:t>
            </a:r>
            <a:r>
              <a:rPr lang="en-US" dirty="0" err="1"/>
              <a:t>disable_context_states</a:t>
            </a:r>
            <a:r>
              <a:rPr lang="en-US" dirty="0" smtClean="0"/>
              <a:t>&gt;</a:t>
            </a:r>
          </a:p>
          <a:p>
            <a:pPr lvl="1"/>
            <a:r>
              <a:rPr lang="en-US" dirty="0"/>
              <a:t>crashes related to user input </a:t>
            </a:r>
            <a:r>
              <a:rPr lang="en-US" dirty="0" smtClean="0"/>
              <a:t>being handled </a:t>
            </a:r>
            <a:r>
              <a:rPr lang="en-US" dirty="0"/>
              <a:t>improperly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4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549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Automatically Discovering, Reporting and Reproducing Android Application Crashes  Moran, K.1, Linares-Vásquez, M. 1, Bernal-Cárdenas, C. 1, Vendome, C. 1, and Poshyvanyk, D.1  1College of William &amp; Mary, Williamsburg, Virginia, USA </vt:lpstr>
      <vt:lpstr>What is it?</vt:lpstr>
      <vt:lpstr>What is it?</vt:lpstr>
      <vt:lpstr>What is it?</vt:lpstr>
      <vt:lpstr>CrashScope</vt:lpstr>
      <vt:lpstr>CrashScope</vt:lpstr>
      <vt:lpstr>CrashScope</vt:lpstr>
      <vt:lpstr>CrashScope</vt:lpstr>
      <vt:lpstr>CrashScope</vt:lpstr>
      <vt:lpstr>CrashScope</vt:lpstr>
      <vt:lpstr>PowerPoint Presentation</vt:lpstr>
      <vt:lpstr>PowerPoint Presentation</vt:lpstr>
      <vt:lpstr>CrashScope</vt:lpstr>
      <vt:lpstr>Comparative study</vt:lpstr>
      <vt:lpstr>Comparative study (cont)</vt:lpstr>
      <vt:lpstr>Thank you!</vt:lpstr>
      <vt:lpstr>Quiz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ronaldo</dc:creator>
  <cp:lastModifiedBy>ronaldo</cp:lastModifiedBy>
  <cp:revision>30</cp:revision>
  <dcterms:created xsi:type="dcterms:W3CDTF">2016-02-09T19:16:08Z</dcterms:created>
  <dcterms:modified xsi:type="dcterms:W3CDTF">2016-04-14T22:21:12Z</dcterms:modified>
</cp:coreProperties>
</file>