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90" r:id="rId10"/>
    <p:sldId id="293" r:id="rId11"/>
    <p:sldId id="272" r:id="rId12"/>
    <p:sldId id="279" r:id="rId13"/>
    <p:sldId id="266" r:id="rId14"/>
    <p:sldId id="273" r:id="rId15"/>
    <p:sldId id="274" r:id="rId16"/>
    <p:sldId id="275" r:id="rId17"/>
    <p:sldId id="276" r:id="rId18"/>
    <p:sldId id="280" r:id="rId19"/>
    <p:sldId id="281" r:id="rId20"/>
    <p:sldId id="270" r:id="rId21"/>
    <p:sldId id="284" r:id="rId22"/>
    <p:sldId id="286" r:id="rId23"/>
    <p:sldId id="287" r:id="rId24"/>
    <p:sldId id="294" r:id="rId25"/>
    <p:sldId id="292" r:id="rId26"/>
    <p:sldId id="295" r:id="rId27"/>
    <p:sldId id="296" r:id="rId28"/>
    <p:sldId id="29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A57F3-7FA8-4CF6-8E2C-4C77ECC5C46C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79EAA-C472-45D1-8D80-EEFCEB75C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5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414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1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02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2837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863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240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80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1392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04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046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512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096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715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724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097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009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27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2A956E-01AE-4824-B4B0-DAA443A515E4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0E8337-7093-439A-A5A4-EBB1CCE0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47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136904" cy="1470025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Towards Automatically Generating Summary Comments for Java Methods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1512168"/>
          </a:xfrm>
        </p:spPr>
        <p:txBody>
          <a:bodyPr>
            <a:noAutofit/>
          </a:bodyPr>
          <a:lstStyle/>
          <a:p>
            <a:r>
              <a:rPr lang="en-US" altLang="ko-KR" sz="1800" dirty="0" err="1">
                <a:solidFill>
                  <a:schemeClr val="tx1"/>
                </a:solidFill>
              </a:rPr>
              <a:t>Giriprasad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Sridhara</a:t>
            </a:r>
            <a:r>
              <a:rPr lang="en-US" altLang="ko-KR" sz="1800" dirty="0">
                <a:solidFill>
                  <a:schemeClr val="tx1"/>
                </a:solidFill>
              </a:rPr>
              <a:t>, Emily Hill, </a:t>
            </a:r>
            <a:r>
              <a:rPr lang="en-US" altLang="ko-KR" sz="1800" dirty="0" err="1">
                <a:solidFill>
                  <a:schemeClr val="tx1"/>
                </a:solidFill>
              </a:rPr>
              <a:t>Divya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Muppaneni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smtClean="0">
                <a:solidFill>
                  <a:schemeClr val="tx1"/>
                </a:solidFill>
              </a:rPr>
              <a:t>              Lori </a:t>
            </a:r>
            <a:r>
              <a:rPr lang="en-US" altLang="ko-KR" sz="1800" dirty="0">
                <a:solidFill>
                  <a:schemeClr val="tx1"/>
                </a:solidFill>
              </a:rPr>
              <a:t>Pollock and </a:t>
            </a:r>
            <a:r>
              <a:rPr lang="en-US" altLang="ko-KR" sz="1800" dirty="0" smtClean="0">
                <a:solidFill>
                  <a:schemeClr val="tx1"/>
                </a:solidFill>
              </a:rPr>
              <a:t>K</a:t>
            </a:r>
            <a:r>
              <a:rPr lang="en-US" altLang="ko-KR" sz="1800" dirty="0">
                <a:solidFill>
                  <a:schemeClr val="tx1"/>
                </a:solidFill>
              </a:rPr>
              <a:t>. Vijay-</a:t>
            </a:r>
            <a:r>
              <a:rPr lang="en-US" altLang="ko-KR" sz="1800" dirty="0" err="1">
                <a:solidFill>
                  <a:schemeClr val="tx1"/>
                </a:solidFill>
              </a:rPr>
              <a:t>Shanker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Department of Computer and Information Sciences, University of Delaware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47664" y="3645024"/>
            <a:ext cx="64008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25th IEEE/ACM Int’l Conference on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Automated Software Engineering,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September</a:t>
            </a:r>
            <a:r>
              <a:rPr lang="en-US" altLang="ko-KR" dirty="0"/>
              <a:t>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2010, Antwerp, Belgium</a:t>
            </a:r>
            <a:endParaRPr kumimoji="0" lang="ko-KR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547664" y="5229200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 Sung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oo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Ahn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noProof="0" dirty="0" smtClean="0"/>
              <a:t>March 1</a:t>
            </a:r>
            <a:r>
              <a:rPr lang="en-US" altLang="ko-KR" sz="2000" baseline="30000" noProof="0" dirty="0" smtClean="0"/>
              <a:t>st</a:t>
            </a:r>
            <a:r>
              <a:rPr lang="en-US" altLang="ko-KR" sz="2000" noProof="0" dirty="0" smtClean="0"/>
              <a:t>, 2016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More </a:t>
            </a:r>
            <a:r>
              <a:rPr lang="en-US" altLang="ko-KR" b="1" dirty="0"/>
              <a:t>SWUM Examples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내용 개체 틀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44826"/>
            <a:ext cx="7540984" cy="3242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 smtClean="0"/>
              <a:t>3.3 </a:t>
            </a:r>
            <a:r>
              <a:rPr lang="en-US" altLang="ko-KR" sz="3600" b="1" dirty="0" err="1" smtClean="0"/>
              <a:t>S_unit</a:t>
            </a:r>
            <a:r>
              <a:rPr lang="en-US" altLang="ko-KR" sz="3600" b="1" dirty="0" smtClean="0"/>
              <a:t> Selection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Identifying </a:t>
            </a:r>
            <a:r>
              <a:rPr lang="en-US" altLang="ko-KR" sz="3600" b="1" dirty="0" smtClean="0"/>
              <a:t>Major </a:t>
            </a:r>
            <a:r>
              <a:rPr lang="en-US" altLang="ko-KR" sz="3600" b="1" dirty="0" err="1" smtClean="0"/>
              <a:t>S_unit</a:t>
            </a:r>
            <a:r>
              <a:rPr lang="en-US" altLang="ko-KR" sz="3600" b="1" dirty="0" smtClean="0"/>
              <a:t> Candidates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Ending </a:t>
            </a:r>
            <a:r>
              <a:rPr lang="en-US" altLang="ko-KR" dirty="0" err="1" smtClean="0"/>
              <a:t>S_units</a:t>
            </a:r>
            <a:endParaRPr lang="en-US" altLang="ko-KR" dirty="0" smtClean="0"/>
          </a:p>
          <a:p>
            <a:r>
              <a:rPr lang="en-US" altLang="ko-KR" dirty="0" smtClean="0"/>
              <a:t>Void-Return </a:t>
            </a:r>
            <a:r>
              <a:rPr lang="en-US" altLang="ko-KR" dirty="0" err="1" smtClean="0"/>
              <a:t>S_units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Same-Action </a:t>
            </a:r>
            <a:r>
              <a:rPr lang="en-US" altLang="ko-KR" dirty="0" err="1" smtClean="0"/>
              <a:t>S_units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Data-Facilitating </a:t>
            </a:r>
            <a:r>
              <a:rPr lang="en-US" altLang="ko-KR" dirty="0" err="1" smtClean="0"/>
              <a:t>S_units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Controlling </a:t>
            </a:r>
            <a:r>
              <a:rPr lang="en-US" altLang="ko-KR" dirty="0" err="1" smtClean="0"/>
              <a:t>S_units</a:t>
            </a:r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480E8337-7093-439A-A5A4-EBB1CCE0FD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752371"/>
            <a:ext cx="3686690" cy="11425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3140968"/>
            <a:ext cx="4591691" cy="1150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4509120"/>
            <a:ext cx="3715269" cy="11725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3.3 </a:t>
            </a:r>
            <a:r>
              <a:rPr lang="en-US" altLang="ko-KR" b="1" dirty="0" err="1"/>
              <a:t>S_unit</a:t>
            </a:r>
            <a:r>
              <a:rPr lang="en-US" altLang="ko-KR" b="1" dirty="0"/>
              <a:t> </a:t>
            </a:r>
            <a:r>
              <a:rPr lang="en-US" altLang="ko-KR" b="1" dirty="0" smtClean="0"/>
              <a:t>Selection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Filtering </a:t>
            </a:r>
            <a:r>
              <a:rPr lang="en-US" altLang="ko-KR" b="1" dirty="0" smtClean="0"/>
              <a:t>out Ubiquitous Operations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Less </a:t>
            </a:r>
            <a:r>
              <a:rPr lang="en-US" altLang="ko-KR" dirty="0" smtClean="0"/>
              <a:t>specific operations to a method’s computational intent</a:t>
            </a:r>
          </a:p>
          <a:p>
            <a:pPr lvl="1"/>
            <a:r>
              <a:rPr lang="en-US" altLang="ko-KR" dirty="0" smtClean="0"/>
              <a:t>Exception handling</a:t>
            </a:r>
          </a:p>
          <a:p>
            <a:pPr lvl="1"/>
            <a:r>
              <a:rPr lang="en-US" altLang="ko-KR" dirty="0" smtClean="0"/>
              <a:t>Resource cleanup </a:t>
            </a:r>
          </a:p>
          <a:p>
            <a:pPr lvl="1"/>
            <a:r>
              <a:rPr lang="en-US" altLang="ko-KR" dirty="0" smtClean="0"/>
              <a:t>Logging</a:t>
            </a:r>
          </a:p>
          <a:p>
            <a:pPr lvl="1"/>
            <a:r>
              <a:rPr lang="en-US" altLang="ko-KR" dirty="0" smtClean="0"/>
              <a:t>If (X == null)</a:t>
            </a:r>
          </a:p>
          <a:p>
            <a:pPr lvl="1"/>
            <a:r>
              <a:rPr lang="en-US" altLang="ko-KR" dirty="0" smtClean="0"/>
              <a:t>Ending </a:t>
            </a:r>
            <a:r>
              <a:rPr lang="en-US" altLang="ko-KR" dirty="0" err="1" smtClean="0"/>
              <a:t>s_units</a:t>
            </a:r>
            <a:r>
              <a:rPr lang="en-US" altLang="ko-KR" dirty="0" smtClean="0"/>
              <a:t> returning a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value</a:t>
            </a:r>
          </a:p>
          <a:p>
            <a:pPr lvl="1"/>
            <a:r>
              <a:rPr lang="en-US" altLang="ko-KR" dirty="0" smtClean="0"/>
              <a:t>Get/set/object creation 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3.3 </a:t>
            </a:r>
            <a:r>
              <a:rPr lang="en-US" altLang="ko-KR" b="1" dirty="0" err="1"/>
              <a:t>S_unit</a:t>
            </a:r>
            <a:r>
              <a:rPr lang="en-US" altLang="ko-KR" b="1" dirty="0"/>
              <a:t> </a:t>
            </a:r>
            <a:r>
              <a:rPr lang="en-US" altLang="ko-KR" b="1" dirty="0" smtClean="0"/>
              <a:t>Selection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err="1" smtClean="0"/>
              <a:t>S_unit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Selection Process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Identify and add </a:t>
            </a:r>
            <a:r>
              <a:rPr lang="en-US" altLang="ko-KR" i="1" dirty="0" smtClean="0"/>
              <a:t>same-action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ending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void-return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s_units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summary_set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Add </a:t>
            </a:r>
            <a:r>
              <a:rPr lang="en-US" altLang="ko-KR" i="1" dirty="0" smtClean="0"/>
              <a:t>data-facilitating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s_units</a:t>
            </a:r>
            <a:r>
              <a:rPr lang="en-US" altLang="ko-KR" dirty="0" smtClean="0"/>
              <a:t> to the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Add </a:t>
            </a:r>
            <a:r>
              <a:rPr lang="en-US" altLang="ko-KR" i="1" dirty="0" smtClean="0"/>
              <a:t>controlling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s_units</a:t>
            </a:r>
            <a:r>
              <a:rPr lang="en-US" altLang="ko-KR" dirty="0" smtClean="0"/>
              <a:t> to the set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/>
            <a:r>
              <a:rPr lang="en-US" altLang="ko-KR" dirty="0" err="1" smtClean="0"/>
              <a:t>returnPressed</a:t>
            </a:r>
            <a:r>
              <a:rPr lang="en-US" altLang="ko-KR" dirty="0" smtClean="0"/>
              <a:t>()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1. </a:t>
            </a:r>
            <a:r>
              <a:rPr lang="en-US" altLang="ko-KR" sz="1800" dirty="0" smtClean="0"/>
              <a:t> lines </a:t>
            </a:r>
            <a:r>
              <a:rPr lang="en-US" altLang="ko-KR" sz="1800" dirty="0" smtClean="0"/>
              <a:t>4 and 6</a:t>
            </a:r>
          </a:p>
          <a:p>
            <a:pPr marL="514350" indent="-51435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2</a:t>
            </a:r>
            <a:r>
              <a:rPr lang="en-US" altLang="ko-KR" sz="1800" dirty="0" smtClean="0"/>
              <a:t>.  </a:t>
            </a:r>
            <a:r>
              <a:rPr lang="en-US" altLang="ko-KR" sz="1800" dirty="0" smtClean="0"/>
              <a:t>lines 5</a:t>
            </a:r>
          </a:p>
          <a:p>
            <a:pPr marL="514350" indent="-51435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3</a:t>
            </a:r>
            <a:r>
              <a:rPr lang="en-US" altLang="ko-KR" sz="1800" dirty="0" smtClean="0"/>
              <a:t>.  </a:t>
            </a:r>
            <a:r>
              <a:rPr lang="en-US" altLang="ko-KR" sz="1800" dirty="0" smtClean="0"/>
              <a:t>Nothing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1574" y="4141238"/>
            <a:ext cx="3686690" cy="14480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3.4 Text Generation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Lexicalization of Variables</a:t>
            </a:r>
          </a:p>
          <a:p>
            <a:pPr lvl="1"/>
            <a:r>
              <a:rPr lang="en-US" altLang="ko-KR" dirty="0" smtClean="0"/>
              <a:t>Place the variable name to the left of the type name</a:t>
            </a:r>
          </a:p>
          <a:p>
            <a:pPr lvl="2">
              <a:buNone/>
            </a:pPr>
            <a:r>
              <a:rPr lang="en-US" altLang="ko-KR" dirty="0" smtClean="0"/>
              <a:t>Document current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current document</a:t>
            </a:r>
          </a:p>
          <a:p>
            <a:pPr lvl="2">
              <a:buNone/>
            </a:pPr>
            <a:r>
              <a:rPr lang="en-US" altLang="ko-KR" dirty="0" err="1" smtClean="0"/>
              <a:t>CallFrame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parentFrame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parent call frame</a:t>
            </a:r>
          </a:p>
          <a:p>
            <a:pPr lvl="2">
              <a:buNone/>
            </a:pPr>
            <a:r>
              <a:rPr lang="en-US" altLang="ko-KR" dirty="0" smtClean="0">
                <a:sym typeface="Wingdings" pitchFamily="2" charset="2"/>
              </a:rPr>
              <a:t>Selectable item  selectable item</a:t>
            </a:r>
          </a:p>
          <a:p>
            <a:pPr lvl="2">
              <a:buNone/>
            </a:pP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Single Method Call</a:t>
            </a:r>
          </a:p>
          <a:p>
            <a:pPr lvl="1">
              <a:buNone/>
            </a:pPr>
            <a:r>
              <a:rPr lang="en-US" altLang="ko-KR" sz="2200" i="1" dirty="0" smtClean="0"/>
              <a:t>action theme secondary-</a:t>
            </a:r>
            <a:r>
              <a:rPr lang="en-US" altLang="ko-KR" sz="2200" i="1" dirty="0" err="1" smtClean="0"/>
              <a:t>args</a:t>
            </a:r>
            <a:r>
              <a:rPr lang="en-US" altLang="ko-KR" sz="2200" i="1" dirty="0" smtClean="0"/>
              <a:t> </a:t>
            </a:r>
          </a:p>
          <a:p>
            <a:pPr lvl="1">
              <a:buNone/>
            </a:pPr>
            <a:r>
              <a:rPr lang="en-US" altLang="ko-KR" sz="2200" i="1" dirty="0" smtClean="0"/>
              <a:t>and get return-type [if M returns a value]</a:t>
            </a:r>
          </a:p>
          <a:p>
            <a:pPr lvl="1">
              <a:buNone/>
            </a:pPr>
            <a:r>
              <a:rPr lang="en-US" altLang="ko-KR" dirty="0" err="1"/>
              <a:t>o</a:t>
            </a:r>
            <a:r>
              <a:rPr lang="en-US" altLang="ko-KR" dirty="0" err="1" smtClean="0"/>
              <a:t>s.print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print message to output stream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  <p:pic>
        <p:nvPicPr>
          <p:cNvPr id="6" name="그림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573016"/>
            <a:ext cx="2470837" cy="8179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Down Arrow 6"/>
          <p:cNvSpPr/>
          <p:nvPr/>
        </p:nvSpPr>
        <p:spPr>
          <a:xfrm rot="10800000">
            <a:off x="7771473" y="4451642"/>
            <a:ext cx="361181" cy="53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3.4 Text Generation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Nested and Composed Method Calls</a:t>
            </a:r>
          </a:p>
          <a:p>
            <a:pPr lvl="1">
              <a:buNone/>
            </a:pPr>
            <a:r>
              <a:rPr lang="en-US" altLang="ko-KR" dirty="0" smtClean="0"/>
              <a:t>  print(</a:t>
            </a:r>
            <a:r>
              <a:rPr lang="en-US" altLang="ko-KR" dirty="0" err="1" smtClean="0"/>
              <a:t>sendRequest</a:t>
            </a:r>
            <a:r>
              <a:rPr lang="en-US" altLang="ko-KR" dirty="0" smtClean="0"/>
              <a:t>()) </a:t>
            </a:r>
            <a:r>
              <a:rPr lang="en-US" altLang="ko-KR" dirty="0" smtClean="0">
                <a:sym typeface="Wingdings" pitchFamily="2" charset="2"/>
              </a:rPr>
              <a:t> Send request and get response, print response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Assignment</a:t>
            </a:r>
          </a:p>
          <a:p>
            <a:pPr>
              <a:buNone/>
            </a:pPr>
            <a:r>
              <a:rPr lang="en-US" altLang="ko-KR" sz="2000" i="1" dirty="0" smtClean="0"/>
              <a:t>     action theme secondary-</a:t>
            </a:r>
            <a:r>
              <a:rPr lang="en-US" altLang="ko-KR" sz="2000" i="1" dirty="0" err="1" smtClean="0"/>
              <a:t>args</a:t>
            </a:r>
            <a:r>
              <a:rPr lang="en-US" altLang="ko-KR" sz="2000" i="1" dirty="0" smtClean="0"/>
              <a:t> and get return-type</a:t>
            </a:r>
          </a:p>
          <a:p>
            <a:pPr>
              <a:buNone/>
            </a:pPr>
            <a:r>
              <a:rPr lang="en-US" altLang="ko-KR" sz="2000" i="1" dirty="0" smtClean="0"/>
              <a:t>     assign to lhs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showFileDialog</a:t>
            </a:r>
            <a:r>
              <a:rPr lang="en-US" altLang="ko-KR" dirty="0" smtClean="0"/>
              <a:t>(…); </a:t>
            </a:r>
            <a:r>
              <a:rPr lang="en-US" altLang="ko-KR" dirty="0" smtClean="0">
                <a:sym typeface="Wingdings" pitchFamily="2" charset="2"/>
              </a:rPr>
              <a:t> Show file dialog and get file name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3.4 Text Generation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Conditional Expression</a:t>
            </a:r>
          </a:p>
          <a:p>
            <a:pPr lvl="1">
              <a:buNone/>
            </a:pPr>
            <a:r>
              <a:rPr lang="en-US" altLang="ko-KR" dirty="0" smtClean="0"/>
              <a:t>if (visible) </a:t>
            </a:r>
            <a:r>
              <a:rPr lang="en-US" altLang="ko-KR" dirty="0" smtClean="0">
                <a:sym typeface="Wingdings" pitchFamily="2" charset="2"/>
              </a:rPr>
              <a:t> If windows is visible</a:t>
            </a:r>
          </a:p>
          <a:p>
            <a:pPr lvl="1">
              <a:buNone/>
            </a:pPr>
            <a:r>
              <a:rPr lang="en-US" altLang="ko-KR" dirty="0">
                <a:sym typeface="Wingdings" pitchFamily="2" charset="2"/>
              </a:rPr>
              <a:t>i</a:t>
            </a:r>
            <a:r>
              <a:rPr lang="en-US" altLang="ko-KR" dirty="0" smtClean="0">
                <a:sym typeface="Wingdings" pitchFamily="2" charset="2"/>
              </a:rPr>
              <a:t>f (</a:t>
            </a:r>
            <a:r>
              <a:rPr lang="en-US" altLang="ko-KR" dirty="0" err="1" smtClean="0">
                <a:sym typeface="Wingdings" pitchFamily="2" charset="2"/>
              </a:rPr>
              <a:t>saveAuctions</a:t>
            </a:r>
            <a:r>
              <a:rPr lang="en-US" altLang="ko-KR" dirty="0" smtClean="0">
                <a:sym typeface="Wingdings" pitchFamily="2" charset="2"/>
              </a:rPr>
              <a:t>())  if save auctions succeeds</a:t>
            </a:r>
          </a:p>
          <a:p>
            <a:pPr lvl="1">
              <a:buNone/>
            </a:pP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Loop </a:t>
            </a:r>
            <a:r>
              <a:rPr lang="en-US" altLang="ko-KR" dirty="0" smtClean="0"/>
              <a:t>Expressions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For each file in home folder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861048"/>
            <a:ext cx="4464496" cy="1352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 Evaluation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b="1" i="1" dirty="0" smtClean="0"/>
              <a:t>Accuracy</a:t>
            </a:r>
            <a:r>
              <a:rPr lang="en-US" altLang="ko-KR" dirty="0" smtClean="0"/>
              <a:t>: How accurately does the generated text represent the code’s actions?</a:t>
            </a:r>
          </a:p>
          <a:p>
            <a:endParaRPr lang="en-US" altLang="ko-KR" dirty="0"/>
          </a:p>
          <a:p>
            <a:r>
              <a:rPr lang="en-US" altLang="ko-KR" b="1" i="1" dirty="0" smtClean="0"/>
              <a:t>Content Adequacy and Conciseness</a:t>
            </a:r>
            <a:r>
              <a:rPr lang="en-US" altLang="ko-KR" dirty="0" smtClean="0"/>
              <a:t>: How effectively can we automatically identify the </a:t>
            </a:r>
            <a:r>
              <a:rPr lang="en-US" altLang="ko-KR" dirty="0" err="1" smtClean="0"/>
              <a:t>s_units</a:t>
            </a:r>
            <a:r>
              <a:rPr lang="en-US" altLang="ko-KR" dirty="0" smtClean="0"/>
              <a:t> for the summary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Methods from four open source projects</a:t>
            </a:r>
          </a:p>
          <a:p>
            <a:pPr lvl="1"/>
            <a:r>
              <a:rPr lang="en-US" altLang="ko-KR" dirty="0" err="1" smtClean="0"/>
              <a:t>Megamek</a:t>
            </a:r>
            <a:r>
              <a:rPr lang="en-US" altLang="ko-KR" dirty="0" smtClean="0"/>
              <a:t>, SweetHome3D, </a:t>
            </a:r>
            <a:r>
              <a:rPr lang="en-US" altLang="ko-KR" dirty="0" err="1" smtClean="0"/>
              <a:t>JHotDraw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Jajuk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919102" cy="97045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4.1 Evaluating </a:t>
            </a:r>
            <a:r>
              <a:rPr lang="en-US" altLang="ko-KR" b="1" dirty="0" err="1" smtClean="0"/>
              <a:t>S_unit</a:t>
            </a:r>
            <a:r>
              <a:rPr lang="en-US" altLang="ko-KR" b="1" dirty="0" smtClean="0"/>
              <a:t> Text Generation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total of 48 </a:t>
            </a:r>
            <a:r>
              <a:rPr lang="en-US" altLang="ko-KR" dirty="0" err="1" smtClean="0"/>
              <a:t>s_units</a:t>
            </a:r>
            <a:r>
              <a:rPr lang="en-US" altLang="ko-KR" dirty="0" smtClean="0"/>
              <a:t> were selected</a:t>
            </a:r>
          </a:p>
          <a:p>
            <a:r>
              <a:rPr lang="en-US" altLang="ko-KR" dirty="0" smtClean="0"/>
              <a:t>Each of 12 human evaluator examined a total of 12 </a:t>
            </a:r>
            <a:r>
              <a:rPr lang="en-US" altLang="ko-KR" dirty="0" err="1" smtClean="0"/>
              <a:t>s_units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996953"/>
            <a:ext cx="6120680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4.2 Evaluating Whole Summary Comments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total of 8 summary were judged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independently by 3 human evaluators</a:t>
            </a:r>
          </a:p>
          <a:p>
            <a:pPr lvl="1"/>
            <a:r>
              <a:rPr lang="en-US" altLang="ko-KR" dirty="0" smtClean="0"/>
              <a:t>Each method contains 10 to 40 </a:t>
            </a:r>
            <a:r>
              <a:rPr lang="en-US" altLang="ko-KR" dirty="0" err="1" smtClean="0"/>
              <a:t>s_units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068960"/>
            <a:ext cx="5904656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altLang="ko-KR" sz="2800" dirty="0" smtClean="0"/>
              <a:t>Introduction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ko-KR" sz="2800" dirty="0" smtClean="0"/>
              <a:t>Problem &amp; Challenge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ko-KR" sz="2800" dirty="0" smtClean="0"/>
              <a:t>Automatic Summary Generation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ko-KR" sz="2800" dirty="0" smtClean="0"/>
              <a:t>Evaluation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ko-KR" sz="2800" dirty="0" smtClean="0"/>
              <a:t>Conclusion</a:t>
            </a:r>
          </a:p>
          <a:p>
            <a:pPr marL="494100" indent="-457200">
              <a:buFont typeface="+mj-lt"/>
              <a:buAutoNum type="arabicPeriod"/>
            </a:pPr>
            <a:endParaRPr lang="en-US" altLang="ko-KR" sz="2800" dirty="0" smtClean="0"/>
          </a:p>
          <a:p>
            <a:r>
              <a:rPr lang="en-US" altLang="ko-KR" sz="2800" dirty="0" smtClean="0"/>
              <a:t>Questions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Conclusion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summary comment generation for Java methods has met its goals of </a:t>
            </a:r>
            <a:r>
              <a:rPr lang="en-US" altLang="ko-KR" b="1" i="1" dirty="0" smtClean="0"/>
              <a:t>accurate</a:t>
            </a:r>
            <a:r>
              <a:rPr lang="en-US" altLang="ko-KR" dirty="0" smtClean="0"/>
              <a:t> and reasonably </a:t>
            </a:r>
            <a:r>
              <a:rPr lang="en-US" altLang="ko-KR" b="1" i="1" dirty="0" smtClean="0"/>
              <a:t>concise</a:t>
            </a:r>
            <a:r>
              <a:rPr lang="en-US" altLang="ko-KR" dirty="0" smtClean="0"/>
              <a:t> text, while tolerating some extra and missing relatively unimportant information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 smtClean="0"/>
              <a:t>first technique to automatically generate leading comments</a:t>
            </a:r>
          </a:p>
          <a:p>
            <a:pPr lvl="1"/>
            <a:r>
              <a:rPr lang="en-US" altLang="ko-KR" dirty="0" smtClean="0"/>
              <a:t>An algorithm to automatically extract important code statements</a:t>
            </a:r>
          </a:p>
          <a:p>
            <a:pPr lvl="1"/>
            <a:r>
              <a:rPr lang="en-US" altLang="ko-KR" dirty="0" smtClean="0"/>
              <a:t>A text generation technique that takes a Java code and outputs a NL phrases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Question 1</a:t>
            </a:r>
            <a:endParaRPr lang="ko-KR" altLang="en-US" b="1" dirty="0"/>
          </a:p>
        </p:txBody>
      </p:sp>
      <p:pic>
        <p:nvPicPr>
          <p:cNvPr id="4" name="내용 개체 틀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9212" y="2092238"/>
            <a:ext cx="5477639" cy="4001058"/>
          </a:xfr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161950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Q: Summarize this method.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Summary for Q1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b="1" dirty="0" smtClean="0"/>
          </a:p>
          <a:p>
            <a:r>
              <a:rPr lang="en-US" altLang="ko-KR" sz="3200" b="1" dirty="0" smtClean="0"/>
              <a:t>@summary: Start meta server</a:t>
            </a:r>
          </a:p>
          <a:p>
            <a:endParaRPr lang="en-US" altLang="ko-KR" sz="3200" b="1" dirty="0"/>
          </a:p>
          <a:p>
            <a:r>
              <a:rPr lang="en-US" altLang="ko-KR" sz="3200" b="1" dirty="0" smtClean="0"/>
              <a:t>@</a:t>
            </a:r>
            <a:r>
              <a:rPr lang="en-US" altLang="ko-KR" sz="3200" b="1" dirty="0" err="1" smtClean="0"/>
              <a:t>param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: create meta server, using </a:t>
            </a:r>
            <a:r>
              <a:rPr lang="en-US" altLang="ko-KR" sz="3200" b="1" dirty="0" err="1" smtClean="0"/>
              <a:t>args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Question 2</a:t>
            </a:r>
            <a:endParaRPr lang="ko-KR" altLang="en-US" b="1" dirty="0"/>
          </a:p>
        </p:txBody>
      </p:sp>
      <p:pic>
        <p:nvPicPr>
          <p:cNvPr id="4" name="내용 개체 틀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8553" y="2666053"/>
            <a:ext cx="6858957" cy="2191056"/>
          </a:xfr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9075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Q: Summarize this </a:t>
            </a:r>
            <a:r>
              <a:rPr lang="en-US" altLang="ko-KR" dirty="0" smtClean="0"/>
              <a:t>fragment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Summary for Q2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b="1" dirty="0" smtClean="0"/>
          </a:p>
          <a:p>
            <a:r>
              <a:rPr lang="en-US" altLang="ko-KR" sz="3200" b="1" dirty="0" smtClean="0"/>
              <a:t>@summary: Get weapon attack action object (in </a:t>
            </a:r>
            <a:r>
              <a:rPr lang="en-US" altLang="ko-KR" sz="3200" b="1" dirty="0" err="1" smtClean="0"/>
              <a:t>vectorAttacks</a:t>
            </a:r>
            <a:r>
              <a:rPr lang="en-US" altLang="ko-KR" sz="3200" b="1" dirty="0" smtClean="0"/>
              <a:t>) with highest expected damage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Question 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This paper combined, smoothed and generated NL summary for the selected </a:t>
            </a:r>
            <a:r>
              <a:rPr lang="en-US" altLang="ko-KR" sz="3200" b="1" dirty="0" err="1" smtClean="0"/>
              <a:t>s_units</a:t>
            </a:r>
            <a:r>
              <a:rPr lang="en-US" altLang="ko-KR" sz="3200" b="1" dirty="0" smtClean="0"/>
              <a:t>. When abstracting the summary, can we apply </a:t>
            </a:r>
            <a:r>
              <a:rPr lang="en-US" altLang="ko-KR" sz="3200" b="1" u="sng" dirty="0" smtClean="0"/>
              <a:t>different weights</a:t>
            </a:r>
            <a:r>
              <a:rPr lang="en-US" altLang="ko-KR" sz="3200" b="1" dirty="0" smtClean="0"/>
              <a:t> for the </a:t>
            </a:r>
            <a:r>
              <a:rPr lang="en-US" altLang="ko-KR" sz="3200" b="1" dirty="0" err="1" smtClean="0"/>
              <a:t>s_units</a:t>
            </a:r>
            <a:r>
              <a:rPr lang="en-US" altLang="ko-KR" sz="3200" b="1" dirty="0" smtClean="0"/>
              <a:t> calculating its importance? </a:t>
            </a:r>
          </a:p>
          <a:p>
            <a:pPr lvl="1"/>
            <a:r>
              <a:rPr lang="en-US" altLang="ko-KR" sz="3000" b="1" dirty="0" smtClean="0"/>
              <a:t>Something like </a:t>
            </a:r>
            <a:r>
              <a:rPr lang="en-US" altLang="ko-KR" sz="3000" b="1" dirty="0" err="1"/>
              <a:t>t</a:t>
            </a:r>
            <a:r>
              <a:rPr lang="en-US" altLang="ko-KR" sz="3000" b="1" dirty="0" err="1" smtClean="0"/>
              <a:t>f</a:t>
            </a:r>
            <a:r>
              <a:rPr lang="en-US" altLang="ko-KR" sz="3000" b="1" dirty="0" smtClean="0"/>
              <a:t>, </a:t>
            </a:r>
            <a:r>
              <a:rPr lang="en-US" altLang="ko-KR" sz="3000" b="1" dirty="0" err="1" smtClean="0"/>
              <a:t>idf</a:t>
            </a:r>
            <a:r>
              <a:rPr lang="en-US" altLang="ko-KR" sz="3000" b="1" dirty="0" smtClean="0"/>
              <a:t> </a:t>
            </a:r>
            <a:endParaRPr lang="ko-KR" altLang="en-US" sz="3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summary generation of Java Classes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78121"/>
            <a:ext cx="4960351" cy="36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05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Summary for </a:t>
            </a:r>
            <a:r>
              <a:rPr lang="en-US" altLang="ko-KR" b="1" dirty="0" smtClean="0"/>
              <a:t>Q4</a:t>
            </a:r>
            <a:endParaRPr lang="ko-KR" alt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4965911" cy="331432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8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662"/>
            <a:ext cx="91440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Introduction (1/2)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Few software projects adequately document the source code</a:t>
            </a:r>
          </a:p>
          <a:p>
            <a:endParaRPr lang="en-US" altLang="ko-KR" dirty="0"/>
          </a:p>
          <a:p>
            <a:r>
              <a:rPr lang="en-US" altLang="ko-KR" dirty="0" smtClean="0"/>
              <a:t>Solutions 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Extremely descriptive identifier names</a:t>
            </a:r>
          </a:p>
          <a:p>
            <a:pPr lvl="1"/>
            <a:r>
              <a:rPr lang="en-US" altLang="ko-KR" dirty="0" smtClean="0"/>
              <a:t>Developers write comments</a:t>
            </a:r>
          </a:p>
          <a:p>
            <a:pPr lvl="1"/>
            <a:r>
              <a:rPr lang="en-US" altLang="ko-KR" b="1" dirty="0" smtClean="0"/>
              <a:t>Automatic comments generation (this paper)</a:t>
            </a:r>
          </a:p>
          <a:p>
            <a:pPr lvl="2"/>
            <a:r>
              <a:rPr lang="en-US" altLang="ko-KR" b="1" dirty="0" smtClean="0"/>
              <a:t>Input: A method signature, body</a:t>
            </a:r>
          </a:p>
          <a:p>
            <a:pPr lvl="2"/>
            <a:r>
              <a:rPr lang="en-US" altLang="ko-KR" b="1" dirty="0" smtClean="0"/>
              <a:t>Output: Natural Language (NL) summary for a method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Introduction (2/2)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Focus on descriptive comments</a:t>
            </a:r>
          </a:p>
          <a:p>
            <a:pPr lvl="1"/>
            <a:r>
              <a:rPr lang="en-US" altLang="ko-KR" dirty="0" smtClean="0"/>
              <a:t>Summarize the </a:t>
            </a:r>
            <a:r>
              <a:rPr lang="en-US" altLang="ko-KR" b="1" dirty="0" smtClean="0"/>
              <a:t>major algorithmic actions</a:t>
            </a:r>
            <a:r>
              <a:rPr lang="en-US" altLang="ko-KR" dirty="0" smtClean="0"/>
              <a:t> of a method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Content selection</a:t>
            </a:r>
          </a:p>
          <a:p>
            <a:pPr lvl="1"/>
            <a:r>
              <a:rPr lang="en-US" altLang="ko-KR" dirty="0" smtClean="0"/>
              <a:t>Choose the important code statements</a:t>
            </a:r>
            <a:endParaRPr lang="en-US" altLang="ko-KR" dirty="0"/>
          </a:p>
          <a:p>
            <a:r>
              <a:rPr lang="en-US" altLang="ko-KR" b="1" dirty="0" smtClean="0"/>
              <a:t>Text generation</a:t>
            </a:r>
          </a:p>
          <a:p>
            <a:pPr lvl="1"/>
            <a:r>
              <a:rPr lang="en-US" altLang="ko-KR" dirty="0" smtClean="0"/>
              <a:t>Express the content in natural language phrases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2. Problem </a:t>
            </a:r>
            <a:r>
              <a:rPr lang="en-US" altLang="ko-KR" b="1" dirty="0" smtClean="0"/>
              <a:t>&amp; Challenge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600" dirty="0" smtClean="0"/>
              <a:t>Given a method signature and body statements for a method </a:t>
            </a:r>
            <a:r>
              <a:rPr lang="en-US" altLang="ko-KR" sz="2600" i="1" dirty="0" smtClean="0"/>
              <a:t>M</a:t>
            </a:r>
            <a:r>
              <a:rPr lang="en-US" altLang="ko-KR" sz="2600" dirty="0" smtClean="0"/>
              <a:t>, generate natural language text that summarizes the overall actions of </a:t>
            </a:r>
            <a:r>
              <a:rPr lang="en-US" altLang="ko-KR" sz="2600" i="1" dirty="0" smtClean="0"/>
              <a:t>M</a:t>
            </a:r>
            <a:r>
              <a:rPr lang="en-US" altLang="ko-KR" sz="2600" dirty="0" smtClean="0"/>
              <a:t> </a:t>
            </a:r>
            <a:r>
              <a:rPr lang="en-US" altLang="ko-KR" sz="2600" b="1" u="sng" dirty="0" smtClean="0"/>
              <a:t>accurately</a:t>
            </a:r>
            <a:r>
              <a:rPr lang="en-US" altLang="ko-KR" sz="2600" dirty="0" smtClean="0"/>
              <a:t>, </a:t>
            </a:r>
            <a:r>
              <a:rPr lang="en-US" altLang="ko-KR" sz="2600" b="1" u="sng" dirty="0" smtClean="0"/>
              <a:t>adequately</a:t>
            </a:r>
            <a:r>
              <a:rPr lang="en-US" altLang="ko-KR" sz="2600" dirty="0" smtClean="0"/>
              <a:t>, and </a:t>
            </a:r>
            <a:r>
              <a:rPr lang="en-US" altLang="ko-KR" sz="2600" b="1" u="sng" dirty="0" smtClean="0"/>
              <a:t>concisely</a:t>
            </a:r>
          </a:p>
          <a:p>
            <a:pPr lvl="1"/>
            <a:endParaRPr lang="en-US" altLang="ko-KR" sz="2200" dirty="0"/>
          </a:p>
          <a:p>
            <a:r>
              <a:rPr lang="en-US" altLang="ko-KR" sz="2600" dirty="0"/>
              <a:t>Challenges to Comments </a:t>
            </a:r>
            <a:r>
              <a:rPr lang="en-US" altLang="ko-KR" sz="2600" dirty="0" smtClean="0"/>
              <a:t>Generation</a:t>
            </a:r>
          </a:p>
          <a:p>
            <a:pPr lvl="1"/>
            <a:r>
              <a:rPr lang="en-US" altLang="ko-KR" sz="2100" dirty="0"/>
              <a:t>Method names are inadequate summaries</a:t>
            </a:r>
          </a:p>
          <a:p>
            <a:pPr lvl="2"/>
            <a:r>
              <a:rPr lang="en-US" altLang="ko-KR" dirty="0" err="1"/>
              <a:t>compareTo</a:t>
            </a:r>
            <a:r>
              <a:rPr lang="en-US" altLang="ko-KR" dirty="0"/>
              <a:t>(Object object)</a:t>
            </a:r>
          </a:p>
          <a:p>
            <a:pPr lvl="2"/>
            <a:r>
              <a:rPr lang="en-US" altLang="ko-KR" dirty="0" err="1"/>
              <a:t>reactiveMethods</a:t>
            </a:r>
            <a:r>
              <a:rPr lang="en-US" altLang="ko-KR" dirty="0"/>
              <a:t>: </a:t>
            </a:r>
            <a:r>
              <a:rPr lang="en-US" altLang="ko-KR" dirty="0" err="1"/>
              <a:t>mousedPressed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sz="2100" dirty="0"/>
              <a:t>Not all method body statements belong in a summary</a:t>
            </a:r>
          </a:p>
          <a:p>
            <a:pPr lvl="2"/>
            <a:r>
              <a:rPr lang="en-US" altLang="ko-KR" dirty="0"/>
              <a:t>Exceptions, resource cleanup, object creation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sz="2100" dirty="0"/>
              <a:t>Using names in the summary loses contextual information</a:t>
            </a:r>
          </a:p>
          <a:p>
            <a:pPr lvl="2"/>
            <a:r>
              <a:rPr lang="en-US" altLang="ko-KR" dirty="0"/>
              <a:t>print(current) ; context</a:t>
            </a:r>
            <a:r>
              <a:rPr lang="en-US" altLang="ko-KR" dirty="0" smtClean="0"/>
              <a:t>?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3. Automatic Summary Generation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smtClean="0"/>
              <a:t>Summary Comment </a:t>
            </a:r>
            <a:r>
              <a:rPr lang="en-US" altLang="ko-KR" dirty="0" smtClean="0"/>
              <a:t>Generation Process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549592"/>
            <a:ext cx="8640960" cy="28236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3.1 Preprocessing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 Identifiers</a:t>
            </a:r>
          </a:p>
          <a:p>
            <a:pPr lvl="1"/>
            <a:r>
              <a:rPr lang="en-US" altLang="ko-KR" dirty="0" smtClean="0"/>
              <a:t>XYLine3DRenderer </a:t>
            </a:r>
            <a:r>
              <a:rPr lang="en-US" altLang="ko-KR" dirty="0" smtClean="0">
                <a:sym typeface="Wingdings" pitchFamily="2" charset="2"/>
              </a:rPr>
              <a:t> XY, Line, 3, D, Renderer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Expand Abbreviations</a:t>
            </a:r>
          </a:p>
          <a:p>
            <a:pPr lvl="1"/>
            <a:r>
              <a:rPr lang="en-US" altLang="ko-KR" dirty="0" smtClean="0"/>
              <a:t>Button </a:t>
            </a:r>
            <a:r>
              <a:rPr lang="en-US" altLang="ko-KR" dirty="0" err="1" smtClean="0"/>
              <a:t>butSelectAll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  <p:pic>
        <p:nvPicPr>
          <p:cNvPr id="8" name="그림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573016"/>
            <a:ext cx="2470837" cy="8179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Down Arrow 8"/>
          <p:cNvSpPr/>
          <p:nvPr/>
        </p:nvSpPr>
        <p:spPr>
          <a:xfrm rot="10800000">
            <a:off x="6911119" y="4422157"/>
            <a:ext cx="361181" cy="53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3.2 Software Word Usage Model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Identify the </a:t>
            </a:r>
            <a:r>
              <a:rPr lang="en-US" altLang="ko-KR" b="1" i="1" dirty="0" smtClean="0"/>
              <a:t>action</a:t>
            </a:r>
            <a:r>
              <a:rPr lang="en-US" altLang="ko-KR" dirty="0" smtClean="0"/>
              <a:t>, </a:t>
            </a:r>
            <a:r>
              <a:rPr lang="en-US" altLang="ko-KR" b="1" i="1" dirty="0" smtClean="0"/>
              <a:t>theme</a:t>
            </a:r>
            <a:r>
              <a:rPr lang="en-US" altLang="ko-KR" dirty="0" smtClean="0"/>
              <a:t>, and any </a:t>
            </a:r>
            <a:r>
              <a:rPr lang="en-US" altLang="ko-KR" b="1" i="1" dirty="0" smtClean="0"/>
              <a:t>secondary arguments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for a given method 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E.g. </a:t>
            </a:r>
            <a:r>
              <a:rPr lang="en-US" altLang="ko-KR" dirty="0" err="1"/>
              <a:t>l</a:t>
            </a:r>
            <a:r>
              <a:rPr lang="en-US" altLang="ko-KR" dirty="0" err="1" smtClean="0"/>
              <a:t>ist.add</a:t>
            </a:r>
            <a:r>
              <a:rPr lang="en-US" altLang="ko-KR" dirty="0" smtClean="0"/>
              <a:t>(Item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Action: </a:t>
            </a:r>
            <a:r>
              <a:rPr lang="en-US" altLang="ko-KR" dirty="0" smtClean="0">
                <a:solidFill>
                  <a:srgbClr val="FF0000"/>
                </a:solidFill>
              </a:rPr>
              <a:t>“add”</a:t>
            </a:r>
          </a:p>
          <a:p>
            <a:pPr lvl="1"/>
            <a:r>
              <a:rPr lang="en-US" altLang="ko-KR" dirty="0" smtClean="0"/>
              <a:t>Theme: </a:t>
            </a:r>
            <a:r>
              <a:rPr lang="en-US" altLang="ko-KR" dirty="0" smtClean="0">
                <a:solidFill>
                  <a:srgbClr val="FF0000"/>
                </a:solidFill>
              </a:rPr>
              <a:t>“item”</a:t>
            </a:r>
          </a:p>
          <a:p>
            <a:pPr lvl="1"/>
            <a:r>
              <a:rPr lang="en-US" altLang="ko-KR" dirty="0" smtClean="0"/>
              <a:t>Secondary argument: </a:t>
            </a:r>
            <a:r>
              <a:rPr lang="en-US" altLang="ko-KR" dirty="0" smtClean="0">
                <a:solidFill>
                  <a:srgbClr val="FF0000"/>
                </a:solidFill>
              </a:rPr>
              <a:t>“(to) list”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  <p:pic>
        <p:nvPicPr>
          <p:cNvPr id="10" name="그림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573016"/>
            <a:ext cx="2470837" cy="8179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Down Arrow 10"/>
          <p:cNvSpPr/>
          <p:nvPr/>
        </p:nvSpPr>
        <p:spPr>
          <a:xfrm rot="10800000">
            <a:off x="6911119" y="4422157"/>
            <a:ext cx="361181" cy="53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SWUM Examples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SWUM captures program word relationships and links them with program structure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337-7093-439A-A5A4-EBB1CCE0FD7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9144000" cy="2088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144" y="271681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Automatic Summary Generation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365</TotalTime>
  <Words>876</Words>
  <Application>Microsoft Office PowerPoint</Application>
  <PresentationFormat>On-screen Show (4:3)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돋움</vt:lpstr>
      <vt:lpstr>맑은 고딕</vt:lpstr>
      <vt:lpstr>Arial</vt:lpstr>
      <vt:lpstr>Calisto MT</vt:lpstr>
      <vt:lpstr>Trebuchet MS</vt:lpstr>
      <vt:lpstr>Wingdings</vt:lpstr>
      <vt:lpstr>Wingdings 2</vt:lpstr>
      <vt:lpstr>Slate</vt:lpstr>
      <vt:lpstr>Towards Automatically Generating Summary Comments for Java Methods</vt:lpstr>
      <vt:lpstr>Table of Contents</vt:lpstr>
      <vt:lpstr>1. Introduction (1/2)</vt:lpstr>
      <vt:lpstr>1. Introduction (2/2)</vt:lpstr>
      <vt:lpstr>2. Problem &amp; Challenge</vt:lpstr>
      <vt:lpstr>3. Automatic Summary Generation</vt:lpstr>
      <vt:lpstr>3.1 Preprocessing</vt:lpstr>
      <vt:lpstr>3.2 Software Word Usage Model</vt:lpstr>
      <vt:lpstr>SWUM Examples</vt:lpstr>
      <vt:lpstr>More SWUM Examples</vt:lpstr>
      <vt:lpstr>3.3 S_unit Selection Identifying Major S_unit Candidates</vt:lpstr>
      <vt:lpstr>3.3 S_unit Selection Filtering out Ubiquitous Operations</vt:lpstr>
      <vt:lpstr>3.3 S_unit Selection S_unit Selection Process</vt:lpstr>
      <vt:lpstr>3.4 Text Generation </vt:lpstr>
      <vt:lpstr>3.4 Text Generation </vt:lpstr>
      <vt:lpstr>3.4 Text Generation </vt:lpstr>
      <vt:lpstr>4. Evaluation</vt:lpstr>
      <vt:lpstr>4.1 Evaluating S_unit Text Generation</vt:lpstr>
      <vt:lpstr>4.2 Evaluating Whole Summary Comments</vt:lpstr>
      <vt:lpstr>5. Conclusion</vt:lpstr>
      <vt:lpstr>Question 1</vt:lpstr>
      <vt:lpstr>Summary for Q1</vt:lpstr>
      <vt:lpstr>Question 2</vt:lpstr>
      <vt:lpstr>Summary for Q2</vt:lpstr>
      <vt:lpstr>Question 3</vt:lpstr>
      <vt:lpstr>Question 4</vt:lpstr>
      <vt:lpstr>Summary for Q4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Automatically Generating Summary Comments for Java Methods</dc:title>
  <dc:creator>user</dc:creator>
  <cp:lastModifiedBy>Ahn, Sung Soo</cp:lastModifiedBy>
  <cp:revision>201</cp:revision>
  <dcterms:created xsi:type="dcterms:W3CDTF">2016-03-01T06:07:40Z</dcterms:created>
  <dcterms:modified xsi:type="dcterms:W3CDTF">2016-03-01T20:00:40Z</dcterms:modified>
</cp:coreProperties>
</file>