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8" r:id="rId1"/>
  </p:sldMasterIdLst>
  <p:notesMasterIdLst>
    <p:notesMasterId r:id="rId23"/>
  </p:notesMasterIdLst>
  <p:sldIdLst>
    <p:sldId id="256" r:id="rId2"/>
    <p:sldId id="288" r:id="rId3"/>
    <p:sldId id="260" r:id="rId4"/>
    <p:sldId id="261" r:id="rId5"/>
    <p:sldId id="262" r:id="rId6"/>
    <p:sldId id="263" r:id="rId7"/>
    <p:sldId id="290" r:id="rId8"/>
    <p:sldId id="265" r:id="rId9"/>
    <p:sldId id="266" r:id="rId10"/>
    <p:sldId id="267" r:id="rId11"/>
    <p:sldId id="268" r:id="rId12"/>
    <p:sldId id="292" r:id="rId13"/>
    <p:sldId id="271" r:id="rId14"/>
    <p:sldId id="272" r:id="rId15"/>
    <p:sldId id="273" r:id="rId16"/>
    <p:sldId id="274" r:id="rId17"/>
    <p:sldId id="293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512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75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06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33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4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55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8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603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10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0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12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1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82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48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47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8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77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6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5"/>
            <a:ext cx="8286808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607337"/>
            <a:ext cx="7643866" cy="112514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2839643"/>
            <a:ext cx="7500990" cy="642942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1B0E29A1-936A-42EF-8BE4-381408DE029A}" type="datetime1">
              <a:rPr lang="en-US" smtClean="0"/>
              <a:t>2/25/2016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25132"/>
            <a:ext cx="8229600" cy="3469492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22D6-F983-4010-B6B3-027E1E85CE95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071552"/>
            <a:ext cx="8215370" cy="1191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1962"/>
            <a:ext cx="1500166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14296"/>
            <a:ext cx="1214446" cy="4714910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28611"/>
            <a:ext cx="7115196" cy="4286283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9B1-8B6C-4257-8730-B2B005B2B428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51435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9B49-EDD3-4D19-88E2-D41EB4A3A0D9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6" y="214296"/>
            <a:ext cx="8554805" cy="704838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7"/>
            <a:ext cx="456478" cy="51434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303858"/>
            <a:ext cx="7715304" cy="1128714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3375428"/>
            <a:ext cx="7715304" cy="12322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3321849"/>
            <a:ext cx="7715304" cy="11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0598AD4-D1F8-4860-8B4A-0314F090EC4D}" type="datetime1">
              <a:rPr lang="en-US" smtClean="0"/>
              <a:t>2/25/2016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14296"/>
            <a:ext cx="9144032" cy="85725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232288"/>
            <a:ext cx="3786218" cy="3321867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232288"/>
            <a:ext cx="3785616" cy="3321867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0F46-6EA6-4F10-82FB-7FF727EEA89A}" type="datetime1">
              <a:rPr lang="en-US" smtClean="0"/>
              <a:t>2/25/2016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858-E660-4DC5-872F-6F3FFE2BEF72}" type="datetime1">
              <a:rPr lang="en-US" smtClean="0"/>
              <a:t>2/25/2016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9" y="1125130"/>
            <a:ext cx="4000529" cy="2839661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4071948"/>
            <a:ext cx="4005072" cy="53578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3" y="1125130"/>
            <a:ext cx="4000529" cy="2839661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4071948"/>
            <a:ext cx="4000528" cy="53578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3"/>
            <a:ext cx="285720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3"/>
            <a:ext cx="285720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5"/>
            <a:ext cx="8286808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21453"/>
            <a:ext cx="8186766" cy="85725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42-FFE6-44AA-97F8-B29FF96B69C0}" type="datetime1">
              <a:rPr lang="en-US" smtClean="0"/>
              <a:t>2/25/2016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4D63-EF62-4AF6-B50F-5EB9C4BE2C2F}" type="datetime1">
              <a:rPr lang="en-US" smtClean="0"/>
              <a:t>2/25/2016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197856"/>
            <a:ext cx="8858280" cy="498647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14296"/>
            <a:ext cx="8143932" cy="482207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754673"/>
            <a:ext cx="2214578" cy="4013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D903-7D64-468D-B4FA-C354E327410C}" type="datetime1">
              <a:rPr lang="en-US" smtClean="0"/>
              <a:t>2/25/2016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5" y="750081"/>
            <a:ext cx="5857875" cy="401837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3"/>
            <a:ext cx="285720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678907"/>
            <a:ext cx="9144000" cy="2464595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678907"/>
            <a:ext cx="3286148" cy="8536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3536163"/>
            <a:ext cx="3286148" cy="85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755-D2C8-435D-833F-805699F289AF}" type="datetime1">
              <a:rPr lang="en-US" smtClean="0"/>
              <a:t>2/25/2016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929204"/>
            <a:ext cx="2895600" cy="223313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803660"/>
            <a:ext cx="4214842" cy="3536181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4929204"/>
            <a:ext cx="9144000" cy="214296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785"/>
            <a:ext cx="9144000" cy="212511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4" y="205979"/>
            <a:ext cx="8545927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929204"/>
            <a:ext cx="2133600" cy="214314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6E39EC-F2B2-4645-830F-10CF4A1C74A4}" type="datetime1">
              <a:rPr lang="en-US" smtClean="0"/>
              <a:t>2/25/2016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929204"/>
            <a:ext cx="2895600" cy="21431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929204"/>
            <a:ext cx="2133600" cy="214314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1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483518"/>
            <a:ext cx="8520599" cy="123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/>
              <a:t>Selection and Presentation Practices </a:t>
            </a:r>
            <a:r>
              <a:rPr lang="en" sz="3200" b="1" dirty="0" smtClean="0"/>
              <a:t/>
            </a:r>
            <a:br>
              <a:rPr lang="en" sz="3200" b="1" dirty="0" smtClean="0"/>
            </a:br>
            <a:r>
              <a:rPr lang="en" sz="3200" b="1" dirty="0" smtClean="0"/>
              <a:t>for </a:t>
            </a:r>
            <a:r>
              <a:rPr lang="en" sz="3200" b="1" dirty="0"/>
              <a:t>Code </a:t>
            </a:r>
            <a:r>
              <a:rPr lang="en" sz="3200" b="1" dirty="0" smtClean="0"/>
              <a:t>Example </a:t>
            </a:r>
            <a:r>
              <a:rPr lang="en" sz="3200" b="1" dirty="0"/>
              <a:t>Summarization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1707654"/>
            <a:ext cx="8520599" cy="281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Annie T. T. Ying and Martin P. Robillard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McGill Univ., Montreal, Canada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Foundation of Software Engineering Conference, </a:t>
            </a:r>
            <a:endParaRPr lang="en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2014, November, Hong </a:t>
            </a:r>
            <a:r>
              <a:rPr lang="en" sz="1800" b="1" dirty="0"/>
              <a:t>Kong, China</a:t>
            </a:r>
            <a:r>
              <a:rPr lang="en" sz="1800" dirty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Presented by Sungsoo </a:t>
            </a:r>
            <a:r>
              <a:rPr lang="en" sz="1800" dirty="0" smtClean="0"/>
              <a:t>Ahn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02-25-2016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Conceptual Framework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" y="2946409"/>
            <a:ext cx="9097645" cy="1781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3592"/>
            <a:ext cx="4991797" cy="143847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 Selection Practices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How </a:t>
            </a:r>
            <a:r>
              <a:rPr lang="en" sz="2000" dirty="0"/>
              <a:t>participants decided on which content to include in a </a:t>
            </a:r>
            <a:r>
              <a:rPr lang="en" sz="2000" dirty="0" smtClean="0"/>
              <a:t>summary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Language </a:t>
            </a:r>
            <a:r>
              <a:rPr lang="en" sz="1600" dirty="0"/>
              <a:t>constructs from the code example </a:t>
            </a:r>
            <a:r>
              <a:rPr lang="en" sz="1600" dirty="0" smtClean="0"/>
              <a:t>itself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/>
              <a:t>Q</a:t>
            </a:r>
            <a:r>
              <a:rPr lang="en" sz="1600" dirty="0" smtClean="0"/>
              <a:t>uery terms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/>
              <a:t>H</a:t>
            </a:r>
            <a:r>
              <a:rPr lang="en" sz="1600" dirty="0" smtClean="0"/>
              <a:t>uman </a:t>
            </a:r>
            <a:r>
              <a:rPr lang="en" sz="1600" dirty="0"/>
              <a:t>considerations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 smtClean="0"/>
              <a:t>For what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Helps determin what </a:t>
            </a:r>
            <a:r>
              <a:rPr lang="en" sz="1600" dirty="0"/>
              <a:t>type of content should automatically be selected </a:t>
            </a:r>
            <a:r>
              <a:rPr lang="en" sz="1600" dirty="0" smtClean="0"/>
              <a:t>                        when </a:t>
            </a:r>
            <a:r>
              <a:rPr lang="en" sz="1600" dirty="0"/>
              <a:t>presenting code examples in contexts where summarization is appropriate </a:t>
            </a:r>
            <a:endParaRPr lang="en" sz="16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sz="1400" dirty="0"/>
              <a:t>E</a:t>
            </a:r>
            <a:r>
              <a:rPr lang="en" sz="1400" dirty="0" smtClean="0"/>
              <a:t>.g</a:t>
            </a:r>
            <a:r>
              <a:rPr lang="en" sz="1400" dirty="0"/>
              <a:t>., in search </a:t>
            </a:r>
            <a:r>
              <a:rPr lang="en" sz="1400" dirty="0" smtClean="0"/>
              <a:t>results</a:t>
            </a:r>
            <a:endParaRPr lang="en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5.1 Using Language Constructs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12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85782" y="1232288"/>
            <a:ext cx="3858226" cy="3499702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lphaUcPeriod"/>
            </a:pPr>
            <a:r>
              <a:rPr lang="en" sz="1800" dirty="0" smtClean="0"/>
              <a:t>Including </a:t>
            </a:r>
            <a:r>
              <a:rPr lang="en" sz="1800" dirty="0"/>
              <a:t>(or Excluding) </a:t>
            </a:r>
            <a:r>
              <a:rPr lang="en" sz="1800" dirty="0" smtClean="0"/>
              <a:t>the </a:t>
            </a:r>
            <a:r>
              <a:rPr lang="en" sz="1800" dirty="0"/>
              <a:t>Method </a:t>
            </a:r>
            <a:r>
              <a:rPr lang="en" sz="1800" dirty="0" smtClean="0"/>
              <a:t>Signature</a:t>
            </a:r>
          </a:p>
          <a:p>
            <a:pPr marL="457200" lvl="0" indent="-457200">
              <a:buFont typeface="+mj-lt"/>
              <a:buAutoNum type="alphaUcPeriod"/>
            </a:pPr>
            <a:endParaRPr lang="en" sz="1800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" sz="1800" dirty="0" smtClean="0"/>
              <a:t>Including </a:t>
            </a:r>
            <a:r>
              <a:rPr lang="en" sz="1800" dirty="0"/>
              <a:t>Overriding </a:t>
            </a:r>
            <a:r>
              <a:rPr lang="en" sz="1800" dirty="0" smtClean="0"/>
              <a:t>Methods</a:t>
            </a:r>
          </a:p>
          <a:p>
            <a:pPr marL="457200" indent="-457200">
              <a:buFont typeface="+mj-lt"/>
              <a:buAutoNum type="alphaUcPeriod"/>
            </a:pPr>
            <a:endParaRPr lang="en" sz="1800" dirty="0" smtClean="0"/>
          </a:p>
          <a:p>
            <a:pPr marL="457200" indent="-457200">
              <a:buFont typeface="+mj-lt"/>
              <a:buAutoNum type="alphaUcPeriod"/>
            </a:pPr>
            <a:r>
              <a:rPr lang="en" sz="1800" dirty="0" smtClean="0"/>
              <a:t>Excluding </a:t>
            </a:r>
            <a:r>
              <a:rPr lang="en" sz="1800" dirty="0"/>
              <a:t>Exception Handling Blocks</a:t>
            </a:r>
          </a:p>
          <a:p>
            <a:pPr marL="457200" indent="-457200">
              <a:buFont typeface="+mj-lt"/>
              <a:buAutoNum type="alphaUcPeriod"/>
            </a:pPr>
            <a:endParaRPr lang="en" sz="1800" dirty="0" smtClean="0"/>
          </a:p>
          <a:p>
            <a:pPr marL="457200" indent="-457200">
              <a:buFont typeface="+mj-lt"/>
              <a:buAutoNum type="alphaUcPeriod"/>
            </a:pPr>
            <a:r>
              <a:rPr lang="en" sz="1800" dirty="0" smtClean="0"/>
              <a:t>Keeping </a:t>
            </a:r>
            <a:r>
              <a:rPr lang="en" sz="1800" dirty="0"/>
              <a:t>Only One Case in a </a:t>
            </a:r>
            <a:r>
              <a:rPr lang="en" sz="1800" dirty="0" smtClean="0"/>
              <a:t>   Parallel Structure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E</a:t>
            </a:r>
            <a:r>
              <a:rPr lang="en" sz="1400" dirty="0" smtClean="0"/>
              <a:t>.g., if or switch statement</a:t>
            </a:r>
            <a:endParaRPr lang="en" sz="1400" dirty="0"/>
          </a:p>
          <a:p>
            <a:pPr lvl="0">
              <a:buFont typeface="Wingdings" panose="05000000000000000000" pitchFamily="2" charset="2"/>
              <a:buChar char="q"/>
            </a:pPr>
            <a:endParaRPr lang="en" sz="1800" dirty="0"/>
          </a:p>
          <a:p>
            <a:endParaRPr lang="en-US" sz="1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46" y="1231900"/>
            <a:ext cx="3210445" cy="350009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635646"/>
            <a:ext cx="962159" cy="2476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20272" y="-2053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Selection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0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5.2 </a:t>
            </a:r>
            <a:r>
              <a:rPr lang="en" dirty="0" smtClean="0"/>
              <a:t>Using </a:t>
            </a:r>
            <a:r>
              <a:rPr lang="en" dirty="0" smtClean="0"/>
              <a:t>Query </a:t>
            </a:r>
            <a:r>
              <a:rPr lang="en" dirty="0"/>
              <a:t>Terms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All </a:t>
            </a:r>
            <a:r>
              <a:rPr lang="en" sz="2000" dirty="0"/>
              <a:t>participants used the query in content selection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2000" dirty="0"/>
              <a:t>verbalizations and summarization </a:t>
            </a:r>
            <a:endParaRPr lang="en" sz="2000" dirty="0" smtClean="0"/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sz="2000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600" dirty="0" smtClean="0"/>
              <a:t>“</a:t>
            </a:r>
            <a:r>
              <a:rPr lang="e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startForeground</a:t>
            </a:r>
            <a:r>
              <a:rPr lang="en" sz="1600" dirty="0" smtClean="0"/>
              <a:t> [a method declaration] actually starts the foreground service. Since  the query [“</a:t>
            </a:r>
            <a:r>
              <a:rPr lang="en" sz="1600" b="1" dirty="0" smtClean="0"/>
              <a:t>Running as a foreground service</a:t>
            </a:r>
            <a:r>
              <a:rPr lang="en" sz="1600" dirty="0" smtClean="0"/>
              <a:t>”] doesn’t have anything to do with     the media player, even though it’s part of the API being used, […] I left it out.” P15</a:t>
            </a:r>
            <a:endParaRPr lang="en" sz="1600" dirty="0"/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7020272" y="-2053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Selection Practices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5.3 </a:t>
            </a:r>
            <a:r>
              <a:rPr lang="en" dirty="0" smtClean="0"/>
              <a:t>Considering Human </a:t>
            </a:r>
            <a:r>
              <a:rPr lang="en" dirty="0"/>
              <a:t>Reader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8078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marL="457200" lvl="0" indent="-457200" rtl="0">
              <a:spcBef>
                <a:spcPts val="0"/>
              </a:spcBef>
              <a:buAutoNum type="alphaUcPeriod"/>
            </a:pPr>
            <a:r>
              <a:rPr lang="en" sz="2000" dirty="0" smtClean="0"/>
              <a:t>Including </a:t>
            </a:r>
            <a:r>
              <a:rPr lang="en" sz="2000" dirty="0"/>
              <a:t>Easy-to-Miss </a:t>
            </a:r>
            <a:r>
              <a:rPr lang="en" sz="2000" dirty="0" smtClean="0"/>
              <a:t>Code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" sz="1600" dirty="0" smtClean="0"/>
              <a:t>E.g</a:t>
            </a:r>
            <a:r>
              <a:rPr lang="en" sz="1600" dirty="0"/>
              <a:t>., the method declaration </a:t>
            </a:r>
            <a:r>
              <a:rPr lang="en" sz="1600" dirty="0" smtClean="0"/>
              <a:t>onResume </a:t>
            </a:r>
            <a:r>
              <a:rPr lang="en" sz="1600" dirty="0"/>
              <a:t>“is something people tend to forget.”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B. </a:t>
            </a:r>
            <a:r>
              <a:rPr lang="en" sz="2000" dirty="0"/>
              <a:t>Accounting for Programming Expertise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2000" dirty="0" smtClean="0"/>
              <a:t>Previous languages (C language) </a:t>
            </a:r>
            <a:r>
              <a:rPr lang="en" sz="2000" dirty="0"/>
              <a:t>used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2000" dirty="0" smtClean="0"/>
              <a:t>Assumption </a:t>
            </a:r>
            <a:r>
              <a:rPr lang="en" sz="2000" dirty="0"/>
              <a:t>on the knowledge of Java or Android API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C. </a:t>
            </a:r>
            <a:r>
              <a:rPr lang="en" sz="2000" dirty="0"/>
              <a:t>Using the Query to Infer </a:t>
            </a:r>
            <a:r>
              <a:rPr lang="en" sz="2000" dirty="0" smtClean="0"/>
              <a:t>Expertise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“If </a:t>
            </a:r>
            <a:r>
              <a:rPr lang="en" sz="1600" dirty="0"/>
              <a:t>someone is doing NFC, [...] someone already knows what onPause [or] onResume is, so I don’t need to stress </a:t>
            </a:r>
            <a:r>
              <a:rPr lang="en" sz="1600" dirty="0" smtClean="0"/>
              <a:t>it.” P11</a:t>
            </a:r>
            <a:endParaRPr lang="en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7020272" y="-2053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Selection Practices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6. Presentation Practices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Decision about </a:t>
            </a:r>
            <a:r>
              <a:rPr lang="en" sz="2000" i="1" dirty="0" smtClean="0"/>
              <a:t>how</a:t>
            </a:r>
            <a:r>
              <a:rPr lang="en" sz="2000" dirty="0" smtClean="0"/>
              <a:t> </a:t>
            </a:r>
            <a:r>
              <a:rPr lang="en" sz="2000" dirty="0"/>
              <a:t>the selected content appeared in a </a:t>
            </a:r>
            <a:r>
              <a:rPr lang="en" sz="2000" dirty="0" smtClean="0"/>
              <a:t>summary</a:t>
            </a:r>
            <a:endParaRPr lang="e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05838"/>
            <a:ext cx="6228919" cy="334217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6.1 Trimming a Line </a:t>
            </a:r>
            <a:r>
              <a:rPr lang="en" sz="4000" dirty="0" smtClean="0"/>
              <a:t>When </a:t>
            </a:r>
            <a:r>
              <a:rPr lang="en" sz="4000" dirty="0"/>
              <a:t>Needed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AutoNum type="alphaUcPeriod"/>
            </a:pPr>
            <a:endParaRPr lang="en" sz="2000" dirty="0" smtClean="0"/>
          </a:p>
          <a:p>
            <a:pPr marL="457200" lvl="0" indent="-457200" rtl="0">
              <a:spcBef>
                <a:spcPts val="0"/>
              </a:spcBef>
              <a:buAutoNum type="alphaUcPeriod"/>
            </a:pPr>
            <a:r>
              <a:rPr lang="en" sz="2000" dirty="0" smtClean="0"/>
              <a:t>Shortening Identifiers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Using </a:t>
            </a:r>
            <a:r>
              <a:rPr lang="en" sz="1600" dirty="0"/>
              <a:t>acronyms (sharedPreferences → </a:t>
            </a:r>
            <a:r>
              <a:rPr lang="en" sz="1600" dirty="0" smtClean="0"/>
              <a:t>sp)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Shortening </a:t>
            </a:r>
            <a:r>
              <a:rPr lang="en" sz="1600" dirty="0"/>
              <a:t>words in an identifier (defaultValue → defaultVal)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B. </a:t>
            </a:r>
            <a:r>
              <a:rPr lang="en" sz="2000" dirty="0"/>
              <a:t>Shortening API </a:t>
            </a:r>
            <a:r>
              <a:rPr lang="en" sz="2000" dirty="0" smtClean="0"/>
              <a:t>Names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Abnormally </a:t>
            </a:r>
            <a:r>
              <a:rPr lang="en" sz="1600" dirty="0"/>
              <a:t>long, “unregisterOnSharedPreferenceChangeListener” → “unregister…”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C. </a:t>
            </a:r>
            <a:r>
              <a:rPr lang="en" sz="2000" dirty="0"/>
              <a:t>Eliding Type Information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2000" dirty="0"/>
              <a:t>removing name-space (import), </a:t>
            </a:r>
            <a:r>
              <a:rPr lang="e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Object</a:t>
            </a:r>
            <a:r>
              <a:rPr lang="en" sz="2000" dirty="0" smtClean="0"/>
              <a:t>→ </a:t>
            </a:r>
            <a:r>
              <a:rPr lang="en" sz="2000" dirty="0">
                <a:latin typeface="Batang" panose="02030600000101010101" pitchFamily="18" charset="-127"/>
                <a:ea typeface="Batang" panose="02030600000101010101" pitchFamily="18" charset="-127"/>
              </a:rPr>
              <a:t>obj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876256" y="-205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Presentation Practices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sz="3200" dirty="0"/>
              <a:t>6.2 Compressing a Large Amount of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232288"/>
            <a:ext cx="3888432" cy="3321867"/>
          </a:xfrm>
        </p:spPr>
        <p:txBody>
          <a:bodyPr>
            <a:normAutofit fontScale="62500" lnSpcReduction="20000"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</a:t>
            </a:r>
            <a:r>
              <a:rPr lang="en" dirty="0"/>
              <a:t>. Shortening Multiple Statements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Ellipses and comments were </a:t>
            </a:r>
            <a:r>
              <a:rPr lang="en" dirty="0" smtClean="0"/>
              <a:t>  evenly </a:t>
            </a:r>
            <a:r>
              <a:rPr lang="en" dirty="0"/>
              <a:t>used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B. Shortening Method Declarations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Comments were mostly used </a:t>
            </a:r>
            <a:r>
              <a:rPr lang="en" dirty="0" smtClean="0"/>
              <a:t>  to </a:t>
            </a:r>
            <a:r>
              <a:rPr lang="en" dirty="0"/>
              <a:t>abstract method declaration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C</a:t>
            </a:r>
            <a:r>
              <a:rPr lang="en" dirty="0"/>
              <a:t>. </a:t>
            </a:r>
            <a:r>
              <a:rPr lang="en" dirty="0" smtClean="0"/>
              <a:t>Shortening </a:t>
            </a:r>
            <a:r>
              <a:rPr lang="en" dirty="0"/>
              <a:t>Control </a:t>
            </a:r>
            <a:r>
              <a:rPr lang="en" dirty="0" smtClean="0"/>
              <a:t>Structures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05" y="2211710"/>
            <a:ext cx="4478025" cy="80119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17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06" y="3319314"/>
            <a:ext cx="4478025" cy="6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4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6.3 Truncating Code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Shortening </a:t>
            </a:r>
            <a:r>
              <a:rPr lang="en" sz="2000" dirty="0"/>
              <a:t>a line while violating syntax vs compilability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marL="457200" lvl="0" indent="-457200" rtl="0">
              <a:spcBef>
                <a:spcPts val="0"/>
              </a:spcBef>
              <a:buAutoNum type="alphaUcPeriod"/>
            </a:pPr>
            <a:r>
              <a:rPr lang="en" sz="2000" dirty="0" smtClean="0"/>
              <a:t>Eliminating </a:t>
            </a:r>
            <a:r>
              <a:rPr lang="en" sz="2000" dirty="0"/>
              <a:t>a </a:t>
            </a:r>
            <a:r>
              <a:rPr lang="en" sz="2000" dirty="0" smtClean="0"/>
              <a:t>Parameter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“When </a:t>
            </a:r>
            <a:r>
              <a:rPr lang="en" sz="1600" dirty="0"/>
              <a:t>we search for something, we don’t want too much stuff that is irrelevant, </a:t>
            </a:r>
            <a:r>
              <a:rPr lang="en" sz="1600" dirty="0" smtClean="0"/>
              <a:t>       [</a:t>
            </a:r>
            <a:r>
              <a:rPr lang="en" sz="1600" dirty="0"/>
              <a:t>for example] the parameters</a:t>
            </a:r>
            <a:r>
              <a:rPr lang="en" sz="1600" dirty="0" smtClean="0"/>
              <a:t>.” P9</a:t>
            </a:r>
            <a:endParaRPr lang="en" sz="1600" dirty="0"/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B. Truncating </a:t>
            </a:r>
            <a:r>
              <a:rPr lang="en" sz="2000" dirty="0"/>
              <a:t>a </a:t>
            </a:r>
            <a:r>
              <a:rPr lang="en" sz="2000" dirty="0" smtClean="0"/>
              <a:t>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Java </a:t>
            </a:r>
            <a:r>
              <a:rPr lang="en" sz="1600" dirty="0"/>
              <a:t>keywords (public or static</a:t>
            </a:r>
            <a:r>
              <a:rPr lang="en" sz="1600" dirty="0" smtClean="0"/>
              <a:t>), identifier </a:t>
            </a:r>
            <a:r>
              <a:rPr lang="en" sz="1600" dirty="0"/>
              <a:t>names or </a:t>
            </a:r>
            <a:r>
              <a:rPr lang="en" sz="1600" dirty="0" smtClean="0"/>
              <a:t>                                                         whole </a:t>
            </a:r>
            <a:r>
              <a:rPr lang="en" sz="1600" dirty="0"/>
              <a:t>signature replaced by a comment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876256" y="-205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Presentation Practices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6.4 Formatting Code for Readability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marL="457200" lvl="0" indent="-457200" rtl="0">
              <a:spcBef>
                <a:spcPts val="0"/>
              </a:spcBef>
              <a:buAutoNum type="alphaUcPeriod"/>
            </a:pPr>
            <a:r>
              <a:rPr lang="en" sz="2000" dirty="0" smtClean="0"/>
              <a:t>Indenting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“It’s easier to see the layers, the level of importance, You look at [the code] from top to bottom.” P9</a:t>
            </a:r>
          </a:p>
          <a:p>
            <a:pPr marL="457200" lvl="0" indent="-457200" rtl="0">
              <a:spcBef>
                <a:spcPts val="0"/>
              </a:spcBef>
              <a:buAutoNum type="alphaUcPeriod"/>
            </a:pPr>
            <a:endParaRPr lang="en" sz="2000" dirty="0"/>
          </a:p>
          <a:p>
            <a:pPr marL="457200" lvl="0" indent="-457200" rtl="0">
              <a:spcBef>
                <a:spcPts val="0"/>
              </a:spcBef>
              <a:buFont typeface="+mj-lt"/>
              <a:buAutoNum type="alphaUcPeriod"/>
            </a:pPr>
            <a:r>
              <a:rPr lang="en" sz="2000" dirty="0" smtClean="0"/>
              <a:t>Keeping </a:t>
            </a:r>
            <a:r>
              <a:rPr lang="en" sz="2000" dirty="0"/>
              <a:t>Lines as </a:t>
            </a:r>
            <a:r>
              <a:rPr lang="en" sz="2000" dirty="0" smtClean="0"/>
              <a:t>Separate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All participants treated at least one summary with all separate lines</a:t>
            </a:r>
            <a:endParaRPr lang="en" sz="1600" dirty="0" smtClean="0"/>
          </a:p>
          <a:p>
            <a:pPr lvl="0" rtl="0">
              <a:spcBef>
                <a:spcPts val="0"/>
              </a:spcBef>
              <a:buNone/>
            </a:pPr>
            <a:endParaRPr lang="en" sz="2000" dirty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Participant’s view on readability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200" dirty="0" smtClean="0"/>
              <a:t>Readability </a:t>
            </a:r>
            <a:r>
              <a:rPr lang="en" sz="1200" dirty="0"/>
              <a:t>is important - half of the participants </a:t>
            </a:r>
            <a:endParaRPr lang="en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200" dirty="0" smtClean="0"/>
              <a:t>Packing </a:t>
            </a:r>
            <a:r>
              <a:rPr lang="en" sz="1200" dirty="0"/>
              <a:t>more information is important - half of the </a:t>
            </a:r>
            <a:r>
              <a:rPr lang="en" sz="1200" dirty="0" smtClean="0"/>
              <a:t>participants</a:t>
            </a:r>
            <a:endParaRPr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altLang="ko-KR" sz="4000" dirty="0" smtClean="0"/>
              <a:t>Table of Contents</a:t>
            </a:r>
            <a:endParaRPr lang="en" sz="4000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Clr>
                <a:schemeClr val="dk1"/>
              </a:buClr>
              <a:buSzPct val="78571"/>
              <a:buFont typeface="+mj-lt"/>
              <a:buAutoNum type="arabicPeriod"/>
            </a:pPr>
            <a:r>
              <a:rPr lang="en" altLang="ko-KR" sz="2400" dirty="0" smtClean="0"/>
              <a:t>Introduction</a:t>
            </a:r>
          </a:p>
          <a:p>
            <a:pPr marL="457200" lvl="0" indent="-457200">
              <a:buClr>
                <a:schemeClr val="dk1"/>
              </a:buClr>
              <a:buSzPct val="78571"/>
              <a:buFont typeface="+mj-lt"/>
              <a:buAutoNum type="arabicPeriod"/>
            </a:pPr>
            <a:r>
              <a:rPr lang="en" altLang="ko-KR" sz="2400" dirty="0" smtClean="0"/>
              <a:t>Related Work</a:t>
            </a:r>
          </a:p>
          <a:p>
            <a:pPr marL="457200" lvl="0" indent="-457200">
              <a:buClr>
                <a:schemeClr val="dk1"/>
              </a:buClr>
              <a:buSzPct val="78571"/>
              <a:buFont typeface="+mj-lt"/>
              <a:buAutoNum type="arabicPeriod"/>
            </a:pPr>
            <a:r>
              <a:rPr lang="en" altLang="ko-KR" sz="2400" dirty="0" smtClean="0"/>
              <a:t>Study Set-Up</a:t>
            </a:r>
          </a:p>
          <a:p>
            <a:pPr marL="457200" lvl="0" indent="-457200">
              <a:buFont typeface="+mj-lt"/>
              <a:buAutoNum type="arabicPeriod"/>
            </a:pPr>
            <a:r>
              <a:rPr lang="en" altLang="ko-KR" sz="2400" dirty="0" smtClean="0"/>
              <a:t>Conceptual Framework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" altLang="ko-KR" sz="2400" dirty="0" smtClean="0"/>
              <a:t>Selection Practices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" altLang="ko-KR" sz="2400" dirty="0" smtClean="0"/>
              <a:t>Presentation Practices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" altLang="ko-KR" sz="2400" dirty="0" smtClean="0"/>
              <a:t>Questions</a:t>
            </a:r>
            <a:endParaRPr lang="en" altLang="ko-KR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6.5 Improving Code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+mj-lt"/>
              <a:buAutoNum type="alphaUcPeriod"/>
            </a:pPr>
            <a:endParaRPr lang="en" sz="2000" dirty="0" smtClean="0"/>
          </a:p>
          <a:p>
            <a:pPr marL="457200" lvl="0" indent="-457200" rtl="0">
              <a:spcBef>
                <a:spcPts val="0"/>
              </a:spcBef>
              <a:buFont typeface="+mj-lt"/>
              <a:buAutoNum type="alphaUcPeriod"/>
            </a:pPr>
            <a:r>
              <a:rPr lang="en" sz="2000" dirty="0" smtClean="0"/>
              <a:t>Fowler’s Refactoring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Consolidate </a:t>
            </a:r>
            <a:r>
              <a:rPr lang="en" sz="1600" dirty="0"/>
              <a:t>Conditional </a:t>
            </a:r>
            <a:r>
              <a:rPr lang="en" sz="1600" dirty="0" smtClean="0"/>
              <a:t>Fragments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" sz="16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" sz="1600" dirty="0"/>
          </a:p>
          <a:p>
            <a:pPr marL="457200" lvl="0" indent="-457200" rtl="0">
              <a:spcBef>
                <a:spcPts val="0"/>
              </a:spcBef>
              <a:buFont typeface="+mj-lt"/>
              <a:buAutoNum type="alphaUcPeriod"/>
            </a:pPr>
            <a:endParaRPr lang="en" sz="2000" dirty="0" smtClean="0"/>
          </a:p>
          <a:p>
            <a:pPr marL="457200" lvl="0" indent="-457200" rtl="0">
              <a:spcBef>
                <a:spcPts val="0"/>
              </a:spcBef>
              <a:buFont typeface="+mj-lt"/>
              <a:buAutoNum type="alphaUcPeriod"/>
            </a:pPr>
            <a:r>
              <a:rPr lang="en" sz="2000" dirty="0" smtClean="0"/>
              <a:t>Generalization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200" dirty="0" smtClean="0"/>
              <a:t>Intent.CATEGORY_ALTERNATIVE </a:t>
            </a:r>
            <a:r>
              <a:rPr lang="en" sz="1200" dirty="0"/>
              <a:t>→ </a:t>
            </a:r>
            <a:r>
              <a:rPr lang="en" sz="1200" dirty="0" smtClean="0"/>
              <a:t>myCategory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200" dirty="0" smtClean="0"/>
              <a:t>R.id.menu_search </a:t>
            </a:r>
            <a:r>
              <a:rPr lang="en" sz="1200" dirty="0"/>
              <a:t>→ &lt;NAME</a:t>
            </a:r>
            <a:r>
              <a:rPr lang="en" sz="1200" dirty="0" smtClean="0"/>
              <a:t>&gt;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" sz="1200" dirty="0"/>
          </a:p>
          <a:p>
            <a:pPr marL="457200" lvl="0" indent="-457200" rtl="0">
              <a:spcBef>
                <a:spcPts val="0"/>
              </a:spcBef>
              <a:buFont typeface="+mj-lt"/>
              <a:buAutoNum type="alphaUcPeriod"/>
            </a:pPr>
            <a:r>
              <a:rPr lang="en" sz="2000" dirty="0" smtClean="0"/>
              <a:t>Clarification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cur </a:t>
            </a:r>
            <a:r>
              <a:rPr lang="en" sz="1600" dirty="0"/>
              <a:t>→ queryResult</a:t>
            </a:r>
          </a:p>
          <a:p>
            <a:pPr marL="457200" lvl="0" indent="-457200" rtl="0">
              <a:spcBef>
                <a:spcPts val="0"/>
              </a:spcBef>
              <a:buFont typeface="+mj-lt"/>
              <a:buAutoNum type="alphaUcPeriod"/>
            </a:pPr>
            <a:endParaRPr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876256" y="-205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Presentation Practices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2139702"/>
            <a:ext cx="4104455" cy="48241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7. </a:t>
            </a:r>
            <a:r>
              <a:rPr lang="en" dirty="0" smtClean="0"/>
              <a:t>Question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 smtClean="0"/>
              <a:t>Q1. </a:t>
            </a:r>
            <a:r>
              <a:rPr lang="en-US" sz="2400" dirty="0" smtClean="0"/>
              <a:t>C</a:t>
            </a:r>
            <a:r>
              <a:rPr lang="en" sz="2400" dirty="0" smtClean="0"/>
              <a:t>an you propose a summarization algorithm of codes based on this paper ?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 smtClean="0"/>
          </a:p>
          <a:p>
            <a:pPr lvl="0">
              <a:buFont typeface="Wingdings" panose="05000000000000000000" pitchFamily="2" charset="2"/>
              <a:buChar char="q"/>
            </a:pPr>
            <a:r>
              <a:rPr lang="en" sz="2400" dirty="0" smtClean="0"/>
              <a:t>Q2. In twiter, hashtag# are used to index common topics. In programmming, Do you think the use of hashtag# in source codes will be useful </a:t>
            </a:r>
            <a:r>
              <a:rPr lang="en" sz="2400" dirty="0"/>
              <a:t>for summarization or indexing</a:t>
            </a:r>
            <a:r>
              <a:rPr lang="en" sz="2400" dirty="0" smtClean="0"/>
              <a:t>? 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" sz="2400" dirty="0" smtClean="0"/>
          </a:p>
          <a:p>
            <a:pPr lvl="0">
              <a:buFont typeface="Wingdings" panose="05000000000000000000" pitchFamily="2" charset="2"/>
              <a:buChar char="q"/>
            </a:pPr>
            <a:endParaRPr lang="en" sz="2400" dirty="0"/>
          </a:p>
          <a:p>
            <a:pPr lvl="0">
              <a:buNone/>
            </a:pPr>
            <a:endParaRPr lang="en" sz="2400" dirty="0" smtClean="0"/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lang="en" sz="2400" dirty="0" smtClean="0"/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altLang="ko-KR" sz="4000" dirty="0" smtClean="0"/>
              <a:t>1. Introduction</a:t>
            </a:r>
            <a:endParaRPr lang="en" sz="4000" dirty="0">
              <a:effectLst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2000" b="1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b="1" dirty="0" smtClean="0"/>
              <a:t>Code </a:t>
            </a:r>
            <a:r>
              <a:rPr lang="en" sz="2000" b="1" dirty="0" smtClean="0"/>
              <a:t>examples </a:t>
            </a:r>
            <a:r>
              <a:rPr lang="en" sz="2000" dirty="0" smtClean="0"/>
              <a:t>are important in modern software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A </a:t>
            </a:r>
            <a:r>
              <a:rPr lang="en" sz="1600" dirty="0"/>
              <a:t>third of programmers </a:t>
            </a:r>
            <a:r>
              <a:rPr lang="en" sz="1600" dirty="0" smtClean="0"/>
              <a:t>search for them </a:t>
            </a:r>
            <a:r>
              <a:rPr lang="en" sz="1600" dirty="0"/>
              <a:t>every day </a:t>
            </a:r>
            <a:r>
              <a:rPr lang="en" sz="1600" dirty="0" smtClean="0"/>
              <a:t>in </a:t>
            </a:r>
            <a:r>
              <a:rPr lang="en" sz="1600" dirty="0"/>
              <a:t>a </a:t>
            </a:r>
            <a:r>
              <a:rPr lang="en" sz="1600" dirty="0" smtClean="0"/>
              <a:t>survey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API docs contain </a:t>
            </a:r>
            <a:endParaRPr lang="en" sz="1600" dirty="0"/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On </a:t>
            </a:r>
            <a:r>
              <a:rPr lang="en" sz="2000" dirty="0"/>
              <a:t>Stack Overflow, 65% of accepted answers contain code </a:t>
            </a:r>
            <a:r>
              <a:rPr lang="en" sz="2000" dirty="0" smtClean="0"/>
              <a:t>examples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concise </a:t>
            </a:r>
            <a:r>
              <a:rPr lang="en" sz="1600" dirty="0"/>
              <a:t>or </a:t>
            </a:r>
            <a:r>
              <a:rPr lang="en" sz="1600" dirty="0" smtClean="0"/>
              <a:t>longer </a:t>
            </a:r>
            <a:r>
              <a:rPr lang="en" sz="1600" dirty="0"/>
              <a:t>code </a:t>
            </a:r>
            <a:r>
              <a:rPr lang="en" sz="1600" dirty="0" smtClean="0"/>
              <a:t>examples. W</a:t>
            </a:r>
            <a:r>
              <a:rPr lang="en" sz="1400" dirty="0" smtClean="0"/>
              <a:t>hich </a:t>
            </a:r>
            <a:r>
              <a:rPr lang="en" sz="1400" dirty="0"/>
              <a:t>one is </a:t>
            </a:r>
            <a:r>
              <a:rPr lang="en" sz="1400" dirty="0" smtClean="0"/>
              <a:t>effective?</a:t>
            </a:r>
            <a:endParaRPr lang="en" sz="1400" dirty="0" smtClean="0"/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 smtClean="0"/>
              <a:t>Great potential for technology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automatically shorten a source code fragment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adapt it appropriately in context</a:t>
            </a:r>
          </a:p>
          <a:p>
            <a:pPr lvl="1">
              <a:buFontTx/>
              <a:buChar char="-"/>
            </a:pPr>
            <a:r>
              <a:rPr lang="en-US" sz="1600" dirty="0" smtClean="0"/>
              <a:t>natural language summarization is not suitable for this work 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altLang="ko-KR" sz="4000" dirty="0" smtClean="0"/>
              <a:t>1. Introduction</a:t>
            </a:r>
            <a:endParaRPr lang="en" sz="4000" dirty="0">
              <a:effectLst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2000" b="1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b="1" dirty="0" smtClean="0"/>
              <a:t>Goal </a:t>
            </a:r>
            <a:r>
              <a:rPr lang="en" sz="2000" b="1" dirty="0"/>
              <a:t>: Automatic source-to-source summarization 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Study</a:t>
            </a:r>
            <a:r>
              <a:rPr lang="en" sz="2000" dirty="0"/>
              <a:t>: </a:t>
            </a:r>
            <a:endParaRPr lang="en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How </a:t>
            </a:r>
            <a:r>
              <a:rPr lang="en" sz="1600" dirty="0"/>
              <a:t>humans summarize </a:t>
            </a:r>
            <a:r>
              <a:rPr lang="en" sz="1600" dirty="0" smtClean="0"/>
              <a:t>examples?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" altLang="ko-KR" sz="1400" dirty="0" smtClean="0"/>
              <a:t>which </a:t>
            </a:r>
            <a:r>
              <a:rPr lang="en" altLang="ko-KR" sz="1400" dirty="0" smtClean="0"/>
              <a:t>content to </a:t>
            </a:r>
            <a:r>
              <a:rPr lang="en" altLang="ko-KR" sz="1400" i="1" dirty="0" smtClean="0"/>
              <a:t>select</a:t>
            </a:r>
            <a:r>
              <a:rPr lang="en" altLang="ko-KR" sz="1400" dirty="0" smtClean="0"/>
              <a:t> and how to </a:t>
            </a:r>
            <a:r>
              <a:rPr lang="en" altLang="ko-KR" sz="1400" i="1" dirty="0" smtClean="0"/>
              <a:t>presen</a:t>
            </a:r>
            <a:r>
              <a:rPr lang="en" altLang="ko-KR" sz="1400" dirty="0" smtClean="0"/>
              <a:t>t the </a:t>
            </a:r>
            <a:r>
              <a:rPr lang="en" altLang="ko-KR" sz="1400" dirty="0" smtClean="0"/>
              <a:t>content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156 </a:t>
            </a:r>
            <a:r>
              <a:rPr lang="en" sz="1600" dirty="0"/>
              <a:t>summaries generated by 16 programmers on 52 code examples</a:t>
            </a:r>
          </a:p>
          <a:p>
            <a:pPr marL="228600" indent="0">
              <a:buNone/>
            </a:pPr>
            <a:endParaRPr lang="en" sz="2000" dirty="0" smtClean="0"/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sz="20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2000" dirty="0" smtClean="0"/>
              <a:t>Q: How </a:t>
            </a:r>
            <a:r>
              <a:rPr lang="en" sz="2000" dirty="0" smtClean="0"/>
              <a:t>do you think the participants summarized </a:t>
            </a:r>
            <a:r>
              <a:rPr lang="en" sz="2000" dirty="0" smtClean="0"/>
              <a:t>codes? </a:t>
            </a:r>
            <a:endParaRPr lang="en" sz="2000" dirty="0" smtClean="0"/>
          </a:p>
          <a:p>
            <a:pPr marL="0" lvl="0" indent="0" rtl="0">
              <a:spcBef>
                <a:spcPts val="0"/>
              </a:spcBef>
              <a:buNone/>
            </a:pPr>
            <a:endParaRPr lang="en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2. Related Work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2000" b="1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b="1" dirty="0" smtClean="0"/>
              <a:t>Studies </a:t>
            </a:r>
            <a:r>
              <a:rPr lang="en" sz="2000" b="1" dirty="0"/>
              <a:t>on Code </a:t>
            </a:r>
            <a:r>
              <a:rPr lang="en" sz="2000" b="1" dirty="0" smtClean="0"/>
              <a:t>Examples</a:t>
            </a:r>
            <a:r>
              <a:rPr lang="en" sz="2000" dirty="0" smtClean="0"/>
              <a:t>: what is important in code example ?</a:t>
            </a:r>
          </a:p>
          <a:p>
            <a:pPr marL="914400" lvl="1">
              <a:buFont typeface="Courier New" panose="02070309020205020404" pitchFamily="49" charset="0"/>
              <a:buChar char="o"/>
            </a:pPr>
            <a:r>
              <a:rPr lang="en" sz="1600" dirty="0" smtClean="0"/>
              <a:t>Concise </a:t>
            </a:r>
            <a:r>
              <a:rPr lang="en" sz="1600" dirty="0"/>
              <a:t>(&lt; 4 lines), shorter, reduced complexity, and unnecessary details on Stack Overflow (Nasehi et el</a:t>
            </a:r>
            <a:r>
              <a:rPr lang="en" sz="1600" dirty="0" smtClean="0"/>
              <a:t>)</a:t>
            </a:r>
          </a:p>
          <a:p>
            <a:pPr marL="914400" lvl="1">
              <a:buFont typeface="Courier New" panose="02070309020205020404" pitchFamily="49" charset="0"/>
              <a:buChar char="o"/>
            </a:pPr>
            <a:r>
              <a:rPr lang="en" sz="1600" b="1" dirty="0" smtClean="0"/>
              <a:t>Ellipses</a:t>
            </a:r>
            <a:r>
              <a:rPr lang="en" sz="1600" dirty="0" smtClean="0"/>
              <a:t> </a:t>
            </a:r>
            <a:r>
              <a:rPr lang="en" sz="1600" dirty="0" smtClean="0"/>
              <a:t>(indicating input variable’s context-specific value) and </a:t>
            </a:r>
            <a:r>
              <a:rPr lang="en" sz="1600" b="1" dirty="0" smtClean="0"/>
              <a:t>exception </a:t>
            </a:r>
            <a:r>
              <a:rPr lang="en" sz="1600" b="1" dirty="0" smtClean="0"/>
              <a:t>handling</a:t>
            </a:r>
            <a:r>
              <a:rPr lang="en" sz="1600" dirty="0" smtClean="0"/>
              <a:t> were employed in </a:t>
            </a:r>
            <a:r>
              <a:rPr lang="en" sz="1600" dirty="0"/>
              <a:t>JDK examples (</a:t>
            </a:r>
            <a:r>
              <a:rPr lang="en" sz="1600" dirty="0" smtClean="0"/>
              <a:t>Buse et el)</a:t>
            </a:r>
            <a:endParaRPr lang="en" sz="1600" dirty="0"/>
          </a:p>
          <a:p>
            <a:pPr lvl="0" rtl="0">
              <a:spcBef>
                <a:spcPts val="0"/>
              </a:spcBef>
              <a:buNone/>
            </a:pPr>
            <a:endParaRPr lang="en" sz="2000" b="1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b="1" dirty="0" smtClean="0"/>
              <a:t>Source </a:t>
            </a:r>
            <a:r>
              <a:rPr lang="en" sz="2000" b="1" dirty="0"/>
              <a:t>Code Explanations</a:t>
            </a:r>
            <a:r>
              <a:rPr lang="en" sz="2000" dirty="0"/>
              <a:t>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2000" dirty="0"/>
              <a:t>code-to-text summarization </a:t>
            </a:r>
            <a:endParaRPr lang="en" sz="2000" dirty="0" smtClean="0"/>
          </a:p>
          <a:p>
            <a:pPr marL="857250" lvl="1" indent="-228600">
              <a:buChar char="-"/>
            </a:pPr>
            <a:r>
              <a:rPr lang="en" sz="1800" dirty="0" smtClean="0"/>
              <a:t>Textual summary of a class or a method (Moreno et </a:t>
            </a:r>
            <a:r>
              <a:rPr lang="en" sz="1800" dirty="0" smtClean="0"/>
              <a:t>el, Sridhara et el)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lang="en" sz="2000" b="1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b="1" dirty="0" smtClean="0"/>
              <a:t>Snippet </a:t>
            </a:r>
            <a:r>
              <a:rPr lang="en" sz="2000" b="1" dirty="0"/>
              <a:t>Generation in Search Engines</a:t>
            </a:r>
            <a:r>
              <a:rPr lang="en" sz="2000" dirty="0"/>
              <a:t>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3. Study </a:t>
            </a:r>
            <a:r>
              <a:rPr lang="en" sz="4000" dirty="0" smtClean="0"/>
              <a:t>Set-Up</a:t>
            </a:r>
            <a:endParaRPr lang="en" sz="40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2000" b="1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b="1" dirty="0" smtClean="0"/>
              <a:t>Goal</a:t>
            </a:r>
            <a:r>
              <a:rPr lang="en" sz="2000" b="1" dirty="0"/>
              <a:t>: To learn code summarization </a:t>
            </a:r>
            <a:r>
              <a:rPr lang="en" sz="2000" b="1" dirty="0" smtClean="0"/>
              <a:t>practices &amp; justification</a:t>
            </a:r>
            <a:endParaRPr lang="en" sz="2000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can </a:t>
            </a:r>
            <a:r>
              <a:rPr lang="en" sz="1600" dirty="0"/>
              <a:t>be </a:t>
            </a:r>
            <a:r>
              <a:rPr lang="en" sz="1600" dirty="0" smtClean="0"/>
              <a:t>used in </a:t>
            </a:r>
            <a:r>
              <a:rPr lang="en" sz="1600" dirty="0" smtClean="0"/>
              <a:t>source </a:t>
            </a:r>
            <a:r>
              <a:rPr lang="en" sz="1600" dirty="0"/>
              <a:t>code summarization and </a:t>
            </a:r>
            <a:r>
              <a:rPr lang="en" sz="1600" dirty="0" smtClean="0"/>
              <a:t>presentation development</a:t>
            </a:r>
            <a:endParaRPr lang="en" sz="1600" dirty="0" smtClean="0"/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Research </a:t>
            </a:r>
            <a:r>
              <a:rPr lang="en" sz="2000" dirty="0"/>
              <a:t>Questions: </a:t>
            </a:r>
            <a:endParaRPr lang="en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b="1" dirty="0" smtClean="0"/>
              <a:t>Selection</a:t>
            </a:r>
            <a:r>
              <a:rPr lang="en" sz="1600" dirty="0" smtClean="0"/>
              <a:t>: Which </a:t>
            </a:r>
            <a:r>
              <a:rPr lang="en" sz="1600" dirty="0"/>
              <a:t>part of the code be selected and why </a:t>
            </a:r>
            <a:r>
              <a:rPr lang="en" sz="1600" dirty="0" smtClean="0"/>
              <a:t>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b="1" dirty="0" smtClean="0"/>
              <a:t>Presentation</a:t>
            </a:r>
            <a:r>
              <a:rPr lang="en" sz="1600" dirty="0" smtClean="0"/>
              <a:t>: How </a:t>
            </a:r>
            <a:r>
              <a:rPr lang="en" sz="1600" dirty="0"/>
              <a:t>should the code be presented and why </a:t>
            </a:r>
            <a:r>
              <a:rPr lang="en" sz="1600" dirty="0" smtClean="0"/>
              <a:t>?</a:t>
            </a:r>
            <a:endParaRPr lang="en" sz="1600" dirty="0"/>
          </a:p>
          <a:p>
            <a:pPr lvl="0" rtl="0">
              <a:spcBef>
                <a:spcPts val="0"/>
              </a:spcBef>
              <a:buNone/>
            </a:pPr>
            <a:endParaRPr lang="en-US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 smtClean="0"/>
              <a:t>16 participants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en-US" sz="2000" dirty="0" smtClean="0"/>
              <a:t>Shorten code fragments 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en-US" sz="2000" dirty="0" smtClean="0"/>
              <a:t>Verbalize </a:t>
            </a:r>
            <a:r>
              <a:rPr lang="en-US" sz="2000" dirty="0" smtClean="0"/>
              <a:t>thought process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/>
              <a:t>which was recorded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33" y="3265150"/>
            <a:ext cx="4991797" cy="1438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3.1 Summarization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To present main ideas          in less space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Constraints: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Less than 3 lines</a:t>
            </a:r>
          </a:p>
          <a:p>
            <a:endParaRPr lang="en-US" sz="2400" dirty="0"/>
          </a:p>
        </p:txBody>
      </p:sp>
      <p:pic>
        <p:nvPicPr>
          <p:cNvPr id="5" name="그림 3" descr="1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57215" y="1135237"/>
            <a:ext cx="4712648" cy="38127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7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0312" y="-2053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Study Set-Up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3.2 Code Fragments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Challenge: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the </a:t>
            </a:r>
            <a:r>
              <a:rPr lang="en" sz="1600" dirty="0"/>
              <a:t>general idea of summarization is </a:t>
            </a:r>
            <a:r>
              <a:rPr lang="en" sz="1600" dirty="0" smtClean="0"/>
              <a:t>context-sensitive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code </a:t>
            </a:r>
            <a:r>
              <a:rPr lang="en" sz="1600" dirty="0"/>
              <a:t>summarization requires a non-trivial level of programming expertise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Solution: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The Official Android API Guides (a mix of natural language text and code)</a:t>
            </a:r>
            <a:endParaRPr lang="en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600" dirty="0" smtClean="0"/>
              <a:t>Participants </a:t>
            </a:r>
            <a:r>
              <a:rPr lang="en" sz="1600" dirty="0"/>
              <a:t>who have experience in Android programming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52 </a:t>
            </a:r>
            <a:r>
              <a:rPr lang="en" sz="2000" dirty="0"/>
              <a:t>code fragments were used among 166 </a:t>
            </a:r>
            <a:r>
              <a:rPr lang="en" sz="2000" dirty="0" smtClean="0"/>
              <a:t>candidates in Android Guides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</a:t>
            </a:r>
            <a:r>
              <a:rPr lang="en" sz="1600" dirty="0"/>
              <a:t>xplain and demonstrate the usage of Android API</a:t>
            </a:r>
            <a:endParaRPr lang="en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7380312" y="-2053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Study Set-Up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3.3 Participants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 smtClean="0"/>
              <a:t>16 participants, </a:t>
            </a:r>
            <a:r>
              <a:rPr lang="en-US" sz="2000" dirty="0" smtClean="0"/>
              <a:t>52 fragments</a:t>
            </a:r>
            <a:endParaRPr lang="en-US" sz="2000" dirty="0" smtClean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12 participant </a:t>
            </a:r>
            <a:r>
              <a:rPr lang="en" sz="2000" dirty="0"/>
              <a:t>* 10 fragments = 120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  4 </a:t>
            </a:r>
            <a:r>
              <a:rPr lang="en" sz="2000" dirty="0"/>
              <a:t>person </a:t>
            </a:r>
            <a:r>
              <a:rPr lang="en" sz="2000" dirty="0"/>
              <a:t>*</a:t>
            </a:r>
            <a:r>
              <a:rPr lang="en" sz="2000" dirty="0" smtClean="0"/>
              <a:t> 9 </a:t>
            </a:r>
            <a:r>
              <a:rPr lang="en" sz="2000" dirty="0"/>
              <a:t>fragments = </a:t>
            </a:r>
            <a:r>
              <a:rPr lang="en" sz="2000" dirty="0" smtClean="0"/>
              <a:t>36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/>
              <a:t>156 / 52 = 3 fragments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91630"/>
            <a:ext cx="5106113" cy="952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0312" y="-2053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Study Set-Up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404</TotalTime>
  <Words>1032</Words>
  <Application>Microsoft Office PowerPoint</Application>
  <PresentationFormat>On-screen Show (16:9)</PresentationFormat>
  <Paragraphs>229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Batang</vt:lpstr>
      <vt:lpstr>Arial</vt:lpstr>
      <vt:lpstr>Courier New</vt:lpstr>
      <vt:lpstr>Georgia</vt:lpstr>
      <vt:lpstr>HY견명조</vt:lpstr>
      <vt:lpstr>Wingdings</vt:lpstr>
      <vt:lpstr>고구려 벽화</vt:lpstr>
      <vt:lpstr>Selection and Presentation Practices  for Code Example Summarization</vt:lpstr>
      <vt:lpstr>Table of Contents</vt:lpstr>
      <vt:lpstr>1. Introduction</vt:lpstr>
      <vt:lpstr>1. Introduction</vt:lpstr>
      <vt:lpstr>2. Related Work</vt:lpstr>
      <vt:lpstr>3. Study Set-Up</vt:lpstr>
      <vt:lpstr>3.1 Summarization Task</vt:lpstr>
      <vt:lpstr>3.2 Code Fragments</vt:lpstr>
      <vt:lpstr>3.3 Participants</vt:lpstr>
      <vt:lpstr>4. Conceptual Framework</vt:lpstr>
      <vt:lpstr>5. Selection Practices</vt:lpstr>
      <vt:lpstr>5.1 Using Language Constructs</vt:lpstr>
      <vt:lpstr>5.2 Using Query Terms</vt:lpstr>
      <vt:lpstr>5.3 Considering Human Reader</vt:lpstr>
      <vt:lpstr>6. Presentation Practices</vt:lpstr>
      <vt:lpstr>6.1 Trimming a Line When Needed</vt:lpstr>
      <vt:lpstr>6.2 Compressing a Large Amount of Code</vt:lpstr>
      <vt:lpstr>6.3 Truncating Code</vt:lpstr>
      <vt:lpstr>6.4 Formatting Code for Readability</vt:lpstr>
      <vt:lpstr>6.5 Improving Code</vt:lpstr>
      <vt:lpstr>7.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and Presentation Practices  for Code example Summarization</dc:title>
  <dc:creator>user</dc:creator>
  <cp:lastModifiedBy>Ahn, Sung Soo</cp:lastModifiedBy>
  <cp:revision>163</cp:revision>
  <dcterms:modified xsi:type="dcterms:W3CDTF">2016-02-25T21:18:21Z</dcterms:modified>
</cp:coreProperties>
</file>