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82" r:id="rId4"/>
    <p:sldId id="331" r:id="rId5"/>
    <p:sldId id="325" r:id="rId6"/>
    <p:sldId id="332" r:id="rId7"/>
    <p:sldId id="330" r:id="rId8"/>
    <p:sldId id="327" r:id="rId9"/>
    <p:sldId id="328" r:id="rId10"/>
    <p:sldId id="329" r:id="rId11"/>
    <p:sldId id="326" r:id="rId12"/>
    <p:sldId id="302" r:id="rId13"/>
    <p:sldId id="310" r:id="rId14"/>
    <p:sldId id="322" r:id="rId15"/>
    <p:sldId id="311" r:id="rId16"/>
    <p:sldId id="308" r:id="rId17"/>
    <p:sldId id="318" r:id="rId18"/>
    <p:sldId id="319" r:id="rId19"/>
    <p:sldId id="324" r:id="rId20"/>
    <p:sldId id="321" r:id="rId21"/>
    <p:sldId id="32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5" autoAdjust="0"/>
    <p:restoredTop sz="94660" autoAdjust="0"/>
  </p:normalViewPr>
  <p:slideViewPr>
    <p:cSldViewPr snapToGrid="0" showGuides="1">
      <p:cViewPr>
        <p:scale>
          <a:sx n="90" d="100"/>
          <a:sy n="90" d="100"/>
        </p:scale>
        <p:origin x="-162" y="-126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_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>
                <a:alpha val="50196"/>
              </a:schemeClr>
            </a:solidFill>
            <a:ln w="25400">
              <a:solidFill>
                <a:schemeClr val="accent2"/>
              </a:solidFill>
              <a:prstDash val="sysDot"/>
            </a:ln>
            <a:effectLst/>
          </c:spPr>
          <c:dLbls>
            <c:dLbl>
              <c:idx val="0"/>
              <c:layout>
                <c:manualLayout>
                  <c:x val="0.10312499999999999"/>
                  <c:y val="3.515624783733711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59E-46E7-99EA-E16AF9FE26BB}"/>
                </c:ext>
              </c:extLst>
            </c:dLbl>
            <c:dLbl>
              <c:idx val="1"/>
              <c:layout>
                <c:manualLayout>
                  <c:x val="5.46875E-2"/>
                  <c:y val="-2.812499826986969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36937500000000001"/>
                      <c:h val="0.122437492468166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59E-46E7-99EA-E16AF9FE26BB}"/>
                </c:ext>
              </c:extLst>
            </c:dLbl>
            <c:dLbl>
              <c:idx val="3"/>
              <c:layout>
                <c:manualLayout>
                  <c:x val="-8.2352941176470615E-2"/>
                  <c:y val="2.773109060205826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59E-46E7-99EA-E16AF9FE26BB}"/>
                </c:ext>
              </c:extLst>
            </c:dLbl>
            <c:dLbl>
              <c:idx val="4"/>
              <c:layout>
                <c:manualLayout>
                  <c:x val="-6.7184740232459905E-2"/>
                  <c:y val="2.374313474947175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32835507497784533"/>
                      <c:h val="0.122105218694409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59E-46E7-99EA-E16AF9FE26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PPT 능력</c:v>
                </c:pt>
                <c:pt idx="1">
                  <c:v>커뮤니케이션 능력</c:v>
                </c:pt>
                <c:pt idx="2">
                  <c:v>분석력</c:v>
                </c:pt>
                <c:pt idx="3">
                  <c:v>기획력</c:v>
                </c:pt>
                <c:pt idx="4">
                  <c:v>정보수집능력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85</c:v>
                </c:pt>
                <c:pt idx="1">
                  <c:v>67</c:v>
                </c:pt>
                <c:pt idx="2">
                  <c:v>92</c:v>
                </c:pt>
                <c:pt idx="3">
                  <c:v>83</c:v>
                </c:pt>
                <c:pt idx="4">
                  <c:v>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59E-46E7-99EA-E16AF9FE26B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52915712"/>
        <c:axId val="72802880"/>
      </c:radarChart>
      <c:catAx>
        <c:axId val="52915712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72802880"/>
        <c:crosses val="autoZero"/>
        <c:auto val="1"/>
        <c:lblAlgn val="ctr"/>
        <c:lblOffset val="100"/>
        <c:noMultiLvlLbl val="0"/>
      </c:catAx>
      <c:valAx>
        <c:axId val="7280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cross"/>
        <c:tickLblPos val="nextTo"/>
        <c:spPr>
          <a:noFill/>
          <a:ln>
            <a:solidFill>
              <a:schemeClr val="accent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91571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5400" cap="rnd" cmpd="sng" algn="ctr">
        <a:solidFill>
          <a:schemeClr val="phClr"/>
        </a:solidFill>
        <a:prstDash val="sysDot"/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06454" y="2624558"/>
            <a:ext cx="52854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</a:rPr>
              <a:t>Movie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7200" b="1" dirty="0" smtClean="0">
                <a:solidFill>
                  <a:schemeClr val="bg1"/>
                </a:solidFill>
              </a:rPr>
              <a:t>Cafe</a:t>
            </a:r>
            <a:endParaRPr lang="ko-KR" altLang="en-US" sz="7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869199" y="3801943"/>
            <a:ext cx="2326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곽동운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bg1"/>
                </a:solidFill>
              </a:rPr>
              <a:t>응용 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SW 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엔지니어링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2015.07.08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주요 이력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554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이력 중에서도 강조하고 싶은 부분만 요약하기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866969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14843" y="2348538"/>
            <a:ext cx="3300656" cy="615010"/>
            <a:chOff x="2263852" y="2348538"/>
            <a:chExt cx="3300656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2011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3275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414843" y="4445580"/>
            <a:ext cx="3452941" cy="615010"/>
            <a:chOff x="2263852" y="2348538"/>
            <a:chExt cx="3452941" cy="615010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48538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2013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3427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341773" y="3247559"/>
            <a:ext cx="3275256" cy="615010"/>
            <a:chOff x="2289252" y="2348538"/>
            <a:chExt cx="3275256" cy="615010"/>
          </a:xfrm>
        </p:grpSpPr>
        <p:sp>
          <p:nvSpPr>
            <p:cNvPr id="28" name="TextBox 27"/>
            <p:cNvSpPr txBox="1"/>
            <p:nvPr/>
          </p:nvSpPr>
          <p:spPr>
            <a:xfrm>
              <a:off x="4884297" y="2348538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accent4"/>
                  </a:solidFill>
                </a:rPr>
                <a:t>2012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89252" y="2624994"/>
              <a:ext cx="3275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228449" y="5344601"/>
            <a:ext cx="3427541" cy="615010"/>
            <a:chOff x="2175928" y="2348538"/>
            <a:chExt cx="3427541" cy="615010"/>
          </a:xfrm>
        </p:grpSpPr>
        <p:sp>
          <p:nvSpPr>
            <p:cNvPr id="31" name="TextBox 30"/>
            <p:cNvSpPr txBox="1"/>
            <p:nvPr/>
          </p:nvSpPr>
          <p:spPr>
            <a:xfrm>
              <a:off x="4892311" y="2348538"/>
              <a:ext cx="668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accent4"/>
                  </a:solidFill>
                </a:rPr>
                <a:t>2014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75928" y="2624994"/>
              <a:ext cx="3427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76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6388" y="652394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030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OO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직에 필요한 핵심 역량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201X</a:t>
            </a:r>
            <a:r>
              <a:rPr lang="ko-KR" altLang="en-US" sz="1400" spc="-150" dirty="0">
                <a:solidFill>
                  <a:schemeClr val="accent4"/>
                </a:solidFill>
              </a:rPr>
              <a:t>년 </a:t>
            </a:r>
            <a:r>
              <a:rPr lang="en-US" altLang="ko-KR" sz="1400" spc="-150" dirty="0">
                <a:solidFill>
                  <a:schemeClr val="accent4"/>
                </a:solidFill>
              </a:rPr>
              <a:t>OOOO</a:t>
            </a:r>
            <a:r>
              <a:rPr lang="ko-KR" altLang="en-US" sz="1400" spc="-150" dirty="0">
                <a:solidFill>
                  <a:schemeClr val="accent4"/>
                </a:solidFill>
              </a:rPr>
              <a:t>사 </a:t>
            </a:r>
            <a:r>
              <a:rPr lang="en-US" altLang="ko-KR" sz="1400" spc="-150" dirty="0">
                <a:solidFill>
                  <a:schemeClr val="accent4"/>
                </a:solidFill>
              </a:rPr>
              <a:t>XXX </a:t>
            </a:r>
            <a:r>
              <a:rPr lang="ko-KR" altLang="en-US" sz="1400" spc="-150" dirty="0">
                <a:solidFill>
                  <a:schemeClr val="accent4"/>
                </a:solidFill>
              </a:rPr>
              <a:t>자료를 기준으로 분석</a:t>
            </a:r>
          </a:p>
        </p:txBody>
      </p:sp>
      <p:sp>
        <p:nvSpPr>
          <p:cNvPr id="10" name="타원 9"/>
          <p:cNvSpPr/>
          <p:nvPr/>
        </p:nvSpPr>
        <p:spPr>
          <a:xfrm>
            <a:off x="1586066" y="2402157"/>
            <a:ext cx="3053141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513721" y="2402157"/>
            <a:ext cx="3053140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244195" y="2128919"/>
            <a:ext cx="3653077" cy="365307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76658" y="4920113"/>
            <a:ext cx="1319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4"/>
                </a:solidFill>
              </a:rPr>
              <a:t>창의력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50389" y="4689280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자료검색능력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93663" y="4753092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스케줄링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3" b="17583"/>
          <a:stretch/>
        </p:blipFill>
        <p:spPr>
          <a:xfrm>
            <a:off x="2182944" y="2738215"/>
            <a:ext cx="2337166" cy="197490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85" t="79533" r="1" b="-7485"/>
          <a:stretch/>
        </p:blipFill>
        <p:spPr>
          <a:xfrm>
            <a:off x="2077375" y="4392479"/>
            <a:ext cx="1612925" cy="35443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8" b="15958"/>
          <a:stretch/>
        </p:blipFill>
        <p:spPr>
          <a:xfrm>
            <a:off x="8292284" y="2606610"/>
            <a:ext cx="1950230" cy="195023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85" t="79533" r="1" b="-7485"/>
          <a:stretch/>
        </p:blipFill>
        <p:spPr>
          <a:xfrm>
            <a:off x="8110875" y="4336563"/>
            <a:ext cx="1605093" cy="35271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b="14858"/>
          <a:stretch/>
        </p:blipFill>
        <p:spPr>
          <a:xfrm>
            <a:off x="4978400" y="2052959"/>
            <a:ext cx="2692018" cy="269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2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786113730"/>
              </p:ext>
            </p:extLst>
          </p:nvPr>
        </p:nvGraphicFramePr>
        <p:xfrm>
          <a:off x="2133600" y="2138988"/>
          <a:ext cx="7962061" cy="4166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63852" y="645071"/>
            <a:ext cx="29979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OO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직 업무 적합도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201X</a:t>
            </a:r>
            <a:r>
              <a:rPr lang="ko-KR" altLang="en-US" sz="1400" spc="-150" dirty="0">
                <a:solidFill>
                  <a:schemeClr val="accent4"/>
                </a:solidFill>
              </a:rPr>
              <a:t>년 </a:t>
            </a:r>
            <a:r>
              <a:rPr lang="en-US" altLang="ko-KR" sz="1400" spc="-150" dirty="0">
                <a:solidFill>
                  <a:schemeClr val="accent4"/>
                </a:solidFill>
              </a:rPr>
              <a:t>OOOO</a:t>
            </a:r>
            <a:r>
              <a:rPr lang="ko-KR" altLang="en-US" sz="1400" spc="-150" dirty="0">
                <a:solidFill>
                  <a:schemeClr val="accent4"/>
                </a:solidFill>
              </a:rPr>
              <a:t>사 </a:t>
            </a:r>
            <a:r>
              <a:rPr lang="en-US" altLang="ko-KR" sz="1400" spc="-150" dirty="0">
                <a:solidFill>
                  <a:schemeClr val="accent4"/>
                </a:solidFill>
              </a:rPr>
              <a:t>XXX </a:t>
            </a:r>
            <a:r>
              <a:rPr lang="ko-KR" altLang="en-US" sz="1400" spc="-150" dirty="0">
                <a:solidFill>
                  <a:schemeClr val="accent4"/>
                </a:solidFill>
              </a:rPr>
              <a:t>자료를 기준으로 분석</a:t>
            </a:r>
          </a:p>
        </p:txBody>
      </p:sp>
    </p:spTree>
    <p:extLst>
      <p:ext uri="{BB962C8B-B14F-4D97-AF65-F5344CB8AC3E}">
        <p14:creationId xmlns:p14="http://schemas.microsoft.com/office/powerpoint/2010/main" val="321225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1578" y="652394"/>
            <a:ext cx="704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767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디자인 프로그램 숙련도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411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업무 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수행시</a:t>
            </a:r>
            <a:r>
              <a:rPr lang="ko-KR" altLang="en-US" sz="1400" spc="-150" dirty="0">
                <a:solidFill>
                  <a:schemeClr val="accent4"/>
                </a:solidFill>
              </a:rPr>
              <a:t> 자주 사용되는 프로그램의 숙련도 표시</a:t>
            </a:r>
          </a:p>
        </p:txBody>
      </p:sp>
      <p:sp>
        <p:nvSpPr>
          <p:cNvPr id="20" name="타원 19"/>
          <p:cNvSpPr/>
          <p:nvPr/>
        </p:nvSpPr>
        <p:spPr>
          <a:xfrm>
            <a:off x="5210598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689925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169251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648578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127904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607231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086557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565884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9045210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9524537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210598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689925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169251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648578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7127904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607231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8086557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565884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9045210" y="3349988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9524537" y="3349988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210598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689925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169251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648578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7127904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7607231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8086557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8565884" y="3895447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9045210" y="3895447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9524537" y="3895447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210598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689925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6169251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6648578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127904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7607231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8086557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8565884" y="4440906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9045210" y="4440906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9524537" y="4440906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5210598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5689925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169251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6648578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127904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7607231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8086557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8565884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9045210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9524537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9252" y="2640776"/>
            <a:ext cx="26292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MS POWERPOINT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MS EXCEL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MS WORD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PHOTOSHOP</a:t>
            </a:r>
            <a:br>
              <a:rPr lang="en-US" altLang="ko-KR" sz="2400" dirty="0">
                <a:solidFill>
                  <a:schemeClr val="accent4"/>
                </a:solidFill>
              </a:rPr>
            </a:br>
            <a:r>
              <a:rPr lang="en-US" altLang="ko-KR" sz="2400" dirty="0">
                <a:solidFill>
                  <a:schemeClr val="accent4"/>
                </a:solidFill>
              </a:rPr>
              <a:t>ILLUSTRATOR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485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767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파워포인트 디자인 샘플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483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err="1">
                <a:solidFill>
                  <a:schemeClr val="accent4"/>
                </a:solidFill>
              </a:rPr>
              <a:t>네이버</a:t>
            </a:r>
            <a:r>
              <a:rPr lang="ko-KR" altLang="en-US" sz="1400" spc="-150" dirty="0">
                <a:solidFill>
                  <a:schemeClr val="accent4"/>
                </a:solidFill>
              </a:rPr>
              <a:t> 포스트 새별의 파워포인트 </a:t>
            </a:r>
            <a:r>
              <a:rPr lang="en-US" altLang="ko-KR" sz="1400" spc="-150" dirty="0">
                <a:solidFill>
                  <a:schemeClr val="accent4"/>
                </a:solidFill>
              </a:rPr>
              <a:t>PPT </a:t>
            </a:r>
            <a:r>
              <a:rPr lang="ko-KR" altLang="en-US" sz="1400" spc="-150" dirty="0">
                <a:solidFill>
                  <a:schemeClr val="accent4"/>
                </a:solidFill>
              </a:rPr>
              <a:t>나도 예쁘게 만들 수 있다 강의 샘플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4" y="2039588"/>
            <a:ext cx="2519028" cy="3358704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54" y="2039588"/>
            <a:ext cx="2519028" cy="3358704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194" y="2039588"/>
            <a:ext cx="2325256" cy="3358704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114" y="2039588"/>
            <a:ext cx="2519028" cy="3358704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그룹 16"/>
          <p:cNvGrpSpPr/>
          <p:nvPr/>
        </p:nvGrpSpPr>
        <p:grpSpPr>
          <a:xfrm>
            <a:off x="2009833" y="5485953"/>
            <a:ext cx="2038350" cy="629083"/>
            <a:chOff x="2028825" y="5485953"/>
            <a:chExt cx="2038350" cy="629083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84009" y="5581204"/>
              <a:ext cx="1527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2015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616482" y="5494191"/>
            <a:ext cx="2038350" cy="629083"/>
            <a:chOff x="2028825" y="5485953"/>
            <a:chExt cx="2038350" cy="629083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84009" y="5581204"/>
              <a:ext cx="1527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2015</a:t>
              </a:r>
              <a:endParaRPr lang="ko-KR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223131" y="5502429"/>
            <a:ext cx="2038350" cy="629083"/>
            <a:chOff x="2028825" y="5485953"/>
            <a:chExt cx="2038350" cy="629083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284009" y="5581204"/>
              <a:ext cx="1527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2015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9829781" y="5510667"/>
            <a:ext cx="2038350" cy="629083"/>
            <a:chOff x="2028825" y="5485953"/>
            <a:chExt cx="2038350" cy="629083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284009" y="5581204"/>
              <a:ext cx="1527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2015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2822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6238503" cy="769441"/>
            <a:chOff x="510077" y="2691080"/>
            <a:chExt cx="6238503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551625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Extracurricular Activity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551625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Extracurricular Activity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915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대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·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내외 활동 이력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435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2009</a:t>
            </a:r>
            <a:r>
              <a:rPr lang="ko-KR" altLang="en-US" sz="1400" spc="-150" dirty="0">
                <a:solidFill>
                  <a:schemeClr val="accent4"/>
                </a:solidFill>
              </a:rPr>
              <a:t>년 부터 </a:t>
            </a:r>
            <a:r>
              <a:rPr lang="en-US" altLang="ko-KR" sz="1400" spc="-150" dirty="0">
                <a:solidFill>
                  <a:schemeClr val="accent4"/>
                </a:solidFill>
              </a:rPr>
              <a:t>2015</a:t>
            </a:r>
            <a:r>
              <a:rPr lang="ko-KR" altLang="en-US" sz="1400" spc="-150" dirty="0">
                <a:solidFill>
                  <a:schemeClr val="accent4"/>
                </a:solidFill>
              </a:rPr>
              <a:t>년 현재까지의 대 </a:t>
            </a:r>
            <a:r>
              <a:rPr lang="en-US" altLang="ko-KR" sz="1400" spc="-150" dirty="0">
                <a:solidFill>
                  <a:schemeClr val="accent4"/>
                </a:solidFill>
              </a:rPr>
              <a:t>· </a:t>
            </a:r>
            <a:r>
              <a:rPr lang="ko-KR" altLang="en-US" sz="1400" spc="-150" dirty="0">
                <a:solidFill>
                  <a:schemeClr val="accent4"/>
                </a:solidFill>
              </a:rPr>
              <a:t>내외 활동 경험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794787" y="5698274"/>
            <a:ext cx="8382000" cy="372698"/>
            <a:chOff x="455882" y="4857749"/>
            <a:chExt cx="8782947" cy="390526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55882" y="4857750"/>
              <a:ext cx="8782947" cy="0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455882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553750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651619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49487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847356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945224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7043092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8140961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9238829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현 20"/>
          <p:cNvSpPr/>
          <p:nvPr/>
        </p:nvSpPr>
        <p:spPr>
          <a:xfrm rot="5400000">
            <a:off x="382011" y="5044123"/>
            <a:ext cx="4133850" cy="130830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현 21"/>
          <p:cNvSpPr/>
          <p:nvPr/>
        </p:nvSpPr>
        <p:spPr>
          <a:xfrm rot="5400000">
            <a:off x="1805239" y="4295654"/>
            <a:ext cx="4116018" cy="2823076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현 22"/>
          <p:cNvSpPr/>
          <p:nvPr/>
        </p:nvSpPr>
        <p:spPr>
          <a:xfrm rot="5400000">
            <a:off x="7362148" y="5137687"/>
            <a:ext cx="4133853" cy="1121174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현 23"/>
          <p:cNvSpPr/>
          <p:nvPr/>
        </p:nvSpPr>
        <p:spPr>
          <a:xfrm rot="5400000">
            <a:off x="6792187" y="5371498"/>
            <a:ext cx="4133850" cy="65355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현 24"/>
          <p:cNvSpPr/>
          <p:nvPr/>
        </p:nvSpPr>
        <p:spPr>
          <a:xfrm rot="5400000">
            <a:off x="4449145" y="4687865"/>
            <a:ext cx="3079669" cy="203865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현 25"/>
          <p:cNvSpPr/>
          <p:nvPr/>
        </p:nvSpPr>
        <p:spPr>
          <a:xfrm rot="5400000">
            <a:off x="5156409" y="4687866"/>
            <a:ext cx="5119407" cy="203865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961736" y="5884623"/>
            <a:ext cx="8087212" cy="338554"/>
            <a:chOff x="535049" y="5884623"/>
            <a:chExt cx="8087212" cy="338554"/>
          </a:xfrm>
        </p:grpSpPr>
        <p:sp>
          <p:nvSpPr>
            <p:cNvPr id="28" name="TextBox 27"/>
            <p:cNvSpPr txBox="1"/>
            <p:nvPr/>
          </p:nvSpPr>
          <p:spPr>
            <a:xfrm>
              <a:off x="535049" y="5884623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2013-1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43988" y="5884623"/>
              <a:ext cx="793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2013-2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04223" y="5884623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2013-3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8046" y="5884623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2013-4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1869" y="5884623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2014-1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20808" y="5884623"/>
              <a:ext cx="793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2014-2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81043" y="5884623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2014-3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834866" y="5884623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2014-4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 flipV="1">
            <a:off x="7699896" y="2392326"/>
            <a:ext cx="0" cy="755163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7627026" y="2335138"/>
            <a:ext cx="144000" cy="144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998209" y="192514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</a:rPr>
              <a:t>TITLE TEXT</a:t>
            </a:r>
            <a:endParaRPr lang="ko-KR" alt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2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793924" cy="769441"/>
            <a:chOff x="510077" y="2691080"/>
            <a:chExt cx="3793924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30716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Certification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30716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Certification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524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수상내역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571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제</a:t>
            </a:r>
            <a:r>
              <a:rPr lang="en-US" altLang="ko-KR" sz="1400" spc="-150" dirty="0">
                <a:solidFill>
                  <a:schemeClr val="accent4"/>
                </a:solidFill>
              </a:rPr>
              <a:t>3</a:t>
            </a:r>
            <a:r>
              <a:rPr lang="ko-KR" altLang="en-US" sz="1400" spc="-150" dirty="0">
                <a:solidFill>
                  <a:schemeClr val="accent4"/>
                </a:solidFill>
              </a:rPr>
              <a:t>회 </a:t>
            </a:r>
            <a:r>
              <a:rPr lang="en-US" altLang="ko-KR" sz="1400" spc="-150" dirty="0">
                <a:solidFill>
                  <a:schemeClr val="accent4"/>
                </a:solidFill>
              </a:rPr>
              <a:t>OOO </a:t>
            </a:r>
            <a:r>
              <a:rPr lang="ko-KR" altLang="en-US" sz="1400" spc="-150" dirty="0">
                <a:solidFill>
                  <a:schemeClr val="accent4"/>
                </a:solidFill>
              </a:rPr>
              <a:t>대회 공모전 </a:t>
            </a:r>
            <a:r>
              <a:rPr lang="en-US" altLang="ko-KR" sz="1400" spc="-150" dirty="0">
                <a:solidFill>
                  <a:schemeClr val="accent4"/>
                </a:solidFill>
              </a:rPr>
              <a:t>OOO</a:t>
            </a:r>
            <a:r>
              <a:rPr lang="ko-KR" altLang="en-US" sz="1400" spc="-150" dirty="0">
                <a:solidFill>
                  <a:schemeClr val="accent4"/>
                </a:solidFill>
              </a:rPr>
              <a:t>상 수상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9252" y="2174220"/>
            <a:ext cx="2637081" cy="4010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085123" y="3601039"/>
            <a:ext cx="3395481" cy="941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4"/>
                </a:solidFill>
              </a:rPr>
              <a:t>제</a:t>
            </a:r>
            <a:r>
              <a:rPr lang="en-US" altLang="ko-KR" dirty="0">
                <a:solidFill>
                  <a:schemeClr val="accent4"/>
                </a:solidFill>
              </a:rPr>
              <a:t>3</a:t>
            </a:r>
            <a:r>
              <a:rPr lang="ko-KR" altLang="en-US" dirty="0">
                <a:solidFill>
                  <a:schemeClr val="accent4"/>
                </a:solidFill>
              </a:rPr>
              <a:t>회</a:t>
            </a:r>
            <a:r>
              <a:rPr lang="en-US" altLang="ko-KR" dirty="0">
                <a:solidFill>
                  <a:schemeClr val="accent4"/>
                </a:solidFill>
              </a:rPr>
              <a:t> OO </a:t>
            </a:r>
            <a:r>
              <a:rPr lang="ko-KR" altLang="en-US" dirty="0">
                <a:solidFill>
                  <a:schemeClr val="accent4"/>
                </a:solidFill>
              </a:rPr>
              <a:t>마케팅 공모전 </a:t>
            </a:r>
            <a:r>
              <a:rPr lang="en-US" altLang="ko-KR" dirty="0">
                <a:solidFill>
                  <a:schemeClr val="accent4"/>
                </a:solidFill>
              </a:rPr>
              <a:t>OOO</a:t>
            </a:r>
            <a:r>
              <a:rPr lang="ko-KR" altLang="en-US" dirty="0">
                <a:solidFill>
                  <a:schemeClr val="accent4"/>
                </a:solidFill>
              </a:rPr>
              <a:t>상</a:t>
            </a:r>
            <a:endParaRPr lang="en-US" altLang="ko-KR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4"/>
                </a:solidFill>
              </a:rPr>
              <a:t>아이디어 기획 및 </a:t>
            </a:r>
            <a:r>
              <a:rPr lang="en-US" altLang="ko-KR" sz="1400" dirty="0">
                <a:solidFill>
                  <a:schemeClr val="accent4"/>
                </a:solidFill>
              </a:rPr>
              <a:t>OO </a:t>
            </a:r>
            <a:r>
              <a:rPr lang="ko-KR" altLang="en-US" sz="1400" dirty="0">
                <a:solidFill>
                  <a:schemeClr val="accent4"/>
                </a:solidFill>
              </a:rPr>
              <a:t>참여</a:t>
            </a:r>
            <a:endParaRPr lang="en-US" altLang="ko-KR" sz="1400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2012.11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7962900" y="3647580"/>
            <a:ext cx="0" cy="84871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048555" y="2174220"/>
            <a:ext cx="2637081" cy="4010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33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7840" y="652394"/>
            <a:ext cx="777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202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자격증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377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어학 자격증 및 컴퓨터 자격증 목록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46014"/>
              </p:ext>
            </p:extLst>
          </p:nvPr>
        </p:nvGraphicFramePr>
        <p:xfrm>
          <a:off x="2235618" y="1937389"/>
          <a:ext cx="9523436" cy="4267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08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808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808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808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분류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자격증 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점수</a:t>
                      </a:r>
                      <a:r>
                        <a:rPr lang="en-US" altLang="ko-KR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급수</a:t>
                      </a:r>
                      <a:r>
                        <a:rPr lang="en-US" altLang="ko-KR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b="0" spc="-15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기관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어학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외국어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OOO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OOOO </a:t>
                      </a:r>
                      <a:r>
                        <a:rPr lang="ko-KR" altLang="en-US" sz="1600" dirty="0"/>
                        <a:t>위원회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어학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외국어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OOOOOO </a:t>
                      </a:r>
                      <a:r>
                        <a:rPr lang="ko-KR" altLang="en-US" sz="1600" dirty="0"/>
                        <a:t>기금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디자인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산업기사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OOOOO </a:t>
                      </a:r>
                      <a:r>
                        <a:rPr lang="ko-KR" altLang="en-US" sz="1600" dirty="0"/>
                        <a:t>협회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9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디자인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OOOOO </a:t>
                      </a:r>
                      <a:r>
                        <a:rPr lang="ko-KR" altLang="en-US" sz="1600" dirty="0"/>
                        <a:t>공단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IT</a:t>
                      </a:r>
                      <a:r>
                        <a:rPr lang="en-US" altLang="ko-KR" sz="1600" baseline="0" dirty="0"/>
                        <a:t>·</a:t>
                      </a:r>
                      <a:r>
                        <a:rPr lang="ko-KR" altLang="en-US" sz="1600" dirty="0"/>
                        <a:t>컴퓨터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OOOOO </a:t>
                      </a:r>
                      <a:r>
                        <a:rPr lang="ko-KR" altLang="en-US" sz="1600" dirty="0"/>
                        <a:t>회의소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IT</a:t>
                      </a:r>
                      <a:r>
                        <a:rPr lang="en-US" altLang="ko-KR" sz="1600" baseline="0" dirty="0"/>
                        <a:t>·</a:t>
                      </a:r>
                      <a:r>
                        <a:rPr lang="ko-KR" altLang="en-US" sz="1600" dirty="0"/>
                        <a:t>컴퓨터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기사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OOOOO </a:t>
                      </a:r>
                      <a:r>
                        <a:rPr lang="ko-KR" altLang="en-US" sz="1600" dirty="0"/>
                        <a:t>공단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55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80564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60692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소</a:t>
            </a:r>
            <a:r>
              <a:rPr lang="ko-KR" altLang="en-US" spc="-150" dirty="0">
                <a:solidFill>
                  <a:schemeClr val="bg1"/>
                </a:solidFill>
              </a:rPr>
              <a:t>개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화면 설계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480564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smtClean="0">
                <a:solidFill>
                  <a:schemeClr val="bg1"/>
                </a:solidFill>
              </a:rPr>
              <a:t>화면  구현 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9166" y="6069236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추가 계획 일정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요구사항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분석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개발일정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6874" y="3938945"/>
            <a:ext cx="35413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화면 설계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데이터베이스 설계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4582" y="5203697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화면 구현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테스트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31900" y="602888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813160" cy="769441"/>
            <a:chOff x="510077" y="2691080"/>
            <a:chExt cx="3813160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6212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Reference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30909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&amp; Reference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524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참고자료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97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Lorem Ipsum is simply dummy text. 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35618" y="1844141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83725" y="1844141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31832" y="1844141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579939" y="1844140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377417" y="5529221"/>
            <a:ext cx="2882520" cy="941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accent4"/>
                </a:solidFill>
              </a:rPr>
              <a:t>Insert Text Here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Lorem Ipsum is simply dummy text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2012.11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289252" y="5567051"/>
            <a:ext cx="0" cy="848715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2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836832" cy="769441"/>
              <a:chOff x="471977" y="2691080"/>
              <a:chExt cx="3836832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4"/>
                </a:solidFill>
              </a:rPr>
              <a:t>응용 </a:t>
            </a:r>
            <a:r>
              <a:rPr lang="en-US" altLang="ko-KR" sz="1400" spc="-150" dirty="0" smtClean="0">
                <a:solidFill>
                  <a:schemeClr val="accent4"/>
                </a:solidFill>
              </a:rPr>
              <a:t>SW  </a:t>
            </a:r>
            <a:r>
              <a:rPr lang="ko-KR" altLang="en-US" sz="1400" spc="-150" dirty="0" smtClean="0">
                <a:solidFill>
                  <a:schemeClr val="accent4"/>
                </a:solidFill>
              </a:rPr>
              <a:t>엔지니어링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9443" y="652394"/>
            <a:ext cx="776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87603"/>
            <a:ext cx="26956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Movie Café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소개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59443" y="2261703"/>
            <a:ext cx="101124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/>
                </a:solidFill>
              </a:rPr>
              <a:t>Movie Café </a:t>
            </a:r>
            <a:r>
              <a:rPr lang="ko-KR" altLang="en-US" sz="2000" dirty="0" smtClean="0">
                <a:solidFill>
                  <a:schemeClr val="accent4"/>
                </a:solidFill>
              </a:rPr>
              <a:t>는 영화를 주제로 한 커뮤니티 사이트 입니다</a:t>
            </a:r>
            <a:r>
              <a:rPr lang="en-US" altLang="ko-KR" sz="2000" dirty="0" smtClean="0">
                <a:solidFill>
                  <a:schemeClr val="accent4"/>
                </a:solidFill>
              </a:rPr>
              <a:t>.</a:t>
            </a:r>
          </a:p>
          <a:p>
            <a:endParaRPr lang="en-US" altLang="ko-KR" sz="2000" dirty="0" smtClean="0">
              <a:solidFill>
                <a:schemeClr val="accent4"/>
              </a:solidFill>
            </a:endParaRPr>
          </a:p>
          <a:p>
            <a:r>
              <a:rPr lang="ko-KR" altLang="en-US" sz="2000" dirty="0" smtClean="0">
                <a:solidFill>
                  <a:schemeClr val="accent4"/>
                </a:solidFill>
              </a:rPr>
              <a:t>각 영화에 대한 정보들을 쉽게 찾을 수 있고</a:t>
            </a:r>
            <a:r>
              <a:rPr lang="en-US" altLang="ko-KR" sz="2000" dirty="0" smtClean="0">
                <a:solidFill>
                  <a:schemeClr val="accent4"/>
                </a:solidFill>
              </a:rPr>
              <a:t>,</a:t>
            </a:r>
            <a:r>
              <a:rPr lang="ko-KR" altLang="en-US" sz="2000" dirty="0" smtClean="0">
                <a:solidFill>
                  <a:schemeClr val="accent4"/>
                </a:solidFill>
              </a:rPr>
              <a:t> </a:t>
            </a:r>
            <a:endParaRPr lang="en-US" altLang="ko-KR" sz="2000" dirty="0" smtClean="0">
              <a:solidFill>
                <a:schemeClr val="accent4"/>
              </a:solidFill>
            </a:endParaRPr>
          </a:p>
          <a:p>
            <a:r>
              <a:rPr lang="ko-KR" altLang="en-US" sz="2000" dirty="0" smtClean="0">
                <a:solidFill>
                  <a:schemeClr val="accent4"/>
                </a:solidFill>
              </a:rPr>
              <a:t>영화나 영화관에 대한 정보나</a:t>
            </a:r>
            <a:r>
              <a:rPr lang="en-US" altLang="ko-KR" sz="2000" dirty="0" smtClean="0">
                <a:solidFill>
                  <a:schemeClr val="accent4"/>
                </a:solidFill>
              </a:rPr>
              <a:t>, </a:t>
            </a:r>
            <a:r>
              <a:rPr lang="ko-KR" altLang="en-US" sz="2000" dirty="0" smtClean="0">
                <a:solidFill>
                  <a:schemeClr val="accent4"/>
                </a:solidFill>
              </a:rPr>
              <a:t>후기들을 사용자들간에 공유할 수 있도록 구현하였습니다</a:t>
            </a:r>
            <a:r>
              <a:rPr lang="en-US" altLang="ko-KR" sz="2000" dirty="0" smtClean="0">
                <a:solidFill>
                  <a:schemeClr val="accent4"/>
                </a:solidFill>
              </a:rPr>
              <a:t>.</a:t>
            </a:r>
          </a:p>
          <a:p>
            <a:endParaRPr lang="ko-KR" alt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55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4"/>
                </a:solidFill>
              </a:rPr>
              <a:t>응용 </a:t>
            </a:r>
            <a:r>
              <a:rPr lang="en-US" altLang="ko-KR" sz="1400" spc="-150" dirty="0" smtClean="0">
                <a:solidFill>
                  <a:schemeClr val="accent4"/>
                </a:solidFill>
              </a:rPr>
              <a:t>SW  </a:t>
            </a:r>
            <a:r>
              <a:rPr lang="ko-KR" altLang="en-US" sz="1400" spc="-150" dirty="0" smtClean="0">
                <a:solidFill>
                  <a:schemeClr val="accent4"/>
                </a:solidFill>
              </a:rPr>
              <a:t>엔지니어링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9443" y="652394"/>
            <a:ext cx="776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87603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요구사항 분석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715978" y="1929571"/>
            <a:ext cx="412183" cy="4597400"/>
            <a:chOff x="1504491" y="1778000"/>
            <a:chExt cx="412183" cy="4597400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263852" y="2437500"/>
            <a:ext cx="8896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/>
                </a:solidFill>
              </a:rPr>
              <a:t>최신영화</a:t>
            </a:r>
            <a:r>
              <a:rPr lang="en-US" altLang="ko-KR" sz="2000" dirty="0" smtClean="0">
                <a:solidFill>
                  <a:schemeClr val="accent4"/>
                </a:solidFill>
              </a:rPr>
              <a:t>, </a:t>
            </a:r>
            <a:r>
              <a:rPr lang="ko-KR" altLang="en-US" sz="2000" dirty="0" smtClean="0">
                <a:solidFill>
                  <a:schemeClr val="accent4"/>
                </a:solidFill>
              </a:rPr>
              <a:t>상영중인 영화 등등 영화 정보들을 분류 별로 보기 쉽게 구현</a:t>
            </a:r>
            <a:endParaRPr lang="en-US" altLang="ko-KR" sz="2000" dirty="0" smtClean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63852" y="3462381"/>
            <a:ext cx="8896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/>
                </a:solidFill>
              </a:rPr>
              <a:t>영화관이나 영화에 대한 정보</a:t>
            </a:r>
            <a:r>
              <a:rPr lang="en-US" altLang="ko-KR" sz="2000" dirty="0" smtClean="0">
                <a:solidFill>
                  <a:schemeClr val="accent4"/>
                </a:solidFill>
              </a:rPr>
              <a:t>, </a:t>
            </a:r>
            <a:r>
              <a:rPr lang="ko-KR" altLang="en-US" sz="2000" dirty="0" smtClean="0">
                <a:solidFill>
                  <a:schemeClr val="accent4"/>
                </a:solidFill>
              </a:rPr>
              <a:t>후기 등을 서로 공유할 수 있는 게시판 구현 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63852" y="4498691"/>
            <a:ext cx="8896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/>
                </a:solidFill>
              </a:rPr>
              <a:t>프로필 사진 등록</a:t>
            </a:r>
            <a:r>
              <a:rPr lang="en-US" altLang="ko-KR" sz="2000" dirty="0" smtClean="0">
                <a:solidFill>
                  <a:schemeClr val="accent4"/>
                </a:solidFill>
              </a:rPr>
              <a:t>, </a:t>
            </a:r>
            <a:r>
              <a:rPr lang="ko-KR" altLang="en-US" sz="2000" dirty="0" smtClean="0">
                <a:solidFill>
                  <a:schemeClr val="accent4"/>
                </a:solidFill>
              </a:rPr>
              <a:t>친구 </a:t>
            </a:r>
            <a:r>
              <a:rPr lang="ko-KR" altLang="en-US" sz="2000" dirty="0">
                <a:solidFill>
                  <a:schemeClr val="accent4"/>
                </a:solidFill>
              </a:rPr>
              <a:t>목록</a:t>
            </a:r>
            <a:r>
              <a:rPr lang="en-US" altLang="ko-KR" sz="2000" dirty="0">
                <a:solidFill>
                  <a:schemeClr val="accent4"/>
                </a:solidFill>
              </a:rPr>
              <a:t>, </a:t>
            </a:r>
            <a:r>
              <a:rPr lang="ko-KR" altLang="en-US" sz="2000" dirty="0">
                <a:solidFill>
                  <a:schemeClr val="accent4"/>
                </a:solidFill>
              </a:rPr>
              <a:t>채팅 구현으로 커뮤니티 활성화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63852" y="5547166"/>
            <a:ext cx="8896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/>
                </a:solidFill>
              </a:rPr>
              <a:t>회원관리</a:t>
            </a:r>
            <a:r>
              <a:rPr lang="en-US" altLang="ko-KR" sz="2000" dirty="0" smtClean="0">
                <a:solidFill>
                  <a:schemeClr val="accent4"/>
                </a:solidFill>
              </a:rPr>
              <a:t>, </a:t>
            </a:r>
            <a:r>
              <a:rPr lang="ko-KR" altLang="en-US" sz="2000" dirty="0" smtClean="0">
                <a:solidFill>
                  <a:schemeClr val="accent4"/>
                </a:solidFill>
              </a:rPr>
              <a:t>영화 리스트 등록 및 수정 등을 위한 관리자 페이지 구현  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10633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4"/>
                </a:solidFill>
              </a:rPr>
              <a:t>응용 </a:t>
            </a:r>
            <a:r>
              <a:rPr lang="en-US" altLang="ko-KR" sz="1400" spc="-150" dirty="0" smtClean="0">
                <a:solidFill>
                  <a:schemeClr val="accent4"/>
                </a:solidFill>
              </a:rPr>
              <a:t>SW  </a:t>
            </a:r>
            <a:r>
              <a:rPr lang="ko-KR" altLang="en-US" sz="1400" spc="-150" dirty="0" smtClean="0">
                <a:solidFill>
                  <a:schemeClr val="accent4"/>
                </a:solidFill>
              </a:rPr>
              <a:t>엔지니어링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9443" y="652394"/>
            <a:ext cx="776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87603"/>
            <a:ext cx="1582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개발 일정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407605"/>
              </p:ext>
            </p:extLst>
          </p:nvPr>
        </p:nvGraphicFramePr>
        <p:xfrm>
          <a:off x="490633" y="2073349"/>
          <a:ext cx="11232000" cy="4269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36000"/>
                <a:gridCol w="936000"/>
                <a:gridCol w="936000"/>
                <a:gridCol w="936000"/>
                <a:gridCol w="936000"/>
                <a:gridCol w="936000"/>
                <a:gridCol w="936000"/>
                <a:gridCol w="936000"/>
                <a:gridCol w="936000"/>
                <a:gridCol w="936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08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5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6/17(</a:t>
                      </a:r>
                      <a:r>
                        <a:rPr lang="ko-KR" altLang="en-US" sz="1800" b="0" spc="-15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1800" b="0" spc="-15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800" b="0" spc="-15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5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6/18</a:t>
                      </a: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spc="-15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6/19(</a:t>
                      </a:r>
                      <a:r>
                        <a:rPr lang="ko-KR" altLang="en-US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kern="1200" spc="-150" dirty="0" smtClean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6/20(</a:t>
                      </a:r>
                      <a:r>
                        <a:rPr lang="ko-KR" altLang="en-US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kern="1200" spc="-150" dirty="0" smtClean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6/21(</a:t>
                      </a:r>
                      <a:r>
                        <a:rPr lang="ko-KR" altLang="en-US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kern="1200" spc="-150" dirty="0" smtClean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6/22(</a:t>
                      </a:r>
                      <a:r>
                        <a:rPr lang="ko-KR" altLang="en-US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토</a:t>
                      </a: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kern="1200" spc="-150" dirty="0" smtClean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6/23(</a:t>
                      </a:r>
                      <a:r>
                        <a:rPr lang="ko-KR" altLang="en-US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kern="1200" spc="-150" dirty="0" smtClean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6/24(</a:t>
                      </a:r>
                      <a:r>
                        <a:rPr lang="ko-KR" altLang="en-US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kern="1200" spc="-150" dirty="0" smtClean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6/25(</a:t>
                      </a:r>
                      <a:r>
                        <a:rPr lang="ko-KR" altLang="en-US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kern="1200" spc="-150" dirty="0" smtClean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6/26(</a:t>
                      </a:r>
                      <a:r>
                        <a:rPr lang="ko-KR" altLang="en-US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kern="1200" spc="-150" dirty="0" smtClean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6/27(</a:t>
                      </a:r>
                      <a:r>
                        <a:rPr lang="ko-KR" altLang="en-US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kern="1200" spc="-150" dirty="0" smtClean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6/28(</a:t>
                      </a:r>
                      <a:r>
                        <a:rPr lang="ko-KR" altLang="en-US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kern="1200" spc="-150" dirty="0" smtClean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618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주제 선정 및 자료 수집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화면 설계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데이터베이스 설계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991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화면 구현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통합 테스트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발표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20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2070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곽동</a:t>
            </a:r>
            <a:r>
              <a:rPr lang="ko-KR" altLang="en-US" sz="1400" dirty="0">
                <a:solidFill>
                  <a:schemeClr val="bg1"/>
                </a:solidFill>
              </a:rPr>
              <a:t>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5830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마음을 움직이는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OOO 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나만의 강점 표현하기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4" y="2022475"/>
            <a:ext cx="3747591" cy="44831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729251" y="2283371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Insert Text Here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089674" y="2412860"/>
            <a:ext cx="3987251" cy="3798540"/>
            <a:chOff x="7991871" y="2412860"/>
            <a:chExt cx="3987251" cy="3798540"/>
          </a:xfrm>
        </p:grpSpPr>
        <p:grpSp>
          <p:nvGrpSpPr>
            <p:cNvPr id="32" name="그룹 31"/>
            <p:cNvGrpSpPr/>
            <p:nvPr/>
          </p:nvGrpSpPr>
          <p:grpSpPr>
            <a:xfrm>
              <a:off x="8474471" y="2412860"/>
              <a:ext cx="1523725" cy="180000"/>
              <a:chOff x="4700234" y="3826753"/>
              <a:chExt cx="1523725" cy="180000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4700234" y="3906012"/>
                <a:ext cx="1382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타원 28"/>
              <p:cNvSpPr/>
              <p:nvPr/>
            </p:nvSpPr>
            <p:spPr>
              <a:xfrm flipH="1">
                <a:off x="6043959" y="382675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 rot="10800000">
              <a:off x="10455397" y="6031400"/>
              <a:ext cx="1523725" cy="180000"/>
              <a:chOff x="4700234" y="3826753"/>
              <a:chExt cx="1523725" cy="180000"/>
            </a:xfrm>
          </p:grpSpPr>
          <p:cxnSp>
            <p:nvCxnSpPr>
              <p:cNvPr id="34" name="직선 연결선 33"/>
              <p:cNvCxnSpPr/>
              <p:nvPr/>
            </p:nvCxnSpPr>
            <p:spPr>
              <a:xfrm>
                <a:off x="4700234" y="3906012"/>
                <a:ext cx="1382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타원 34"/>
              <p:cNvSpPr/>
              <p:nvPr/>
            </p:nvSpPr>
            <p:spPr>
              <a:xfrm flipH="1">
                <a:off x="6043959" y="382675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8055371" y="3153659"/>
              <a:ext cx="1523725" cy="180000"/>
              <a:chOff x="4700234" y="3826753"/>
              <a:chExt cx="1523725" cy="180000"/>
            </a:xfrm>
          </p:grpSpPr>
          <p:cxnSp>
            <p:nvCxnSpPr>
              <p:cNvPr id="37" name="직선 연결선 36"/>
              <p:cNvCxnSpPr/>
              <p:nvPr/>
            </p:nvCxnSpPr>
            <p:spPr>
              <a:xfrm>
                <a:off x="4700234" y="3906012"/>
                <a:ext cx="1382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타원 37"/>
              <p:cNvSpPr/>
              <p:nvPr/>
            </p:nvSpPr>
            <p:spPr>
              <a:xfrm flipH="1">
                <a:off x="6043959" y="382675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7991871" y="4261066"/>
              <a:ext cx="1523725" cy="180000"/>
              <a:chOff x="4700234" y="3826753"/>
              <a:chExt cx="1523725" cy="180000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4700234" y="3906012"/>
                <a:ext cx="1382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타원 43"/>
              <p:cNvSpPr/>
              <p:nvPr/>
            </p:nvSpPr>
            <p:spPr>
              <a:xfrm flipH="1">
                <a:off x="6043959" y="382675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10156850" y="3679650"/>
              <a:ext cx="1523725" cy="179999"/>
              <a:chOff x="4700234" y="3826753"/>
              <a:chExt cx="1523725" cy="180000"/>
            </a:xfrm>
          </p:grpSpPr>
          <p:cxnSp>
            <p:nvCxnSpPr>
              <p:cNvPr id="46" name="직선 연결선 45"/>
              <p:cNvCxnSpPr/>
              <p:nvPr/>
            </p:nvCxnSpPr>
            <p:spPr>
              <a:xfrm>
                <a:off x="4700234" y="3906012"/>
                <a:ext cx="1382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타원 46"/>
              <p:cNvSpPr/>
              <p:nvPr/>
            </p:nvSpPr>
            <p:spPr>
              <a:xfrm flipH="1">
                <a:off x="6043959" y="382675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8474471" y="5706284"/>
              <a:ext cx="1523725" cy="180000"/>
              <a:chOff x="4700234" y="3826753"/>
              <a:chExt cx="1523725" cy="180000"/>
            </a:xfrm>
          </p:grpSpPr>
          <p:cxnSp>
            <p:nvCxnSpPr>
              <p:cNvPr id="49" name="직선 연결선 48"/>
              <p:cNvCxnSpPr/>
              <p:nvPr/>
            </p:nvCxnSpPr>
            <p:spPr>
              <a:xfrm>
                <a:off x="4700234" y="3906012"/>
                <a:ext cx="1382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타원 49"/>
              <p:cNvSpPr/>
              <p:nvPr/>
            </p:nvSpPr>
            <p:spPr>
              <a:xfrm flipH="1">
                <a:off x="6043959" y="382675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2347431" y="3048252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Insert Text Here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14901" y="415565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Insert Text Here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90471" y="5637663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Insert Text Here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809529" y="3574243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Insert Text Here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10966" y="595657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Insert Text Here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60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주요 이력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554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이력 중에서도 강조하고 싶은 부분만 요약하기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715978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263852" y="2348538"/>
            <a:ext cx="6928252" cy="615010"/>
            <a:chOff x="2263852" y="2348538"/>
            <a:chExt cx="6928252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2011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6902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 of the printing and typesetting industry.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263852" y="3397059"/>
            <a:ext cx="6928252" cy="615010"/>
            <a:chOff x="2263852" y="2348538"/>
            <a:chExt cx="6928252" cy="615010"/>
          </a:xfrm>
        </p:grpSpPr>
        <p:sp>
          <p:nvSpPr>
            <p:cNvPr id="70" name="TextBox 69"/>
            <p:cNvSpPr txBox="1"/>
            <p:nvPr/>
          </p:nvSpPr>
          <p:spPr>
            <a:xfrm>
              <a:off x="2263852" y="2348538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2012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89252" y="2624994"/>
              <a:ext cx="6902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 of the printing and typesetting industry.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263852" y="4445580"/>
            <a:ext cx="6928252" cy="615010"/>
            <a:chOff x="2263852" y="2348538"/>
            <a:chExt cx="6928252" cy="615010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48538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2013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6902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 of the printing and typesetting industry.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263852" y="5494101"/>
            <a:ext cx="6928252" cy="615010"/>
            <a:chOff x="2263852" y="2348538"/>
            <a:chExt cx="6928252" cy="615010"/>
          </a:xfrm>
        </p:grpSpPr>
        <p:sp>
          <p:nvSpPr>
            <p:cNvPr id="76" name="TextBox 75"/>
            <p:cNvSpPr txBox="1"/>
            <p:nvPr/>
          </p:nvSpPr>
          <p:spPr>
            <a:xfrm>
              <a:off x="2263852" y="2348538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2014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89252" y="2624994"/>
              <a:ext cx="6902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 of the printing and typesetting industry.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666</Words>
  <Application>Microsoft Office PowerPoint</Application>
  <PresentationFormat>사용자 지정</PresentationFormat>
  <Paragraphs>203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Data</cp:lastModifiedBy>
  <cp:revision>65</cp:revision>
  <dcterms:created xsi:type="dcterms:W3CDTF">2015-07-07T04:48:58Z</dcterms:created>
  <dcterms:modified xsi:type="dcterms:W3CDTF">2019-06-24T16:47:50Z</dcterms:modified>
</cp:coreProperties>
</file>