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20"/>
  </p:notesMasterIdLst>
  <p:sldIdLst>
    <p:sldId id="256" r:id="rId4"/>
    <p:sldId id="257" r:id="rId5"/>
    <p:sldId id="277" r:id="rId6"/>
    <p:sldId id="259" r:id="rId7"/>
    <p:sldId id="262" r:id="rId8"/>
    <p:sldId id="263" r:id="rId9"/>
    <p:sldId id="268" r:id="rId10"/>
    <p:sldId id="269" r:id="rId11"/>
    <p:sldId id="280" r:id="rId12"/>
    <p:sldId id="282" r:id="rId13"/>
    <p:sldId id="270" r:id="rId14"/>
    <p:sldId id="278" r:id="rId15"/>
    <p:sldId id="271" r:id="rId16"/>
    <p:sldId id="272" r:id="rId17"/>
    <p:sldId id="273"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4" y="32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d49663bb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58d49663bb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48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8d49663bb_2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58d49663bb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4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8d49663bb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58d49663bb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8d49663bb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58d49663bb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8d49663bb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58d49663bb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8d49663bb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58d49663bb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8d49663bb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58d49663bb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8d49663bb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8d49663bb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14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d49663bb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58d49663bb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49663bb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7800" lvl="0" indent="-171450" algn="l" rtl="0">
              <a:lnSpc>
                <a:spcPct val="80000"/>
              </a:lnSpc>
              <a:spcBef>
                <a:spcPts val="0"/>
              </a:spcBef>
              <a:spcAft>
                <a:spcPts val="0"/>
              </a:spcAft>
              <a:buClr>
                <a:schemeClr val="dk1"/>
              </a:buClr>
              <a:buSzPts val="1500"/>
              <a:buChar char="•"/>
            </a:pPr>
            <a:r>
              <a:rPr lang="en-US" sz="1100" dirty="0"/>
              <a:t>First tokenize and remove stop words.</a:t>
            </a:r>
            <a:endParaRPr lang="en-US" sz="900" dirty="0"/>
          </a:p>
          <a:p>
            <a:pPr marL="177800" lvl="0" indent="-171450" algn="l" rtl="0">
              <a:lnSpc>
                <a:spcPct val="80000"/>
              </a:lnSpc>
              <a:spcBef>
                <a:spcPts val="800"/>
              </a:spcBef>
              <a:spcAft>
                <a:spcPts val="0"/>
              </a:spcAft>
              <a:buClr>
                <a:schemeClr val="dk1"/>
              </a:buClr>
              <a:buSzPts val="1500"/>
              <a:buChar char="•"/>
            </a:pPr>
            <a:r>
              <a:rPr lang="en-US" sz="1100" dirty="0"/>
              <a:t>The algorithm goes through every word in each sentence and adds it to a word frequencies dictionary - if it's not already there the word gets assigned a value of 1, and if it is already there that value is incremented up by 1, and then finally all of these values are divided by the quantity of the most frequently occurring word in the documents, to get normalized weights for all the words.</a:t>
            </a:r>
            <a:endParaRPr lang="en-US" sz="900" dirty="0"/>
          </a:p>
          <a:p>
            <a:pPr marL="177800" lvl="0" indent="-171450" algn="l" rtl="0">
              <a:lnSpc>
                <a:spcPct val="80000"/>
              </a:lnSpc>
              <a:spcBef>
                <a:spcPts val="800"/>
              </a:spcBef>
              <a:spcAft>
                <a:spcPts val="0"/>
              </a:spcAft>
              <a:buClr>
                <a:schemeClr val="dk1"/>
              </a:buClr>
              <a:buSzPts val="1500"/>
              <a:buChar char="•"/>
            </a:pPr>
            <a:r>
              <a:rPr lang="en-US" sz="1100" dirty="0"/>
              <a:t>With these frequency values for all the words in the document, each sentence (if it has less than 30 words total, to avoid having very long sentences in the summary output) gets a score from the sum of all the weighted frequency values of the words in it, not including stop words.</a:t>
            </a:r>
            <a:endParaRPr lang="en-US" sz="900" dirty="0"/>
          </a:p>
          <a:p>
            <a:pPr marL="177800" lvl="0" indent="-171450" algn="l" rtl="0">
              <a:lnSpc>
                <a:spcPct val="80000"/>
              </a:lnSpc>
              <a:spcBef>
                <a:spcPts val="800"/>
              </a:spcBef>
              <a:spcAft>
                <a:spcPts val="0"/>
              </a:spcAft>
              <a:buClr>
                <a:schemeClr val="dk1"/>
              </a:buClr>
              <a:buSzPts val="1500"/>
              <a:buChar char="•"/>
            </a:pPr>
            <a:r>
              <a:rPr lang="en-US" sz="1100" dirty="0"/>
              <a:t>The top sentences from this ranking are chosen for the extractive summarization output.</a:t>
            </a:r>
            <a:br>
              <a:rPr lang="en-US" sz="1100" dirty="0"/>
            </a:br>
            <a:endParaRPr lang="en-US" sz="1100" dirty="0"/>
          </a:p>
          <a:p>
            <a:pPr marL="0" lvl="0" indent="0" algn="l" rtl="0">
              <a:spcBef>
                <a:spcPts val="0"/>
              </a:spcBef>
              <a:spcAft>
                <a:spcPts val="0"/>
              </a:spcAft>
              <a:buNone/>
            </a:pPr>
            <a:endParaRPr dirty="0"/>
          </a:p>
        </p:txBody>
      </p:sp>
      <p:sp>
        <p:nvSpPr>
          <p:cNvPr id="213" name="Google Shape;213;g58d49663bb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6bea919a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56bea919a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6c3ab850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6c3ab85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6c3ab850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56c3ab850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6c3ab850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56c3ab850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33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6B4F425-4EF2-4839-BAED-000121F778DC}" type="datetime2">
              <a:rPr lang="en-US" smtClean="0"/>
              <a:t>Thursday, August 15, 2019</a:t>
            </a:fld>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85B47645-258D-4609-B348-E506BA3EF22E}" type="datetime2">
              <a:rPr lang="en-US" smtClean="0"/>
              <a:t>Thursday, August 15, 2019</a:t>
            </a:fld>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64DDADB-5A16-44D5-811D-5A2927DC3F4E}" type="datetime2">
              <a:rPr lang="en-US" smtClean="0"/>
              <a:t>Thursday, August 15, 2019</a:t>
            </a:fld>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D2DBCD9E-AE10-43A1-AC80-97FF75F38D61}" type="datetime2">
              <a:rPr lang="en-US" smtClean="0"/>
              <a:t>Thursday, August 15, 2019</a:t>
            </a:fld>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EBCFFE87-1199-4D14-A211-9EC78D4B0424}" type="datetime2">
              <a:rPr lang="en-US" smtClean="0"/>
              <a:t>Thursday, August 15, 2019</a:t>
            </a:fld>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4B1472CA-3472-4318-B48D-F8AA3B6EA96E}" type="datetime2">
              <a:rPr lang="en-US" smtClean="0"/>
              <a:t>Thursday, August 15, 2019</a:t>
            </a:fld>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94477E4B-292F-4ABB-B13E-786353AB3393}" type="datetime2">
              <a:rPr lang="en-US" smtClean="0"/>
              <a:t>Thursday, August 15, 2019</a:t>
            </a:fld>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58390456-0B92-4ECD-BFD1-647D6F0F38E7}" type="datetime2">
              <a:rPr lang="en-US" smtClean="0"/>
              <a:t>Thursday, August 15, 2019</a:t>
            </a:fld>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3477B39C-078E-4EAB-B88A-6FFE2617721C}" type="datetime2">
              <a:rPr lang="en-US" smtClean="0"/>
              <a:t>Thursday, August 15, 2019</a:t>
            </a:fld>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15E849F9-E76F-401B-931D-7FA2B2449E02}" type="datetime2">
              <a:rPr lang="en-US" smtClean="0"/>
              <a:t>Thursday, August 15, 2019</a:t>
            </a:fld>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CA3332E8-7425-4028-B330-52831852A0FB}" type="datetime2">
              <a:rPr lang="en-US" smtClean="0"/>
              <a:t>Thursday, August 15, 2019</a:t>
            </a:fld>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it-IT"/>
              <a:t>GWU_201902_Data Science Capstone_DATS_6501_10</a:t>
            </a:r>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fld id="{42ADD013-DC3F-4D13-9E55-73F4F538A91C}" type="datetime2">
              <a:rPr lang="en-US" smtClean="0"/>
              <a:t>Thursday, August 15, 2019</a:t>
            </a:fld>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r>
              <a:rPr lang="it-IT"/>
              <a:t>GWU_201902_Data Science Capstone_DATS_6501_10</a:t>
            </a:r>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fld id="{ACCCA325-0824-4929-97AE-4EBE4453A899}" type="datetime2">
              <a:rPr lang="en-US" smtClean="0"/>
              <a:t>Thursday, August 15, 2019</a:t>
            </a:fld>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r>
              <a:rPr lang="it-IT"/>
              <a:t>GWU_201902_Data Science Capstone_DATS_6501_10</a:t>
            </a:r>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arxiv.org/pdf/1807.08000.pdf"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aclweb.org/anthology/J05-3002" TargetMode="External"/><Relationship Id="rId5" Type="http://schemas.openxmlformats.org/officeDocument/2006/relationships/hyperlink" Target="https://medium.com/jatana/unsupervised-text-summarization-using-sentence-embeddings-adb15ce83db1" TargetMode="External"/><Relationship Id="rId4" Type="http://schemas.openxmlformats.org/officeDocument/2006/relationships/hyperlink" Target="https://towardsdatascience.com/automatically-summarize-trumps-state-of-the-union-address-6757c6af653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presidency.ucsb.edu/documents/app-categories/spoken-addresses-and-remarks/presidential/inaugural-address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pgwu/201902_Data-Science-Capstone_DATS_6501_10-/blob/master/data/speech_10.tx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7"/>
          <p:cNvSpPr/>
          <p:nvPr/>
        </p:nvSpPr>
        <p:spPr>
          <a:xfrm>
            <a:off x="0" y="0"/>
            <a:ext cx="9144000" cy="4177665"/>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42" name="Google Shape;142;p27"/>
          <p:cNvPicPr preferRelativeResize="0"/>
          <p:nvPr/>
        </p:nvPicPr>
        <p:blipFill rotWithShape="1">
          <a:blip r:embed="rId3">
            <a:alphaModFix/>
          </a:blip>
          <a:srcRect t="45715" b="9820"/>
          <a:stretch/>
        </p:blipFill>
        <p:spPr>
          <a:xfrm>
            <a:off x="0" y="2856507"/>
            <a:ext cx="9144000" cy="2286994"/>
          </a:xfrm>
          <a:custGeom>
            <a:avLst/>
            <a:gdLst/>
            <a:ahLst/>
            <a:cxnLst/>
            <a:rect l="l" t="t" r="r" b="b"/>
            <a:pathLst>
              <a:path w="12192000" h="3049325" extrusionOk="0">
                <a:moveTo>
                  <a:pt x="0" y="0"/>
                </a:moveTo>
                <a:lnTo>
                  <a:pt x="12192000" y="0"/>
                </a:lnTo>
                <a:lnTo>
                  <a:pt x="12192000" y="3049325"/>
                </a:lnTo>
                <a:lnTo>
                  <a:pt x="0" y="3049325"/>
                </a:lnTo>
                <a:close/>
              </a:path>
            </a:pathLst>
          </a:custGeom>
          <a:noFill/>
          <a:ln>
            <a:noFill/>
          </a:ln>
        </p:spPr>
      </p:pic>
      <p:sp>
        <p:nvSpPr>
          <p:cNvPr id="143" name="Google Shape;143;p27"/>
          <p:cNvSpPr txBox="1">
            <a:spLocks noGrp="1"/>
          </p:cNvSpPr>
          <p:nvPr>
            <p:ph type="subTitle" idx="1"/>
          </p:nvPr>
        </p:nvSpPr>
        <p:spPr>
          <a:xfrm>
            <a:off x="1520053" y="3764286"/>
            <a:ext cx="6037602" cy="542753"/>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000000"/>
              </a:buClr>
              <a:buSzPts val="1400"/>
              <a:buNone/>
            </a:pPr>
            <a:r>
              <a:rPr lang="en" sz="1400" b="1" dirty="0">
                <a:solidFill>
                  <a:srgbClr val="000000"/>
                </a:solidFill>
              </a:rPr>
              <a:t> Rajeev Parvathaneni</a:t>
            </a:r>
            <a:endParaRPr sz="1400" b="1" dirty="0">
              <a:solidFill>
                <a:srgbClr val="000000"/>
              </a:solidFill>
            </a:endParaRPr>
          </a:p>
        </p:txBody>
      </p:sp>
      <p:pic>
        <p:nvPicPr>
          <p:cNvPr id="144" name="Google Shape;144;p27" descr="https://media.gettyimages.com/illustrations/statue-of-liberty-illustration-id528840673?s=612x612"/>
          <p:cNvPicPr preferRelativeResize="0"/>
          <p:nvPr/>
        </p:nvPicPr>
        <p:blipFill rotWithShape="1">
          <a:blip r:embed="rId4">
            <a:alphaModFix/>
          </a:blip>
          <a:srcRect l="8224" r="53246" b="4799"/>
          <a:stretch/>
        </p:blipFill>
        <p:spPr>
          <a:xfrm>
            <a:off x="119848" y="230842"/>
            <a:ext cx="1684538" cy="2985545"/>
          </a:xfrm>
          <a:prstGeom prst="rect">
            <a:avLst/>
          </a:prstGeom>
          <a:noFill/>
          <a:ln>
            <a:noFill/>
          </a:ln>
        </p:spPr>
      </p:pic>
      <p:pic>
        <p:nvPicPr>
          <p:cNvPr id="145" name="Google Shape;145;p27" descr="https://media.gettyimages.com/illustrations/statue-of-liberty-illustration-id528840673?s=612x612"/>
          <p:cNvPicPr preferRelativeResize="0"/>
          <p:nvPr/>
        </p:nvPicPr>
        <p:blipFill rotWithShape="1">
          <a:blip r:embed="rId4">
            <a:alphaModFix/>
          </a:blip>
          <a:srcRect l="8224" r="53246" b="4799"/>
          <a:stretch/>
        </p:blipFill>
        <p:spPr>
          <a:xfrm flipH="1">
            <a:off x="7266372" y="230842"/>
            <a:ext cx="1684538" cy="2985545"/>
          </a:xfrm>
          <a:prstGeom prst="rect">
            <a:avLst/>
          </a:prstGeom>
          <a:noFill/>
          <a:ln>
            <a:noFill/>
          </a:ln>
        </p:spPr>
      </p:pic>
      <p:sp>
        <p:nvSpPr>
          <p:cNvPr id="146" name="Google Shape;146;p27"/>
          <p:cNvSpPr txBox="1">
            <a:spLocks noGrp="1"/>
          </p:cNvSpPr>
          <p:nvPr>
            <p:ph type="ctrTitle"/>
          </p:nvPr>
        </p:nvSpPr>
        <p:spPr>
          <a:xfrm>
            <a:off x="1900931" y="997584"/>
            <a:ext cx="5342137" cy="145206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600"/>
              <a:buFont typeface="Calibri"/>
              <a:buNone/>
            </a:pPr>
            <a:r>
              <a:rPr lang="en" sz="3600">
                <a:solidFill>
                  <a:srgbClr val="FFFFFF"/>
                </a:solidFill>
              </a:rPr>
              <a:t>Imitative Text Generation </a:t>
            </a:r>
            <a:br>
              <a:rPr lang="en" sz="3600">
                <a:solidFill>
                  <a:srgbClr val="FFFFFF"/>
                </a:solidFill>
              </a:rPr>
            </a:br>
            <a:r>
              <a:rPr lang="en" sz="3600">
                <a:solidFill>
                  <a:srgbClr val="FFFFFF"/>
                </a:solidFill>
              </a:rPr>
              <a:t>using Presidential Speeches</a:t>
            </a:r>
            <a:endParaRPr sz="1100"/>
          </a:p>
        </p:txBody>
      </p:sp>
      <p:sp>
        <p:nvSpPr>
          <p:cNvPr id="3" name="Date Placeholder 2">
            <a:extLst>
              <a:ext uri="{FF2B5EF4-FFF2-40B4-BE49-F238E27FC236}">
                <a16:creationId xmlns:a16="http://schemas.microsoft.com/office/drawing/2014/main" id="{B7FFBC94-9E49-40C1-AE53-2D93070E273D}"/>
              </a:ext>
            </a:extLst>
          </p:cNvPr>
          <p:cNvSpPr>
            <a:spLocks noGrp="1"/>
          </p:cNvSpPr>
          <p:nvPr>
            <p:ph type="dt" idx="10"/>
          </p:nvPr>
        </p:nvSpPr>
        <p:spPr/>
        <p:txBody>
          <a:bodyPr/>
          <a:lstStyle/>
          <a:p>
            <a:fld id="{7CF97C51-5316-4323-AEBD-3AD736C293D5}" type="datetime2">
              <a:rPr lang="en-US" smtClean="0"/>
              <a:t>Thursday, August 15, 2019</a:t>
            </a:fld>
            <a:endParaRPr lang="en-US"/>
          </a:p>
        </p:txBody>
      </p:sp>
      <p:sp>
        <p:nvSpPr>
          <p:cNvPr id="4" name="Footer Placeholder 3">
            <a:extLst>
              <a:ext uri="{FF2B5EF4-FFF2-40B4-BE49-F238E27FC236}">
                <a16:creationId xmlns:a16="http://schemas.microsoft.com/office/drawing/2014/main" id="{7FB13A9C-C3D6-40B0-A84D-1C88028743FF}"/>
              </a:ext>
            </a:extLst>
          </p:cNvPr>
          <p:cNvSpPr>
            <a:spLocks noGrp="1"/>
          </p:cNvSpPr>
          <p:nvPr>
            <p:ph type="ftr" idx="11"/>
          </p:nvPr>
        </p:nvSpPr>
        <p:spPr/>
        <p:txBody>
          <a:bodyPr/>
          <a:lstStyle/>
          <a:p>
            <a:r>
              <a:rPr lang="it-IT" dirty="0"/>
              <a:t>GWU_201902_Data Science Capstone_DATS_6501_10</a:t>
            </a:r>
          </a:p>
        </p:txBody>
      </p:sp>
      <p:sp>
        <p:nvSpPr>
          <p:cNvPr id="5" name="Slide Number Placeholder 4">
            <a:extLst>
              <a:ext uri="{FF2B5EF4-FFF2-40B4-BE49-F238E27FC236}">
                <a16:creationId xmlns:a16="http://schemas.microsoft.com/office/drawing/2014/main" id="{5EDC11A3-5283-429A-8695-27B7C94F2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US" sz="3000" dirty="0">
                <a:solidFill>
                  <a:srgbClr val="FFFFFF"/>
                </a:solidFill>
              </a:rPr>
              <a:t>Observations Using ROGUE</a:t>
            </a:r>
            <a:endParaRPr sz="1100" dirty="0"/>
          </a:p>
        </p:txBody>
      </p:sp>
      <p:sp>
        <p:nvSpPr>
          <p:cNvPr id="6" name="Date Placeholder 5">
            <a:extLst>
              <a:ext uri="{FF2B5EF4-FFF2-40B4-BE49-F238E27FC236}">
                <a16:creationId xmlns:a16="http://schemas.microsoft.com/office/drawing/2014/main" id="{0A36BCDF-14C0-4017-9D02-04DB181F0632}"/>
              </a:ext>
            </a:extLst>
          </p:cNvPr>
          <p:cNvSpPr>
            <a:spLocks noGrp="1"/>
          </p:cNvSpPr>
          <p:nvPr>
            <p:ph type="dt" idx="10"/>
          </p:nvPr>
        </p:nvSpPr>
        <p:spPr/>
        <p:txBody>
          <a:bodyPr/>
          <a:lstStyle/>
          <a:p>
            <a:fld id="{FEB903B1-390D-4B20-A986-7E66DC016BEB}" type="datetime2">
              <a:rPr lang="en-US" smtClean="0"/>
              <a:t>Thursday, August 15, 2019</a:t>
            </a:fld>
            <a:endParaRPr lang="en-US"/>
          </a:p>
        </p:txBody>
      </p:sp>
      <p:sp>
        <p:nvSpPr>
          <p:cNvPr id="7" name="Footer Placeholder 6">
            <a:extLst>
              <a:ext uri="{FF2B5EF4-FFF2-40B4-BE49-F238E27FC236}">
                <a16:creationId xmlns:a16="http://schemas.microsoft.com/office/drawing/2014/main" id="{F187CB9E-0B22-4D0F-BA99-A6DC33E8851C}"/>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F7C6943-EBFD-4B73-9E95-AB7E4569A6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4" name="Table 3">
            <a:extLst>
              <a:ext uri="{FF2B5EF4-FFF2-40B4-BE49-F238E27FC236}">
                <a16:creationId xmlns:a16="http://schemas.microsoft.com/office/drawing/2014/main" id="{D7DA6638-1199-451E-B69F-973ED3EAE8F4}"/>
              </a:ext>
            </a:extLst>
          </p:cNvPr>
          <p:cNvGraphicFramePr>
            <a:graphicFrameLocks noGrp="1"/>
          </p:cNvGraphicFramePr>
          <p:nvPr>
            <p:extLst>
              <p:ext uri="{D42A27DB-BD31-4B8C-83A1-F6EECF244321}">
                <p14:modId xmlns:p14="http://schemas.microsoft.com/office/powerpoint/2010/main" val="1027756960"/>
              </p:ext>
            </p:extLst>
          </p:nvPr>
        </p:nvGraphicFramePr>
        <p:xfrm>
          <a:off x="884419" y="1743446"/>
          <a:ext cx="7085407" cy="3267760"/>
        </p:xfrm>
        <a:graphic>
          <a:graphicData uri="http://schemas.openxmlformats.org/drawingml/2006/table">
            <a:tbl>
              <a:tblPr firstRow="1">
                <a:tableStyleId>{5C22544A-7EE6-4342-B048-85BDC9FD1C3A}</a:tableStyleId>
              </a:tblPr>
              <a:tblGrid>
                <a:gridCol w="928843">
                  <a:extLst>
                    <a:ext uri="{9D8B030D-6E8A-4147-A177-3AD203B41FA5}">
                      <a16:colId xmlns:a16="http://schemas.microsoft.com/office/drawing/2014/main" val="1777193482"/>
                    </a:ext>
                  </a:extLst>
                </a:gridCol>
                <a:gridCol w="1798145">
                  <a:extLst>
                    <a:ext uri="{9D8B030D-6E8A-4147-A177-3AD203B41FA5}">
                      <a16:colId xmlns:a16="http://schemas.microsoft.com/office/drawing/2014/main" val="2409215453"/>
                    </a:ext>
                  </a:extLst>
                </a:gridCol>
                <a:gridCol w="916935">
                  <a:extLst>
                    <a:ext uri="{9D8B030D-6E8A-4147-A177-3AD203B41FA5}">
                      <a16:colId xmlns:a16="http://schemas.microsoft.com/office/drawing/2014/main" val="2171868999"/>
                    </a:ext>
                  </a:extLst>
                </a:gridCol>
                <a:gridCol w="1083651">
                  <a:extLst>
                    <a:ext uri="{9D8B030D-6E8A-4147-A177-3AD203B41FA5}">
                      <a16:colId xmlns:a16="http://schemas.microsoft.com/office/drawing/2014/main" val="4060220225"/>
                    </a:ext>
                  </a:extLst>
                </a:gridCol>
                <a:gridCol w="869302">
                  <a:extLst>
                    <a:ext uri="{9D8B030D-6E8A-4147-A177-3AD203B41FA5}">
                      <a16:colId xmlns:a16="http://schemas.microsoft.com/office/drawing/2014/main" val="3515952123"/>
                    </a:ext>
                  </a:extLst>
                </a:gridCol>
                <a:gridCol w="1488531">
                  <a:extLst>
                    <a:ext uri="{9D8B030D-6E8A-4147-A177-3AD203B41FA5}">
                      <a16:colId xmlns:a16="http://schemas.microsoft.com/office/drawing/2014/main" val="2328341674"/>
                    </a:ext>
                  </a:extLst>
                </a:gridCol>
              </a:tblGrid>
              <a:tr h="278560">
                <a:tc>
                  <a:txBody>
                    <a:bodyPr/>
                    <a:lstStyle/>
                    <a:p>
                      <a:pPr algn="l" fontAlgn="b"/>
                      <a:r>
                        <a:rPr lang="en-US" sz="1000" u="none" strike="noStrike">
                          <a:effectLst/>
                        </a:rPr>
                        <a:t>ROUGE-Type</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System Name</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Avg_Recall</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Avg_Precision</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Avg_F-Score</a:t>
                      </a:r>
                      <a:endParaRPr lang="en-US" sz="1000" b="1" i="0" u="none" strike="noStrike">
                        <a:solidFill>
                          <a:srgbClr val="FFFFFF"/>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Num Reference Summaries</a:t>
                      </a:r>
                      <a:endParaRPr lang="en-US" sz="1000" b="1" i="0" u="none" strike="noStrike">
                        <a:solidFill>
                          <a:srgbClr val="FFFFFF"/>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483084173"/>
                  </a:ext>
                </a:extLst>
              </a:tr>
              <a:tr h="141178">
                <a:tc>
                  <a:txBody>
                    <a:bodyPr/>
                    <a:lstStyle/>
                    <a:p>
                      <a:pPr algn="l" fontAlgn="b"/>
                      <a:r>
                        <a:rPr lang="en-US" sz="1000" u="none" strike="noStrike">
                          <a:effectLst/>
                        </a:rPr>
                        <a:t>ROUGE-L</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Text Rank Output.txt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dirty="0">
                          <a:effectLst/>
                        </a:rPr>
                        <a:t>0.07076</a:t>
                      </a:r>
                      <a:endParaRPr lang="en-US" sz="1000" b="0" i="0" u="none" strike="noStrike" dirty="0">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0.59375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0.12646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1234106333"/>
                  </a:ext>
                </a:extLst>
              </a:tr>
              <a:tr h="278560">
                <a:tc>
                  <a:txBody>
                    <a:bodyPr/>
                    <a:lstStyle/>
                    <a:p>
                      <a:pPr algn="l" fontAlgn="b"/>
                      <a:r>
                        <a:rPr lang="en-US" sz="1000" u="none" strike="noStrike">
                          <a:effectLst/>
                        </a:rPr>
                        <a:t>ROUGE-L</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Presidents-speech-summarization.txt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0.07076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0.48101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0.12338</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3926209839"/>
                  </a:ext>
                </a:extLst>
              </a:tr>
              <a:tr h="141178">
                <a:tc>
                  <a:txBody>
                    <a:bodyPr/>
                    <a:lstStyle/>
                    <a:p>
                      <a:pPr algn="l" fontAlgn="b"/>
                      <a:r>
                        <a:rPr lang="en-US" sz="1000" u="none" strike="noStrike">
                          <a:effectLst/>
                        </a:rPr>
                        <a:t>ROUGE-L</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lstm_extensions.txt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0.04097</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0.28205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0.07154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3070261413"/>
                  </a:ext>
                </a:extLst>
              </a:tr>
              <a:tr h="141178">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040769702"/>
                  </a:ext>
                </a:extLst>
              </a:tr>
              <a:tr h="141178">
                <a:tc>
                  <a:txBody>
                    <a:bodyPr/>
                    <a:lstStyle/>
                    <a:p>
                      <a:pPr algn="l" fontAlgn="b"/>
                      <a:r>
                        <a:rPr lang="en-US" sz="1000" u="none" strike="noStrike">
                          <a:effectLst/>
                        </a:rPr>
                        <a:t>ROUGE-1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Text Rank Output.txt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0.07081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0.99065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0.13217</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1598629709"/>
                  </a:ext>
                </a:extLst>
              </a:tr>
              <a:tr h="278560">
                <a:tc>
                  <a:txBody>
                    <a:bodyPr/>
                    <a:lstStyle/>
                    <a:p>
                      <a:pPr algn="l" fontAlgn="b"/>
                      <a:r>
                        <a:rPr lang="en-US" sz="1000" u="none" strike="noStrike">
                          <a:effectLst/>
                        </a:rPr>
                        <a:t>ROUGE-1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Presidents-speech-summarization.txt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0.08484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0.1564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426722235"/>
                  </a:ext>
                </a:extLst>
              </a:tr>
              <a:tr h="141178">
                <a:tc>
                  <a:txBody>
                    <a:bodyPr/>
                    <a:lstStyle/>
                    <a:p>
                      <a:pPr algn="l" fontAlgn="b"/>
                      <a:r>
                        <a:rPr lang="en-US" sz="1000" u="none" strike="noStrike">
                          <a:effectLst/>
                        </a:rPr>
                        <a:t>ROUGE-1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lstm_extensions.txt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0.1149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0.84729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0.20235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749081627"/>
                  </a:ext>
                </a:extLst>
              </a:tr>
              <a:tr h="141178">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3951523254"/>
                  </a:ext>
                </a:extLst>
              </a:tr>
              <a:tr h="141178">
                <a:tc>
                  <a:txBody>
                    <a:bodyPr/>
                    <a:lstStyle/>
                    <a:p>
                      <a:pPr algn="l" fontAlgn="b"/>
                      <a:r>
                        <a:rPr lang="en-US" sz="1000" u="none" strike="noStrike">
                          <a:effectLst/>
                        </a:rPr>
                        <a:t>ROUGE-2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Text Rank Output.txt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0.06695</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0.96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0.12516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165513971"/>
                  </a:ext>
                </a:extLst>
              </a:tr>
              <a:tr h="278560">
                <a:tc>
                  <a:txBody>
                    <a:bodyPr/>
                    <a:lstStyle/>
                    <a:p>
                      <a:pPr algn="l" fontAlgn="b"/>
                      <a:r>
                        <a:rPr lang="en-US" sz="1000" u="none" strike="noStrike">
                          <a:effectLst/>
                        </a:rPr>
                        <a:t>ROUGE-2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Presidents-speech-summarization.txt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0.08438</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0.96032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0.15513</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3221896199"/>
                  </a:ext>
                </a:extLst>
              </a:tr>
              <a:tr h="141178">
                <a:tc>
                  <a:txBody>
                    <a:bodyPr/>
                    <a:lstStyle/>
                    <a:p>
                      <a:pPr algn="l" fontAlgn="b"/>
                      <a:r>
                        <a:rPr lang="en-US" sz="1000" u="none" strike="noStrike">
                          <a:effectLst/>
                        </a:rPr>
                        <a:t>ROUGE-2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lstm_extensions.txt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0.05509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0.39109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0.09658</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139375665"/>
                  </a:ext>
                </a:extLst>
              </a:tr>
              <a:tr h="141178">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117276395"/>
                  </a:ext>
                </a:extLst>
              </a:tr>
              <a:tr h="141178">
                <a:tc>
                  <a:txBody>
                    <a:bodyPr/>
                    <a:lstStyle/>
                    <a:p>
                      <a:pPr algn="l" fontAlgn="b"/>
                      <a:r>
                        <a:rPr lang="en-US" sz="1000" u="none" strike="noStrike">
                          <a:effectLst/>
                        </a:rPr>
                        <a:t>ROUGE-SU4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Text Rank Output.txt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0.05851</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0.86373</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0.1096</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596952840"/>
                  </a:ext>
                </a:extLst>
              </a:tr>
              <a:tr h="278560">
                <a:tc>
                  <a:txBody>
                    <a:bodyPr/>
                    <a:lstStyle/>
                    <a:p>
                      <a:pPr algn="l" fontAlgn="b"/>
                      <a:r>
                        <a:rPr lang="en-US" sz="1000" u="none" strike="noStrike">
                          <a:effectLst/>
                        </a:rPr>
                        <a:t>ROUGE-SU4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Presidents-speech-summarization.txt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0.08237</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0.928</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0.15132</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976232952"/>
                  </a:ext>
                </a:extLst>
              </a:tr>
              <a:tr h="141178">
                <a:tc>
                  <a:txBody>
                    <a:bodyPr/>
                    <a:lstStyle/>
                    <a:p>
                      <a:pPr algn="l" fontAlgn="b"/>
                      <a:r>
                        <a:rPr lang="en-US" sz="1000" u="none" strike="noStrike">
                          <a:effectLst/>
                        </a:rPr>
                        <a:t>ROUGE-SU4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l" fontAlgn="b"/>
                      <a:r>
                        <a:rPr lang="en-US" sz="1000" u="none" strike="noStrike">
                          <a:effectLst/>
                        </a:rPr>
                        <a:t>lstm_extensions.txt</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0.06604</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0.46269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a:effectLst/>
                        </a:rPr>
                        <a:t>0.11559</a:t>
                      </a:r>
                      <a:endParaRPr lang="en-US" sz="1000" b="0" i="0" u="none" strike="noStrike">
                        <a:solidFill>
                          <a:srgbClr val="000000"/>
                        </a:solidFill>
                        <a:effectLst/>
                        <a:latin typeface="Calibri" panose="020F0502020204030204" pitchFamily="34" charset="0"/>
                      </a:endParaRPr>
                    </a:p>
                  </a:txBody>
                  <a:tcPr marL="4210" marR="4210" marT="4210" marB="0"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4210" marR="4210" marT="4210" marB="0" anchor="b"/>
                </a:tc>
                <a:extLst>
                  <a:ext uri="{0D108BD9-81ED-4DB2-BD59-A6C34878D82A}">
                    <a16:rowId xmlns:a16="http://schemas.microsoft.com/office/drawing/2014/main" val="2176735577"/>
                  </a:ext>
                </a:extLst>
              </a:tr>
            </a:tbl>
          </a:graphicData>
        </a:graphic>
      </p:graphicFrame>
    </p:spTree>
    <p:extLst>
      <p:ext uri="{BB962C8B-B14F-4D97-AF65-F5344CB8AC3E}">
        <p14:creationId xmlns:p14="http://schemas.microsoft.com/office/powerpoint/2010/main" val="326570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41"/>
          <p:cNvSpPr/>
          <p:nvPr/>
        </p:nvSpPr>
        <p:spPr>
          <a:xfrm>
            <a:off x="241173" y="240030"/>
            <a:ext cx="8661654" cy="4574957"/>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75" name="Google Shape;275;p41"/>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Conclusion</a:t>
            </a:r>
            <a:endParaRPr sz="1800" dirty="0"/>
          </a:p>
        </p:txBody>
      </p:sp>
      <p:cxnSp>
        <p:nvCxnSpPr>
          <p:cNvPr id="276" name="Google Shape;276;p41"/>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77" name="Google Shape;277;p41"/>
          <p:cNvSpPr txBox="1">
            <a:spLocks noGrp="1"/>
          </p:cNvSpPr>
          <p:nvPr>
            <p:ph type="body" idx="1"/>
          </p:nvPr>
        </p:nvSpPr>
        <p:spPr>
          <a:xfrm>
            <a:off x="3732023" y="722908"/>
            <a:ext cx="4783327" cy="3697684"/>
          </a:xfrm>
          <a:prstGeom prst="rect">
            <a:avLst/>
          </a:prstGeom>
          <a:noFill/>
          <a:ln>
            <a:noFill/>
          </a:ln>
        </p:spPr>
        <p:txBody>
          <a:bodyPr spcFirstLastPara="1" wrap="square" lIns="68575" tIns="34275" rIns="68575" bIns="34275" anchor="ctr" anchorCtr="0">
            <a:noAutofit/>
          </a:bodyPr>
          <a:lstStyle/>
          <a:p>
            <a:pPr marL="0" lvl="0" indent="0" algn="l" rtl="0">
              <a:spcBef>
                <a:spcPts val="1000"/>
              </a:spcBef>
              <a:spcAft>
                <a:spcPts val="0"/>
              </a:spcAft>
              <a:buClr>
                <a:schemeClr val="dk1"/>
              </a:buClr>
              <a:buSzPts val="1100"/>
              <a:buFont typeface="Arial"/>
              <a:buNone/>
            </a:pPr>
            <a:r>
              <a:rPr lang="en-US" sz="1800" dirty="0"/>
              <a:t>Summarization is still a research subject and is </a:t>
            </a:r>
            <a:r>
              <a:rPr lang="en-US" sz="1800"/>
              <a:t>done  </a:t>
            </a:r>
            <a:r>
              <a:rPr lang="en-US" sz="1800" dirty="0"/>
              <a:t>using different techniques .There are lot of external dependencies for </a:t>
            </a:r>
            <a:r>
              <a:rPr lang="en-US" sz="1800"/>
              <a:t>the expected results</a:t>
            </a:r>
            <a:r>
              <a:rPr lang="en-US" sz="1800" dirty="0"/>
              <a:t>.  Modern techniques are improving but they are not there yet.</a:t>
            </a:r>
            <a:endParaRPr sz="1800" dirty="0"/>
          </a:p>
          <a:p>
            <a:pPr marL="0" lvl="0" indent="0" algn="l" rtl="0">
              <a:spcBef>
                <a:spcPts val="1000"/>
              </a:spcBef>
              <a:spcAft>
                <a:spcPts val="0"/>
              </a:spcAft>
              <a:buNone/>
            </a:pPr>
            <a:endParaRPr sz="1800" dirty="0"/>
          </a:p>
        </p:txBody>
      </p:sp>
      <p:sp>
        <p:nvSpPr>
          <p:cNvPr id="6" name="Date Placeholder 5">
            <a:extLst>
              <a:ext uri="{FF2B5EF4-FFF2-40B4-BE49-F238E27FC236}">
                <a16:creationId xmlns:a16="http://schemas.microsoft.com/office/drawing/2014/main" id="{C7FC0069-7D31-4BC4-AC15-547E532074BD}"/>
              </a:ext>
            </a:extLst>
          </p:cNvPr>
          <p:cNvSpPr>
            <a:spLocks noGrp="1"/>
          </p:cNvSpPr>
          <p:nvPr>
            <p:ph type="dt" idx="10"/>
          </p:nvPr>
        </p:nvSpPr>
        <p:spPr/>
        <p:txBody>
          <a:bodyPr/>
          <a:lstStyle/>
          <a:p>
            <a:fld id="{34A9969B-49E3-4A7B-8829-484AF0E32894}" type="datetime2">
              <a:rPr lang="en-US" smtClean="0"/>
              <a:t>Thursday, August 15, 2019</a:t>
            </a:fld>
            <a:endParaRPr lang="en-US"/>
          </a:p>
        </p:txBody>
      </p:sp>
      <p:sp>
        <p:nvSpPr>
          <p:cNvPr id="7" name="Footer Placeholder 6">
            <a:extLst>
              <a:ext uri="{FF2B5EF4-FFF2-40B4-BE49-F238E27FC236}">
                <a16:creationId xmlns:a16="http://schemas.microsoft.com/office/drawing/2014/main" id="{9C5DE00A-156A-444B-9DFA-69E277BF1002}"/>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3E1ABBE0-F9DB-44EE-BFA4-804F88B37B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US" sz="3000" dirty="0">
                <a:solidFill>
                  <a:srgbClr val="FFFFFF"/>
                </a:solidFill>
              </a:rPr>
              <a:t>References</a:t>
            </a:r>
            <a:endParaRPr sz="1100" dirty="0"/>
          </a:p>
        </p:txBody>
      </p:sp>
      <p:sp>
        <p:nvSpPr>
          <p:cNvPr id="6" name="Date Placeholder 5">
            <a:extLst>
              <a:ext uri="{FF2B5EF4-FFF2-40B4-BE49-F238E27FC236}">
                <a16:creationId xmlns:a16="http://schemas.microsoft.com/office/drawing/2014/main" id="{0A36BCDF-14C0-4017-9D02-04DB181F0632}"/>
              </a:ext>
            </a:extLst>
          </p:cNvPr>
          <p:cNvSpPr>
            <a:spLocks noGrp="1"/>
          </p:cNvSpPr>
          <p:nvPr>
            <p:ph type="dt" idx="10"/>
          </p:nvPr>
        </p:nvSpPr>
        <p:spPr/>
        <p:txBody>
          <a:bodyPr/>
          <a:lstStyle/>
          <a:p>
            <a:fld id="{FEB903B1-390D-4B20-A986-7E66DC016BEB}" type="datetime2">
              <a:rPr lang="en-US" smtClean="0"/>
              <a:t>Thursday, August 15, 2019</a:t>
            </a:fld>
            <a:endParaRPr lang="en-US"/>
          </a:p>
        </p:txBody>
      </p:sp>
      <p:sp>
        <p:nvSpPr>
          <p:cNvPr id="7" name="Footer Placeholder 6">
            <a:extLst>
              <a:ext uri="{FF2B5EF4-FFF2-40B4-BE49-F238E27FC236}">
                <a16:creationId xmlns:a16="http://schemas.microsoft.com/office/drawing/2014/main" id="{F187CB9E-0B22-4D0F-BA99-A6DC33E8851C}"/>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F7C6943-EBFD-4B73-9E95-AB7E4569A6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aphicFrame>
        <p:nvGraphicFramePr>
          <p:cNvPr id="2" name="Table 1">
            <a:extLst>
              <a:ext uri="{FF2B5EF4-FFF2-40B4-BE49-F238E27FC236}">
                <a16:creationId xmlns:a16="http://schemas.microsoft.com/office/drawing/2014/main" id="{C7F5BC63-3370-473F-8227-19DDA2F0E017}"/>
              </a:ext>
            </a:extLst>
          </p:cNvPr>
          <p:cNvGraphicFramePr>
            <a:graphicFrameLocks noGrp="1"/>
          </p:cNvGraphicFramePr>
          <p:nvPr>
            <p:extLst>
              <p:ext uri="{D42A27DB-BD31-4B8C-83A1-F6EECF244321}">
                <p14:modId xmlns:p14="http://schemas.microsoft.com/office/powerpoint/2010/main" val="1171035290"/>
              </p:ext>
            </p:extLst>
          </p:nvPr>
        </p:nvGraphicFramePr>
        <p:xfrm>
          <a:off x="966355" y="1940718"/>
          <a:ext cx="6795654" cy="2295970"/>
        </p:xfrm>
        <a:graphic>
          <a:graphicData uri="http://schemas.openxmlformats.org/drawingml/2006/table">
            <a:tbl>
              <a:tblPr firstRow="1" firstCol="1" bandRow="1">
                <a:tableStyleId>{2D5ABB26-0587-4C30-8999-92F81FD0307C}</a:tableStyleId>
              </a:tblPr>
              <a:tblGrid>
                <a:gridCol w="6795654">
                  <a:extLst>
                    <a:ext uri="{9D8B030D-6E8A-4147-A177-3AD203B41FA5}">
                      <a16:colId xmlns:a16="http://schemas.microsoft.com/office/drawing/2014/main" val="2423071114"/>
                    </a:ext>
                  </a:extLst>
                </a:gridCol>
              </a:tblGrid>
              <a:tr h="0">
                <a:tc>
                  <a:txBody>
                    <a:bodyPr/>
                    <a:lstStyle/>
                    <a:p>
                      <a:pPr marL="0" marR="0">
                        <a:lnSpc>
                          <a:spcPct val="107000"/>
                        </a:lnSpc>
                        <a:spcBef>
                          <a:spcPts val="0"/>
                        </a:spcBef>
                        <a:spcAft>
                          <a:spcPts val="0"/>
                        </a:spcAft>
                      </a:pPr>
                      <a:endParaRPr lang="en-US" sz="1100" u="sng" dirty="0">
                        <a:solidFill>
                          <a:schemeClr val="accent1"/>
                        </a:solidFill>
                        <a:effectLst/>
                      </a:endParaRPr>
                    </a:p>
                    <a:p>
                      <a:pPr marL="0" marR="0">
                        <a:lnSpc>
                          <a:spcPct val="107000"/>
                        </a:lnSpc>
                        <a:spcBef>
                          <a:spcPts val="0"/>
                        </a:spcBef>
                        <a:spcAft>
                          <a:spcPts val="0"/>
                        </a:spcAft>
                      </a:pPr>
                      <a:r>
                        <a:rPr lang="en-US" sz="1100" u="sng" dirty="0">
                          <a:solidFill>
                            <a:schemeClr val="accent1"/>
                          </a:solidFill>
                          <a:effectLst/>
                        </a:rPr>
                        <a:t>https://stanfordnlp.github.io/CoreNLP/tutorials.html</a:t>
                      </a:r>
                    </a:p>
                    <a:p>
                      <a:pPr marL="0" marR="0">
                        <a:lnSpc>
                          <a:spcPct val="107000"/>
                        </a:lnSpc>
                        <a:spcBef>
                          <a:spcPts val="0"/>
                        </a:spcBef>
                        <a:spcAft>
                          <a:spcPts val="0"/>
                        </a:spcAft>
                      </a:pPr>
                      <a:endParaRPr lang="en-US" sz="1100" u="sng" dirty="0">
                        <a:effectLst/>
                        <a:hlinkClick r:id="rId4"/>
                      </a:endParaRPr>
                    </a:p>
                    <a:p>
                      <a:pPr marL="0" marR="0">
                        <a:lnSpc>
                          <a:spcPct val="107000"/>
                        </a:lnSpc>
                        <a:spcBef>
                          <a:spcPts val="0"/>
                        </a:spcBef>
                        <a:spcAft>
                          <a:spcPts val="0"/>
                        </a:spcAft>
                      </a:pPr>
                      <a:r>
                        <a:rPr lang="en-US" sz="1100" u="sng" dirty="0">
                          <a:effectLst/>
                          <a:hlinkClick r:id="rId4"/>
                        </a:rPr>
                        <a:t>https://towardsdatascience.com/automatically-summarize-trumps-state-of-the-union-address-6757c6af6534</a:t>
                      </a:r>
                      <a:endParaRPr lang="en-US" sz="1100" dirty="0">
                        <a:effectLst/>
                      </a:endParaRP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8521623"/>
                  </a:ext>
                </a:extLst>
              </a:tr>
              <a:tr h="0">
                <a:tc>
                  <a:txBody>
                    <a:bodyPr/>
                    <a:lstStyle/>
                    <a:p>
                      <a:pPr marL="0" marR="0">
                        <a:lnSpc>
                          <a:spcPct val="107000"/>
                        </a:lnSpc>
                        <a:spcBef>
                          <a:spcPts val="0"/>
                        </a:spcBef>
                        <a:spcAft>
                          <a:spcPts val="0"/>
                        </a:spcAft>
                      </a:pPr>
                      <a:r>
                        <a:rPr lang="en-US" sz="1100" u="sng" dirty="0">
                          <a:effectLst/>
                          <a:hlinkClick r:id="rId5"/>
                        </a:rPr>
                        <a:t>https://medium.com/jatana/unsupervised-text-summarization-using-sentence-embeddings-adb15ce83db1</a:t>
                      </a:r>
                      <a:endParaRPr lang="en-US" sz="1100" dirty="0">
                        <a:effectLst/>
                      </a:endParaRP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126828"/>
                  </a:ext>
                </a:extLst>
              </a:tr>
              <a:tr h="0">
                <a:tc>
                  <a:txBody>
                    <a:bodyPr/>
                    <a:lstStyle/>
                    <a:p>
                      <a:pPr marL="0" marR="0">
                        <a:lnSpc>
                          <a:spcPct val="107000"/>
                        </a:lnSpc>
                        <a:spcBef>
                          <a:spcPts val="0"/>
                        </a:spcBef>
                        <a:spcAft>
                          <a:spcPts val="0"/>
                        </a:spcAft>
                      </a:pPr>
                      <a:r>
                        <a:rPr lang="en-US" sz="1100" u="sng" dirty="0">
                          <a:effectLst/>
                          <a:hlinkClick r:id="rId6"/>
                        </a:rPr>
                        <a:t>https://www.aclweb.org/anthology/J05-3002</a:t>
                      </a:r>
                      <a:endParaRPr lang="en-US" sz="1100" dirty="0">
                        <a:effectLst/>
                      </a:endParaRP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7204754"/>
                  </a:ext>
                </a:extLst>
              </a:tr>
              <a:tr h="0">
                <a:tc>
                  <a:txBody>
                    <a:bodyPr/>
                    <a:lstStyle/>
                    <a:p>
                      <a:pPr marL="0" marR="0">
                        <a:lnSpc>
                          <a:spcPct val="107000"/>
                        </a:lnSpc>
                        <a:spcBef>
                          <a:spcPts val="0"/>
                        </a:spcBef>
                        <a:spcAft>
                          <a:spcPts val="0"/>
                        </a:spcAft>
                      </a:pPr>
                      <a:r>
                        <a:rPr lang="en-US" sz="1100" u="sng" dirty="0">
                          <a:solidFill>
                            <a:schemeClr val="accent1"/>
                          </a:solidFill>
                          <a:effectLst/>
                          <a:hlinkClick r:id="rId7">
                            <a:extLst>
                              <a:ext uri="{A12FA001-AC4F-418D-AE19-62706E023703}">
                                <ahyp:hlinkClr xmlns:ahyp="http://schemas.microsoft.com/office/drawing/2018/hyperlinkcolor" val="tx"/>
                              </a:ext>
                            </a:extLst>
                          </a:hlinkClick>
                        </a:rPr>
                        <a:t>https://arxiv.org/pdf/1807.08000.pdf</a:t>
                      </a:r>
                      <a:endParaRPr lang="en-US" sz="1100" u="sng" dirty="0">
                        <a:solidFill>
                          <a:schemeClr val="accent1"/>
                        </a:solidFill>
                        <a:effectLst/>
                      </a:endParaRPr>
                    </a:p>
                    <a:p>
                      <a:pPr marL="0" marR="0">
                        <a:lnSpc>
                          <a:spcPct val="107000"/>
                        </a:lnSpc>
                        <a:spcBef>
                          <a:spcPts val="0"/>
                        </a:spcBef>
                        <a:spcAft>
                          <a:spcPts val="0"/>
                        </a:spcAft>
                      </a:pPr>
                      <a:endParaRPr lang="en-US" sz="1100" u="sng" dirty="0">
                        <a:effectLst/>
                      </a:endParaRPr>
                    </a:p>
                    <a:p>
                      <a:pPr marL="0" marR="0">
                        <a:lnSpc>
                          <a:spcPct val="107000"/>
                        </a:lnSpc>
                        <a:spcBef>
                          <a:spcPts val="0"/>
                        </a:spcBef>
                        <a:spcAft>
                          <a:spcPts val="0"/>
                        </a:spcAft>
                      </a:pPr>
                      <a:r>
                        <a:rPr lang="en-US" sz="1100" b="0" u="none" dirty="0">
                          <a:effectLst/>
                        </a:rPr>
                        <a:t>Natural Language Processing with TensorFlow –</a:t>
                      </a:r>
                      <a:r>
                        <a:rPr lang="en-US" sz="1100" b="0" u="none" dirty="0" err="1">
                          <a:effectLst/>
                        </a:rPr>
                        <a:t>Thushan</a:t>
                      </a:r>
                      <a:r>
                        <a:rPr lang="en-US" sz="1100" b="0" u="none" dirty="0">
                          <a:effectLst/>
                        </a:rPr>
                        <a:t> </a:t>
                      </a:r>
                      <a:r>
                        <a:rPr lang="en-US" sz="1100" b="0" u="none" dirty="0" err="1">
                          <a:effectLst/>
                        </a:rPr>
                        <a:t>Ganegedara</a:t>
                      </a:r>
                      <a:endParaRPr lang="en-US" sz="1100" b="0" u="none" dirty="0">
                        <a:effectLst/>
                      </a:endParaRPr>
                    </a:p>
                    <a:p>
                      <a:pPr marL="0" marR="0">
                        <a:lnSpc>
                          <a:spcPct val="107000"/>
                        </a:lnSpc>
                        <a:spcBef>
                          <a:spcPts val="0"/>
                        </a:spcBef>
                        <a:spcAft>
                          <a:spcPts val="0"/>
                        </a:spcAft>
                      </a:pPr>
                      <a:r>
                        <a:rPr lang="en-US" sz="11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5068673"/>
                  </a:ext>
                </a:extLst>
              </a:tr>
            </a:tbl>
          </a:graphicData>
        </a:graphic>
      </p:graphicFrame>
    </p:spTree>
    <p:extLst>
      <p:ext uri="{BB962C8B-B14F-4D97-AF65-F5344CB8AC3E}">
        <p14:creationId xmlns:p14="http://schemas.microsoft.com/office/powerpoint/2010/main" val="59418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81"/>
        <p:cNvGrpSpPr/>
        <p:nvPr/>
      </p:nvGrpSpPr>
      <p:grpSpPr>
        <a:xfrm>
          <a:off x="0" y="0"/>
          <a:ext cx="0" cy="0"/>
          <a:chOff x="0" y="0"/>
          <a:chExt cx="0" cy="0"/>
        </a:xfrm>
      </p:grpSpPr>
      <p:sp>
        <p:nvSpPr>
          <p:cNvPr id="282" name="Google Shape;282;p42"/>
          <p:cNvSpPr/>
          <p:nvPr/>
        </p:nvSpPr>
        <p:spPr>
          <a:xfrm>
            <a:off x="1465326" y="0"/>
            <a:ext cx="6213348" cy="51435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3" name="Google Shape;283;p42"/>
          <p:cNvSpPr/>
          <p:nvPr/>
        </p:nvSpPr>
        <p:spPr>
          <a:xfrm>
            <a:off x="1588770" y="0"/>
            <a:ext cx="5966460" cy="51435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4" name="Google Shape;284;p42"/>
          <p:cNvSpPr txBox="1">
            <a:spLocks noGrp="1"/>
          </p:cNvSpPr>
          <p:nvPr>
            <p:ph type="title"/>
          </p:nvPr>
        </p:nvSpPr>
        <p:spPr>
          <a:xfrm>
            <a:off x="1916723" y="1081453"/>
            <a:ext cx="5310553" cy="2980593"/>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C0C0C"/>
              </a:buClr>
              <a:buSzPts val="4100"/>
              <a:buFont typeface="Calibri"/>
              <a:buNone/>
            </a:pPr>
            <a:r>
              <a:rPr lang="en" sz="4100">
                <a:solidFill>
                  <a:srgbClr val="0C0C0C"/>
                </a:solidFill>
              </a:rPr>
              <a:t>Questions ?</a:t>
            </a:r>
            <a:endParaRPr sz="1100"/>
          </a:p>
        </p:txBody>
      </p:sp>
      <p:sp>
        <p:nvSpPr>
          <p:cNvPr id="3" name="Date Placeholder 2">
            <a:extLst>
              <a:ext uri="{FF2B5EF4-FFF2-40B4-BE49-F238E27FC236}">
                <a16:creationId xmlns:a16="http://schemas.microsoft.com/office/drawing/2014/main" id="{7A703F09-8AC3-474C-BC64-664BE9FF985B}"/>
              </a:ext>
            </a:extLst>
          </p:cNvPr>
          <p:cNvSpPr>
            <a:spLocks noGrp="1"/>
          </p:cNvSpPr>
          <p:nvPr>
            <p:ph type="dt" idx="10"/>
          </p:nvPr>
        </p:nvSpPr>
        <p:spPr/>
        <p:txBody>
          <a:bodyPr/>
          <a:lstStyle/>
          <a:p>
            <a:fld id="{FF9D8ABB-2E68-47E4-9561-6AD973F286EF}" type="datetime2">
              <a:rPr lang="en-US" smtClean="0"/>
              <a:t>Thursday, August 15, 2019</a:t>
            </a:fld>
            <a:endParaRPr lang="en-US"/>
          </a:p>
        </p:txBody>
      </p:sp>
      <p:sp>
        <p:nvSpPr>
          <p:cNvPr id="4" name="Footer Placeholder 3">
            <a:extLst>
              <a:ext uri="{FF2B5EF4-FFF2-40B4-BE49-F238E27FC236}">
                <a16:creationId xmlns:a16="http://schemas.microsoft.com/office/drawing/2014/main" id="{56C348C0-3DF1-4962-8FBE-077875ED573A}"/>
              </a:ext>
            </a:extLst>
          </p:cNvPr>
          <p:cNvSpPr>
            <a:spLocks noGrp="1"/>
          </p:cNvSpPr>
          <p:nvPr>
            <p:ph type="ftr" idx="11"/>
          </p:nvPr>
        </p:nvSpPr>
        <p:spPr/>
        <p:txBody>
          <a:bodyPr/>
          <a:lstStyle/>
          <a:p>
            <a:r>
              <a:rPr lang="it-IT"/>
              <a:t>GWU_201902_Data Science Capstone_DATS_6501_10</a:t>
            </a:r>
          </a:p>
        </p:txBody>
      </p:sp>
      <p:sp>
        <p:nvSpPr>
          <p:cNvPr id="5" name="Slide Number Placeholder 4">
            <a:extLst>
              <a:ext uri="{FF2B5EF4-FFF2-40B4-BE49-F238E27FC236}">
                <a16:creationId xmlns:a16="http://schemas.microsoft.com/office/drawing/2014/main" id="{8B9FA143-DD30-46A0-B2EA-75D6EE8870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88"/>
        <p:cNvGrpSpPr/>
        <p:nvPr/>
      </p:nvGrpSpPr>
      <p:grpSpPr>
        <a:xfrm>
          <a:off x="0" y="0"/>
          <a:ext cx="0" cy="0"/>
          <a:chOff x="0" y="0"/>
          <a:chExt cx="0" cy="0"/>
        </a:xfrm>
      </p:grpSpPr>
      <p:sp>
        <p:nvSpPr>
          <p:cNvPr id="289" name="Google Shape;289;p43"/>
          <p:cNvSpPr/>
          <p:nvPr/>
        </p:nvSpPr>
        <p:spPr>
          <a:xfrm>
            <a:off x="1465326" y="0"/>
            <a:ext cx="6213348" cy="5143500"/>
          </a:xfrm>
          <a:custGeom>
            <a:avLst/>
            <a:gdLst/>
            <a:ahLst/>
            <a:cxnLst/>
            <a:rect l="l" t="t" r="r" b="b"/>
            <a:pathLst>
              <a:path w="8284464" h="6858000" extrusionOk="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0" name="Google Shape;290;p43"/>
          <p:cNvSpPr/>
          <p:nvPr/>
        </p:nvSpPr>
        <p:spPr>
          <a:xfrm>
            <a:off x="1588770" y="0"/>
            <a:ext cx="5966460" cy="5143500"/>
          </a:xfrm>
          <a:custGeom>
            <a:avLst/>
            <a:gdLst/>
            <a:ahLst/>
            <a:cxnLst/>
            <a:rect l="l" t="t" r="r" b="b"/>
            <a:pathLst>
              <a:path w="7955280" h="6858000" extrusionOk="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1" name="Google Shape;291;p43"/>
          <p:cNvSpPr txBox="1">
            <a:spLocks noGrp="1"/>
          </p:cNvSpPr>
          <p:nvPr>
            <p:ph type="title"/>
          </p:nvPr>
        </p:nvSpPr>
        <p:spPr>
          <a:xfrm>
            <a:off x="1916723" y="1081453"/>
            <a:ext cx="5310553" cy="2980593"/>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C0C0C"/>
              </a:buClr>
              <a:buSzPts val="4100"/>
              <a:buFont typeface="Calibri"/>
              <a:buNone/>
            </a:pPr>
            <a:r>
              <a:rPr lang="en" sz="4100">
                <a:solidFill>
                  <a:srgbClr val="0C0C0C"/>
                </a:solidFill>
              </a:rPr>
              <a:t>Thank you</a:t>
            </a:r>
            <a:br>
              <a:rPr lang="en" sz="4100">
                <a:solidFill>
                  <a:srgbClr val="0C0C0C"/>
                </a:solidFill>
              </a:rPr>
            </a:br>
            <a:endParaRPr sz="4100">
              <a:solidFill>
                <a:srgbClr val="0C0C0C"/>
              </a:solidFill>
            </a:endParaRPr>
          </a:p>
        </p:txBody>
      </p:sp>
      <p:sp>
        <p:nvSpPr>
          <p:cNvPr id="3" name="Date Placeholder 2">
            <a:extLst>
              <a:ext uri="{FF2B5EF4-FFF2-40B4-BE49-F238E27FC236}">
                <a16:creationId xmlns:a16="http://schemas.microsoft.com/office/drawing/2014/main" id="{CE3CAA98-B147-4D87-B428-03626B8D5950}"/>
              </a:ext>
            </a:extLst>
          </p:cNvPr>
          <p:cNvSpPr>
            <a:spLocks noGrp="1"/>
          </p:cNvSpPr>
          <p:nvPr>
            <p:ph type="dt" idx="10"/>
          </p:nvPr>
        </p:nvSpPr>
        <p:spPr/>
        <p:txBody>
          <a:bodyPr/>
          <a:lstStyle/>
          <a:p>
            <a:fld id="{1327805B-078F-4F1F-A49B-480B870B7E84}" type="datetime2">
              <a:rPr lang="en-US" smtClean="0"/>
              <a:t>Thursday, August 15, 2019</a:t>
            </a:fld>
            <a:endParaRPr lang="en-US"/>
          </a:p>
        </p:txBody>
      </p:sp>
      <p:sp>
        <p:nvSpPr>
          <p:cNvPr id="4" name="Footer Placeholder 3">
            <a:extLst>
              <a:ext uri="{FF2B5EF4-FFF2-40B4-BE49-F238E27FC236}">
                <a16:creationId xmlns:a16="http://schemas.microsoft.com/office/drawing/2014/main" id="{AF4E18EF-EB47-4F0E-AA51-FA63BE4D2909}"/>
              </a:ext>
            </a:extLst>
          </p:cNvPr>
          <p:cNvSpPr>
            <a:spLocks noGrp="1"/>
          </p:cNvSpPr>
          <p:nvPr>
            <p:ph type="ftr" idx="11"/>
          </p:nvPr>
        </p:nvSpPr>
        <p:spPr/>
        <p:txBody>
          <a:bodyPr/>
          <a:lstStyle/>
          <a:p>
            <a:r>
              <a:rPr lang="it-IT"/>
              <a:t>GWU_201902_Data Science Capstone_DATS_6501_10</a:t>
            </a:r>
          </a:p>
        </p:txBody>
      </p:sp>
      <p:sp>
        <p:nvSpPr>
          <p:cNvPr id="5" name="Slide Number Placeholder 4">
            <a:extLst>
              <a:ext uri="{FF2B5EF4-FFF2-40B4-BE49-F238E27FC236}">
                <a16:creationId xmlns:a16="http://schemas.microsoft.com/office/drawing/2014/main" id="{086160D3-3839-43C1-B947-9511AD202D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44"/>
          <p:cNvSpPr/>
          <p:nvPr/>
        </p:nvSpPr>
        <p:spPr>
          <a:xfrm>
            <a:off x="241173" y="240030"/>
            <a:ext cx="8661654" cy="4581352"/>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7" name="Google Shape;297;p44"/>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First Abstractive Summarization Tool:</a:t>
            </a:r>
            <a:br>
              <a:rPr lang="en" sz="1800">
                <a:solidFill>
                  <a:schemeClr val="accent1"/>
                </a:solidFill>
              </a:rPr>
            </a:br>
            <a:r>
              <a:rPr lang="en" sz="1800">
                <a:solidFill>
                  <a:schemeClr val="accent1"/>
                </a:solidFill>
              </a:rPr>
              <a:t>Sequence to Sequence Model</a:t>
            </a:r>
            <a:endParaRPr sz="1800"/>
          </a:p>
        </p:txBody>
      </p:sp>
      <p:cxnSp>
        <p:nvCxnSpPr>
          <p:cNvPr id="298" name="Google Shape;298;p44"/>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99" name="Google Shape;299;p44"/>
          <p:cNvSpPr txBox="1">
            <a:spLocks noGrp="1"/>
          </p:cNvSpPr>
          <p:nvPr>
            <p:ph type="body" idx="1"/>
          </p:nvPr>
        </p:nvSpPr>
        <p:spPr>
          <a:xfrm>
            <a:off x="3732023" y="920358"/>
            <a:ext cx="4783200" cy="3697800"/>
          </a:xfrm>
          <a:prstGeom prst="rect">
            <a:avLst/>
          </a:prstGeom>
          <a:noFill/>
          <a:ln>
            <a:noFill/>
          </a:ln>
        </p:spPr>
        <p:txBody>
          <a:bodyPr spcFirstLastPara="1" wrap="square" lIns="68575" tIns="34275" rIns="68575" bIns="34275" anchor="ctr" anchorCtr="0">
            <a:noAutofit/>
          </a:bodyPr>
          <a:lstStyle/>
          <a:p>
            <a:pPr marL="177800" lvl="0" indent="-177800" algn="l" rtl="0">
              <a:lnSpc>
                <a:spcPct val="90000"/>
              </a:lnSpc>
              <a:spcBef>
                <a:spcPts val="0"/>
              </a:spcBef>
              <a:spcAft>
                <a:spcPts val="0"/>
              </a:spcAft>
              <a:buClr>
                <a:schemeClr val="dk1"/>
              </a:buClr>
              <a:buSzPts val="1800"/>
              <a:buChar char="•"/>
            </a:pPr>
            <a:r>
              <a:rPr lang="en" sz="1800" dirty="0"/>
              <a:t>Seq2Seq Model is an encoder-decoder model in TensorFlow which can be used in abstractive summarization.</a:t>
            </a:r>
            <a:endParaRPr sz="1100" dirty="0"/>
          </a:p>
          <a:p>
            <a:pPr marL="177800" lvl="0" indent="-177800" algn="l" rtl="0">
              <a:lnSpc>
                <a:spcPct val="90000"/>
              </a:lnSpc>
              <a:spcBef>
                <a:spcPts val="800"/>
              </a:spcBef>
              <a:spcAft>
                <a:spcPts val="0"/>
              </a:spcAft>
              <a:buClr>
                <a:schemeClr val="dk1"/>
              </a:buClr>
              <a:buSzPts val="1800"/>
              <a:buChar char="•"/>
            </a:pPr>
            <a:r>
              <a:rPr lang="en" sz="1800" dirty="0"/>
              <a:t>It consists of two sub-models, the first called an </a:t>
            </a:r>
            <a:r>
              <a:rPr lang="en" sz="1800" b="1" i="1" dirty="0"/>
              <a:t>Encoder</a:t>
            </a:r>
            <a:r>
              <a:rPr lang="en" sz="1800" dirty="0"/>
              <a:t>, and the second a </a:t>
            </a:r>
            <a:r>
              <a:rPr lang="en" sz="1800" b="1" i="1" dirty="0"/>
              <a:t>Decoder</a:t>
            </a:r>
            <a:r>
              <a:rPr lang="en" sz="1800" dirty="0"/>
              <a:t>. The Encoder takes input text up into a Recurrent Neural Network (RNN) architecture, outputting a neural representation for the decoder. We use a dictionary of words generated from our input documents, each of which has an embedding from a wikipedia-trained model, and the decoder taking our trained sentence embeddings accordingly uses words from this dictionary to generate new sentences.</a:t>
            </a:r>
            <a:endParaRPr sz="1800" dirty="0"/>
          </a:p>
          <a:p>
            <a:pPr marL="177800" lvl="0" indent="-177800" algn="l" rtl="0">
              <a:lnSpc>
                <a:spcPct val="90000"/>
              </a:lnSpc>
              <a:spcBef>
                <a:spcPts val="800"/>
              </a:spcBef>
              <a:spcAft>
                <a:spcPts val="0"/>
              </a:spcAft>
              <a:buSzPts val="1800"/>
              <a:buChar char="•"/>
            </a:pPr>
            <a:r>
              <a:rPr lang="en" sz="1800" dirty="0"/>
              <a:t>As you will see, our results were disappointing.</a:t>
            </a:r>
            <a:endParaRPr sz="1800" dirty="0"/>
          </a:p>
          <a:p>
            <a:pPr marL="114300" lvl="0" indent="0" algn="l" rtl="0">
              <a:lnSpc>
                <a:spcPct val="90000"/>
              </a:lnSpc>
              <a:spcBef>
                <a:spcPts val="800"/>
              </a:spcBef>
              <a:spcAft>
                <a:spcPts val="0"/>
              </a:spcAft>
              <a:buClr>
                <a:schemeClr val="dk1"/>
              </a:buClr>
              <a:buSzPts val="1800"/>
              <a:buNone/>
            </a:pPr>
            <a:endParaRPr sz="1800" dirty="0"/>
          </a:p>
        </p:txBody>
      </p:sp>
      <p:sp>
        <p:nvSpPr>
          <p:cNvPr id="6" name="Date Placeholder 5">
            <a:extLst>
              <a:ext uri="{FF2B5EF4-FFF2-40B4-BE49-F238E27FC236}">
                <a16:creationId xmlns:a16="http://schemas.microsoft.com/office/drawing/2014/main" id="{7A14788B-E164-4246-A2FD-6F50AFDF9A2C}"/>
              </a:ext>
            </a:extLst>
          </p:cNvPr>
          <p:cNvSpPr>
            <a:spLocks noGrp="1"/>
          </p:cNvSpPr>
          <p:nvPr>
            <p:ph type="dt" idx="10"/>
          </p:nvPr>
        </p:nvSpPr>
        <p:spPr/>
        <p:txBody>
          <a:bodyPr/>
          <a:lstStyle/>
          <a:p>
            <a:fld id="{0A628529-ADA8-47DC-AE06-68C701E5FD5C}" type="datetime2">
              <a:rPr lang="en-US" smtClean="0"/>
              <a:t>Thursday, August 15, 2019</a:t>
            </a:fld>
            <a:endParaRPr lang="en-US"/>
          </a:p>
        </p:txBody>
      </p:sp>
      <p:sp>
        <p:nvSpPr>
          <p:cNvPr id="7" name="Footer Placeholder 6">
            <a:extLst>
              <a:ext uri="{FF2B5EF4-FFF2-40B4-BE49-F238E27FC236}">
                <a16:creationId xmlns:a16="http://schemas.microsoft.com/office/drawing/2014/main" id="{5BFE2CAA-1D76-4A47-BADB-EC3F0002017A}"/>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E78CDC5E-5DCF-4563-891D-5873AADE24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45"/>
          <p:cNvSpPr/>
          <p:nvPr/>
        </p:nvSpPr>
        <p:spPr>
          <a:xfrm>
            <a:off x="241173" y="240030"/>
            <a:ext cx="8661654" cy="4527233"/>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05" name="Google Shape;305;p45"/>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Results Achieved</a:t>
            </a:r>
            <a:endParaRPr sz="1800"/>
          </a:p>
        </p:txBody>
      </p:sp>
      <p:cxnSp>
        <p:nvCxnSpPr>
          <p:cNvPr id="306" name="Google Shape;306;p45"/>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307" name="Google Shape;307;p45"/>
          <p:cNvSpPr txBox="1">
            <a:spLocks noGrp="1"/>
          </p:cNvSpPr>
          <p:nvPr>
            <p:ph type="body" idx="1"/>
          </p:nvPr>
        </p:nvSpPr>
        <p:spPr>
          <a:xfrm>
            <a:off x="3732023" y="722908"/>
            <a:ext cx="4783327" cy="3697684"/>
          </a:xfrm>
          <a:prstGeom prst="rect">
            <a:avLst/>
          </a:prstGeom>
          <a:noFill/>
          <a:ln>
            <a:noFill/>
          </a:ln>
        </p:spPr>
        <p:txBody>
          <a:bodyPr spcFirstLastPara="1" wrap="square" lIns="68575" tIns="34275" rIns="68575" bIns="34275" anchor="ctr" anchorCtr="0">
            <a:noAutofit/>
          </a:bodyPr>
          <a:lstStyle/>
          <a:p>
            <a:pPr marL="177800" lvl="0" indent="-63500" algn="l" rtl="0">
              <a:lnSpc>
                <a:spcPct val="90000"/>
              </a:lnSpc>
              <a:spcBef>
                <a:spcPts val="0"/>
              </a:spcBef>
              <a:spcAft>
                <a:spcPts val="0"/>
              </a:spcAft>
              <a:buClr>
                <a:schemeClr val="dk1"/>
              </a:buClr>
              <a:buSzPts val="1800"/>
              <a:buNone/>
            </a:pPr>
            <a:endParaRPr sz="1800"/>
          </a:p>
          <a:p>
            <a:pPr marL="177800" lvl="0" indent="-177800" algn="l" rtl="0">
              <a:lnSpc>
                <a:spcPct val="90000"/>
              </a:lnSpc>
              <a:spcBef>
                <a:spcPts val="800"/>
              </a:spcBef>
              <a:spcAft>
                <a:spcPts val="0"/>
              </a:spcAft>
              <a:buClr>
                <a:schemeClr val="dk1"/>
              </a:buClr>
              <a:buSzPts val="1800"/>
              <a:buChar char="•"/>
            </a:pPr>
            <a:r>
              <a:rPr lang="en" sz="1800"/>
              <a:t>Example Seq2Seq outputs to go here</a:t>
            </a:r>
            <a:endParaRPr sz="1100"/>
          </a:p>
          <a:p>
            <a:pPr marL="177800" lvl="0" indent="-63500" algn="l" rtl="0">
              <a:lnSpc>
                <a:spcPct val="90000"/>
              </a:lnSpc>
              <a:spcBef>
                <a:spcPts val="800"/>
              </a:spcBef>
              <a:spcAft>
                <a:spcPts val="0"/>
              </a:spcAft>
              <a:buClr>
                <a:schemeClr val="dk1"/>
              </a:buClr>
              <a:buSzPts val="1800"/>
              <a:buNone/>
            </a:pPr>
            <a:endParaRPr sz="1800"/>
          </a:p>
          <a:p>
            <a:pPr marL="177800" lvl="0" indent="-177800" algn="l" rtl="0">
              <a:lnSpc>
                <a:spcPct val="90000"/>
              </a:lnSpc>
              <a:spcBef>
                <a:spcPts val="800"/>
              </a:spcBef>
              <a:spcAft>
                <a:spcPts val="0"/>
              </a:spcAft>
              <a:buClr>
                <a:schemeClr val="dk1"/>
              </a:buClr>
              <a:buSzPts val="1800"/>
              <a:buChar char="•"/>
            </a:pPr>
            <a:r>
              <a:rPr lang="en" sz="1800"/>
              <a:t>Actual Summary: a new breeze is blowing and the old bipartisanship must be made new again</a:t>
            </a:r>
            <a:endParaRPr sz="1100"/>
          </a:p>
          <a:p>
            <a:pPr marL="177800" lvl="0" indent="-177800" algn="l" rtl="0">
              <a:lnSpc>
                <a:spcPct val="90000"/>
              </a:lnSpc>
              <a:spcBef>
                <a:spcPts val="800"/>
              </a:spcBef>
              <a:spcAft>
                <a:spcPts val="0"/>
              </a:spcAft>
              <a:buClr>
                <a:schemeClr val="dk1"/>
              </a:buClr>
              <a:buSzPts val="1800"/>
              <a:buChar char="•"/>
            </a:pPr>
            <a:r>
              <a:rPr lang="en" sz="1800"/>
              <a:t>Created Summary: a new breeze breeze blowing blowing the the bipartisanship must must made made be</a:t>
            </a:r>
            <a:endParaRPr sz="1100"/>
          </a:p>
          <a:p>
            <a:pPr marL="177800" lvl="0" indent="-177800" algn="l" rtl="0">
              <a:lnSpc>
                <a:spcPct val="90000"/>
              </a:lnSpc>
              <a:spcBef>
                <a:spcPts val="800"/>
              </a:spcBef>
              <a:spcAft>
                <a:spcPts val="0"/>
              </a:spcAft>
              <a:buClr>
                <a:schemeClr val="dk1"/>
              </a:buClr>
              <a:buSzPts val="1800"/>
              <a:buChar char="•"/>
            </a:pPr>
            <a:r>
              <a:rPr lang="en" sz="1800"/>
              <a:t>The summaries we created using this method were not satisfactory, as they often had many identical consecutive words in the output sentences, and thus were rarely grammatical.</a:t>
            </a:r>
            <a:endParaRPr sz="1100"/>
          </a:p>
          <a:p>
            <a:pPr marL="177800" lvl="0" indent="-63500" algn="l" rtl="0">
              <a:lnSpc>
                <a:spcPct val="90000"/>
              </a:lnSpc>
              <a:spcBef>
                <a:spcPts val="800"/>
              </a:spcBef>
              <a:spcAft>
                <a:spcPts val="0"/>
              </a:spcAft>
              <a:buClr>
                <a:schemeClr val="dk1"/>
              </a:buClr>
              <a:buSzPts val="1800"/>
              <a:buNone/>
            </a:pPr>
            <a:endParaRPr sz="1800"/>
          </a:p>
        </p:txBody>
      </p:sp>
      <p:sp>
        <p:nvSpPr>
          <p:cNvPr id="6" name="Date Placeholder 5">
            <a:extLst>
              <a:ext uri="{FF2B5EF4-FFF2-40B4-BE49-F238E27FC236}">
                <a16:creationId xmlns:a16="http://schemas.microsoft.com/office/drawing/2014/main" id="{330968DB-A91B-40DA-8751-16B1459285FC}"/>
              </a:ext>
            </a:extLst>
          </p:cNvPr>
          <p:cNvSpPr>
            <a:spLocks noGrp="1"/>
          </p:cNvSpPr>
          <p:nvPr>
            <p:ph type="dt" idx="10"/>
          </p:nvPr>
        </p:nvSpPr>
        <p:spPr/>
        <p:txBody>
          <a:bodyPr/>
          <a:lstStyle/>
          <a:p>
            <a:fld id="{C1DE62AA-3F1E-4222-87F3-AFB92CA4D09A}" type="datetime2">
              <a:rPr lang="en-US" smtClean="0"/>
              <a:t>Thursday, August 15, 2019</a:t>
            </a:fld>
            <a:endParaRPr lang="en-US"/>
          </a:p>
        </p:txBody>
      </p:sp>
      <p:sp>
        <p:nvSpPr>
          <p:cNvPr id="7" name="Footer Placeholder 6">
            <a:extLst>
              <a:ext uri="{FF2B5EF4-FFF2-40B4-BE49-F238E27FC236}">
                <a16:creationId xmlns:a16="http://schemas.microsoft.com/office/drawing/2014/main" id="{E709F7B6-C5E3-4215-ABCA-C5344A5E4B3B}"/>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449CEB41-D4C5-431C-BA19-A51E12C6C1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8"/>
          <p:cNvSpPr/>
          <p:nvPr/>
        </p:nvSpPr>
        <p:spPr>
          <a:xfrm>
            <a:off x="363072" y="353194"/>
            <a:ext cx="3285757" cy="4419078"/>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2" name="Google Shape;152;p28"/>
          <p:cNvSpPr txBox="1">
            <a:spLocks noGrp="1"/>
          </p:cNvSpPr>
          <p:nvPr>
            <p:ph type="title"/>
          </p:nvPr>
        </p:nvSpPr>
        <p:spPr>
          <a:xfrm>
            <a:off x="647272" y="759003"/>
            <a:ext cx="2562118" cy="3596556"/>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300"/>
              <a:buFont typeface="Calibri"/>
              <a:buNone/>
            </a:pPr>
            <a:r>
              <a:rPr lang="en" sz="1800">
                <a:solidFill>
                  <a:srgbClr val="FFFFFF"/>
                </a:solidFill>
              </a:rPr>
              <a:t>Goal of the Project</a:t>
            </a:r>
            <a:endParaRPr sz="1800"/>
          </a:p>
        </p:txBody>
      </p:sp>
      <p:grpSp>
        <p:nvGrpSpPr>
          <p:cNvPr id="153" name="Google Shape;153;p28"/>
          <p:cNvGrpSpPr/>
          <p:nvPr/>
        </p:nvGrpSpPr>
        <p:grpSpPr>
          <a:xfrm>
            <a:off x="3895725" y="513343"/>
            <a:ext cx="4966213" cy="4093769"/>
            <a:chOff x="0" y="213533"/>
            <a:chExt cx="6621617" cy="5458359"/>
          </a:xfrm>
        </p:grpSpPr>
        <p:sp>
          <p:nvSpPr>
            <p:cNvPr id="154" name="Google Shape;154;p28"/>
            <p:cNvSpPr/>
            <p:nvPr/>
          </p:nvSpPr>
          <p:spPr>
            <a:xfrm>
              <a:off x="0" y="213533"/>
              <a:ext cx="6513603" cy="1771453"/>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8"/>
            <p:cNvSpPr txBox="1"/>
            <p:nvPr/>
          </p:nvSpPr>
          <p:spPr>
            <a:xfrm>
              <a:off x="86475" y="300008"/>
              <a:ext cx="6340653" cy="1598503"/>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P</a:t>
              </a:r>
              <a:r>
                <a:rPr lang="en" sz="1900" b="0" i="0" u="none" strike="noStrike" cap="none">
                  <a:solidFill>
                    <a:schemeClr val="lt1"/>
                  </a:solidFill>
                  <a:latin typeface="Calibri"/>
                  <a:ea typeface="Calibri"/>
                  <a:cs typeface="Calibri"/>
                  <a:sym typeface="Calibri"/>
                </a:rPr>
                <a:t>roject focused on generating text related to political speeches. </a:t>
              </a:r>
              <a:r>
                <a:rPr lang="en" sz="1900">
                  <a:solidFill>
                    <a:schemeClr val="lt1"/>
                  </a:solidFill>
                  <a:latin typeface="Calibri"/>
                  <a:ea typeface="Calibri"/>
                  <a:cs typeface="Calibri"/>
                  <a:sym typeface="Calibri"/>
                </a:rPr>
                <a:t>Ultimately, we wanted the output to </a:t>
              </a:r>
              <a:r>
                <a:rPr lang="en" sz="1900" i="1">
                  <a:solidFill>
                    <a:schemeClr val="lt1"/>
                  </a:solidFill>
                  <a:latin typeface="Calibri"/>
                  <a:ea typeface="Calibri"/>
                  <a:cs typeface="Calibri"/>
                  <a:sym typeface="Calibri"/>
                </a:rPr>
                <a:t>sound like</a:t>
              </a:r>
              <a:r>
                <a:rPr lang="en" sz="1900">
                  <a:solidFill>
                    <a:schemeClr val="lt1"/>
                  </a:solidFill>
                  <a:latin typeface="Calibri"/>
                  <a:ea typeface="Calibri"/>
                  <a:cs typeface="Calibri"/>
                  <a:sym typeface="Calibri"/>
                </a:rPr>
                <a:t> the original speakers.</a:t>
              </a:r>
              <a:endParaRPr sz="1100"/>
            </a:p>
          </p:txBody>
        </p:sp>
        <p:sp>
          <p:nvSpPr>
            <p:cNvPr id="156" name="Google Shape;156;p28"/>
            <p:cNvSpPr/>
            <p:nvPr/>
          </p:nvSpPr>
          <p:spPr>
            <a:xfrm>
              <a:off x="0" y="2056986"/>
              <a:ext cx="6513603" cy="1771453"/>
            </a:xfrm>
            <a:prstGeom prst="roundRect">
              <a:avLst>
                <a:gd name="adj" fmla="val 16667"/>
              </a:avLst>
            </a:prstGeom>
            <a:solidFill>
              <a:srgbClr val="4CC38C"/>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7" name="Google Shape;157;p28"/>
            <p:cNvSpPr txBox="1"/>
            <p:nvPr/>
          </p:nvSpPr>
          <p:spPr>
            <a:xfrm>
              <a:off x="21617" y="2143509"/>
              <a:ext cx="6600000" cy="1598400"/>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W</a:t>
              </a:r>
              <a:r>
                <a:rPr lang="en" sz="1900" b="0" i="0" u="none" strike="noStrike" cap="none">
                  <a:solidFill>
                    <a:schemeClr val="lt1"/>
                  </a:solidFill>
                  <a:latin typeface="Calibri"/>
                  <a:ea typeface="Calibri"/>
                  <a:cs typeface="Calibri"/>
                  <a:sym typeface="Calibri"/>
                </a:rPr>
                <a:t>anted to build an extractive and abstractive summarization machine</a:t>
              </a:r>
              <a:r>
                <a:rPr lang="en" sz="1900">
                  <a:solidFill>
                    <a:schemeClr val="lt1"/>
                  </a:solidFill>
                  <a:latin typeface="Calibri"/>
                  <a:ea typeface="Calibri"/>
                  <a:cs typeface="Calibri"/>
                  <a:sym typeface="Calibri"/>
                </a:rPr>
                <a:t>, </a:t>
              </a:r>
              <a:r>
                <a:rPr lang="en" sz="1900" b="0" i="0" u="none" strike="noStrike" cap="none">
                  <a:solidFill>
                    <a:schemeClr val="lt1"/>
                  </a:solidFill>
                  <a:latin typeface="Calibri"/>
                  <a:ea typeface="Calibri"/>
                  <a:cs typeface="Calibri"/>
                  <a:sym typeface="Calibri"/>
                </a:rPr>
                <a:t>which would rank</a:t>
              </a:r>
              <a:r>
                <a:rPr lang="en" sz="1900">
                  <a:solidFill>
                    <a:schemeClr val="lt1"/>
                  </a:solidFill>
                  <a:latin typeface="Calibri"/>
                  <a:ea typeface="Calibri"/>
                  <a:cs typeface="Calibri"/>
                  <a:sym typeface="Calibri"/>
                </a:rPr>
                <a:t> </a:t>
              </a:r>
              <a:r>
                <a:rPr lang="en" sz="1900" b="0" i="0" u="none" strike="noStrike" cap="none">
                  <a:solidFill>
                    <a:schemeClr val="lt1"/>
                  </a:solidFill>
                  <a:latin typeface="Calibri"/>
                  <a:ea typeface="Calibri"/>
                  <a:cs typeface="Calibri"/>
                  <a:sym typeface="Calibri"/>
                </a:rPr>
                <a:t>existing </a:t>
              </a:r>
              <a:r>
                <a:rPr lang="en" sz="1900">
                  <a:solidFill>
                    <a:schemeClr val="lt1"/>
                  </a:solidFill>
                  <a:latin typeface="Calibri"/>
                  <a:ea typeface="Calibri"/>
                  <a:cs typeface="Calibri"/>
                  <a:sym typeface="Calibri"/>
                </a:rPr>
                <a:t>sentences and </a:t>
              </a:r>
              <a:r>
                <a:rPr lang="en" sz="1900" b="0" i="0" u="none" strike="noStrike" cap="none">
                  <a:solidFill>
                    <a:schemeClr val="lt1"/>
                  </a:solidFill>
                  <a:latin typeface="Calibri"/>
                  <a:ea typeface="Calibri"/>
                  <a:cs typeface="Calibri"/>
                  <a:sym typeface="Calibri"/>
                </a:rPr>
                <a:t>create new sentences from the given input text</a:t>
              </a:r>
              <a:r>
                <a:rPr lang="en" sz="1900">
                  <a:solidFill>
                    <a:schemeClr val="lt1"/>
                  </a:solidFill>
                  <a:latin typeface="Calibri"/>
                  <a:ea typeface="Calibri"/>
                  <a:cs typeface="Calibri"/>
                  <a:sym typeface="Calibri"/>
                </a:rPr>
                <a:t>.</a:t>
              </a:r>
              <a:r>
                <a:rPr lang="en" sz="1900" b="0" i="0" u="none" strike="noStrike" cap="none">
                  <a:solidFill>
                    <a:schemeClr val="lt1"/>
                  </a:solidFill>
                  <a:latin typeface="Calibri"/>
                  <a:ea typeface="Calibri"/>
                  <a:cs typeface="Calibri"/>
                  <a:sym typeface="Calibri"/>
                </a:rPr>
                <a:t> </a:t>
              </a:r>
              <a:endParaRPr sz="1100"/>
            </a:p>
          </p:txBody>
        </p:sp>
        <p:sp>
          <p:nvSpPr>
            <p:cNvPr id="158" name="Google Shape;158;p28"/>
            <p:cNvSpPr/>
            <p:nvPr/>
          </p:nvSpPr>
          <p:spPr>
            <a:xfrm>
              <a:off x="0" y="3900439"/>
              <a:ext cx="6513603" cy="1771453"/>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9" name="Google Shape;159;p28"/>
            <p:cNvSpPr txBox="1"/>
            <p:nvPr/>
          </p:nvSpPr>
          <p:spPr>
            <a:xfrm>
              <a:off x="86475" y="3986914"/>
              <a:ext cx="6340653" cy="1598503"/>
            </a:xfrm>
            <a:prstGeom prst="rect">
              <a:avLst/>
            </a:prstGeom>
            <a:noFill/>
            <a:ln>
              <a:noFill/>
            </a:ln>
          </p:spPr>
          <p:txBody>
            <a:bodyPr spcFirstLastPara="1" wrap="square" lIns="71450" tIns="71450" rIns="71450" bIns="7145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 sz="1900">
                  <a:solidFill>
                    <a:schemeClr val="lt1"/>
                  </a:solidFill>
                  <a:latin typeface="Calibri"/>
                  <a:ea typeface="Calibri"/>
                  <a:cs typeface="Calibri"/>
                  <a:sym typeface="Calibri"/>
                </a:rPr>
                <a:t>U</a:t>
              </a:r>
              <a:r>
                <a:rPr lang="en" sz="1900" b="0" i="0" u="none" strike="noStrike" cap="none">
                  <a:solidFill>
                    <a:schemeClr val="lt1"/>
                  </a:solidFill>
                  <a:latin typeface="Calibri"/>
                  <a:ea typeface="Calibri"/>
                  <a:cs typeface="Calibri"/>
                  <a:sym typeface="Calibri"/>
                </a:rPr>
                <a:t>sed </a:t>
              </a:r>
              <a:r>
                <a:rPr lang="en" sz="1900">
                  <a:solidFill>
                    <a:schemeClr val="lt1"/>
                  </a:solidFill>
                  <a:latin typeface="Calibri"/>
                  <a:ea typeface="Calibri"/>
                  <a:cs typeface="Calibri"/>
                  <a:sym typeface="Calibri"/>
                </a:rPr>
                <a:t>several </a:t>
              </a:r>
              <a:r>
                <a:rPr lang="en" sz="1900" b="0" i="0" u="none" strike="noStrike" cap="none">
                  <a:solidFill>
                    <a:schemeClr val="lt1"/>
                  </a:solidFill>
                  <a:latin typeface="Calibri"/>
                  <a:ea typeface="Calibri"/>
                  <a:cs typeface="Calibri"/>
                  <a:sym typeface="Calibri"/>
                </a:rPr>
                <a:t>NLP and Machine Learning techniques to achieve results.</a:t>
              </a:r>
              <a:endParaRPr sz="1100"/>
            </a:p>
          </p:txBody>
        </p:sp>
      </p:grpSp>
      <p:sp>
        <p:nvSpPr>
          <p:cNvPr id="6" name="Date Placeholder 5">
            <a:extLst>
              <a:ext uri="{FF2B5EF4-FFF2-40B4-BE49-F238E27FC236}">
                <a16:creationId xmlns:a16="http://schemas.microsoft.com/office/drawing/2014/main" id="{26C633AB-CE43-4D48-8D51-DB53BEEB35A9}"/>
              </a:ext>
            </a:extLst>
          </p:cNvPr>
          <p:cNvSpPr>
            <a:spLocks noGrp="1"/>
          </p:cNvSpPr>
          <p:nvPr>
            <p:ph type="dt" idx="10"/>
          </p:nvPr>
        </p:nvSpPr>
        <p:spPr/>
        <p:txBody>
          <a:bodyPr/>
          <a:lstStyle/>
          <a:p>
            <a:fld id="{783275F4-F77A-4FFF-9D3E-51091DF33B9A}" type="datetime2">
              <a:rPr lang="en-US" smtClean="0"/>
              <a:t>Thursday, August 15, 2019</a:t>
            </a:fld>
            <a:endParaRPr lang="en-US"/>
          </a:p>
        </p:txBody>
      </p:sp>
      <p:sp>
        <p:nvSpPr>
          <p:cNvPr id="7" name="Footer Placeholder 6">
            <a:extLst>
              <a:ext uri="{FF2B5EF4-FFF2-40B4-BE49-F238E27FC236}">
                <a16:creationId xmlns:a16="http://schemas.microsoft.com/office/drawing/2014/main" id="{CC6BFEC9-BB67-4EC2-A19D-064488959E93}"/>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1BDCFFCC-190E-426C-9F42-A88250C780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p:nvPr/>
        </p:nvSpPr>
        <p:spPr>
          <a:xfrm>
            <a:off x="266701" y="0"/>
            <a:ext cx="8610371" cy="2065452"/>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6" name="Google Shape;166;p29"/>
          <p:cNvSpPr txBox="1">
            <a:spLocks noGrp="1"/>
          </p:cNvSpPr>
          <p:nvPr>
            <p:ph type="title"/>
          </p:nvPr>
        </p:nvSpPr>
        <p:spPr>
          <a:xfrm>
            <a:off x="884419" y="620010"/>
            <a:ext cx="7375161" cy="99417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3000"/>
              <a:buFont typeface="Calibri"/>
              <a:buNone/>
            </a:pPr>
            <a:r>
              <a:rPr lang="en" sz="3000">
                <a:solidFill>
                  <a:srgbClr val="FFFFFF"/>
                </a:solidFill>
              </a:rPr>
              <a:t>Dataset Information</a:t>
            </a:r>
            <a:endParaRPr sz="1100"/>
          </a:p>
        </p:txBody>
      </p:sp>
      <p:grpSp>
        <p:nvGrpSpPr>
          <p:cNvPr id="167" name="Google Shape;167;p29"/>
          <p:cNvGrpSpPr/>
          <p:nvPr/>
        </p:nvGrpSpPr>
        <p:grpSpPr>
          <a:xfrm>
            <a:off x="875444" y="2176012"/>
            <a:ext cx="7393112" cy="2346433"/>
            <a:chOff x="130938" y="1393"/>
            <a:chExt cx="9857482" cy="3128577"/>
          </a:xfrm>
        </p:grpSpPr>
        <p:sp>
          <p:nvSpPr>
            <p:cNvPr id="168" name="Google Shape;168;p29"/>
            <p:cNvSpPr/>
            <p:nvPr/>
          </p:nvSpPr>
          <p:spPr>
            <a:xfrm>
              <a:off x="130938" y="1393"/>
              <a:ext cx="4224635" cy="2682643"/>
            </a:xfrm>
            <a:prstGeom prst="roundRect">
              <a:avLst>
                <a:gd name="adj" fmla="val 1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9"/>
            <p:cNvSpPr/>
            <p:nvPr/>
          </p:nvSpPr>
          <p:spPr>
            <a:xfrm>
              <a:off x="600342" y="447327"/>
              <a:ext cx="4224635" cy="2682643"/>
            </a:xfrm>
            <a:prstGeom prst="roundRect">
              <a:avLst>
                <a:gd name="adj" fmla="val 10000"/>
              </a:avLst>
            </a:prstGeom>
            <a:solidFill>
              <a:schemeClr val="lt2">
                <a:alpha val="89803"/>
              </a:schemeClr>
            </a:solidFill>
            <a:ln w="12700" cap="flat" cmpd="sng">
              <a:solidFill>
                <a:schemeClr val="dk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0" name="Google Shape;170;p29"/>
            <p:cNvSpPr txBox="1"/>
            <p:nvPr/>
          </p:nvSpPr>
          <p:spPr>
            <a:xfrm>
              <a:off x="678914" y="525899"/>
              <a:ext cx="4067491" cy="252549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 sz="2400" dirty="0">
                  <a:solidFill>
                    <a:schemeClr val="dk1"/>
                  </a:solidFill>
                  <a:latin typeface="Calibri"/>
                  <a:ea typeface="Calibri"/>
                  <a:cs typeface="Calibri"/>
                  <a:sym typeface="Calibri"/>
                  <a:hlinkClick r:id="rId4"/>
                </a:rPr>
                <a:t>I</a:t>
              </a:r>
              <a:r>
                <a:rPr lang="en" sz="2400" b="0" i="0" u="none" strike="noStrike" cap="none" dirty="0">
                  <a:solidFill>
                    <a:schemeClr val="dk1"/>
                  </a:solidFill>
                  <a:latin typeface="Calibri"/>
                  <a:ea typeface="Calibri"/>
                  <a:cs typeface="Calibri"/>
                  <a:sym typeface="Calibri"/>
                  <a:hlinkClick r:id="rId4"/>
                </a:rPr>
                <a:t>naugural speeches of Presidents from The American Presidency Project website</a:t>
              </a:r>
              <a:r>
                <a:rPr lang="en" sz="2400" b="0" i="0" u="none" strike="noStrike" cap="none" dirty="0">
                  <a:solidFill>
                    <a:schemeClr val="dk1"/>
                  </a:solidFill>
                  <a:latin typeface="Calibri"/>
                  <a:ea typeface="Calibri"/>
                  <a:cs typeface="Calibri"/>
                  <a:sym typeface="Calibri"/>
                </a:rPr>
                <a:t>.</a:t>
              </a:r>
              <a:endParaRPr sz="1100" dirty="0"/>
            </a:p>
          </p:txBody>
        </p:sp>
        <p:sp>
          <p:nvSpPr>
            <p:cNvPr id="171" name="Google Shape;171;p29"/>
            <p:cNvSpPr/>
            <p:nvPr/>
          </p:nvSpPr>
          <p:spPr>
            <a:xfrm>
              <a:off x="5294381" y="1393"/>
              <a:ext cx="4224635" cy="2682643"/>
            </a:xfrm>
            <a:prstGeom prst="roundRect">
              <a:avLst>
                <a:gd name="adj" fmla="val 1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2" name="Google Shape;172;p29"/>
            <p:cNvSpPr/>
            <p:nvPr/>
          </p:nvSpPr>
          <p:spPr>
            <a:xfrm>
              <a:off x="5763785" y="447327"/>
              <a:ext cx="4224635" cy="2682643"/>
            </a:xfrm>
            <a:prstGeom prst="roundRect">
              <a:avLst>
                <a:gd name="adj" fmla="val 10000"/>
              </a:avLst>
            </a:prstGeom>
            <a:solidFill>
              <a:schemeClr val="lt2">
                <a:alpha val="89803"/>
              </a:schemeClr>
            </a:solidFill>
            <a:ln w="12700" cap="flat" cmpd="sng">
              <a:solidFill>
                <a:schemeClr val="dk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3" name="Google Shape;173;p29"/>
            <p:cNvSpPr txBox="1"/>
            <p:nvPr/>
          </p:nvSpPr>
          <p:spPr>
            <a:xfrm>
              <a:off x="5842357" y="525899"/>
              <a:ext cx="4067491" cy="252549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 sz="2400" dirty="0">
                  <a:solidFill>
                    <a:schemeClr val="dk1"/>
                  </a:solidFill>
                  <a:latin typeface="Calibri"/>
                  <a:ea typeface="Calibri"/>
                  <a:cs typeface="Calibri"/>
                  <a:sym typeface="Calibri"/>
                </a:rPr>
                <a:t>U</a:t>
              </a:r>
              <a:r>
                <a:rPr lang="en" sz="2400" b="0" i="0" u="none" strike="noStrike" cap="none" dirty="0">
                  <a:solidFill>
                    <a:schemeClr val="dk1"/>
                  </a:solidFill>
                  <a:latin typeface="Calibri"/>
                  <a:ea typeface="Calibri"/>
                  <a:cs typeface="Calibri"/>
                  <a:sym typeface="Calibri"/>
                </a:rPr>
                <a:t>sed speeches of  past presidents from Jimmy Carter(1977) to Donald Trump(2017).</a:t>
              </a:r>
              <a:endParaRPr sz="1100" dirty="0"/>
            </a:p>
          </p:txBody>
        </p:sp>
      </p:grpSp>
      <p:sp>
        <p:nvSpPr>
          <p:cNvPr id="2" name="Date Placeholder 1">
            <a:extLst>
              <a:ext uri="{FF2B5EF4-FFF2-40B4-BE49-F238E27FC236}">
                <a16:creationId xmlns:a16="http://schemas.microsoft.com/office/drawing/2014/main" id="{063B04A8-F26E-4F52-A3E6-0455620A74C8}"/>
              </a:ext>
            </a:extLst>
          </p:cNvPr>
          <p:cNvSpPr>
            <a:spLocks noGrp="1"/>
          </p:cNvSpPr>
          <p:nvPr>
            <p:ph type="dt" idx="10"/>
          </p:nvPr>
        </p:nvSpPr>
        <p:spPr/>
        <p:txBody>
          <a:bodyPr/>
          <a:lstStyle/>
          <a:p>
            <a:fld id="{02B8DB7F-6569-4872-AB14-D15DE2DCC52C}" type="datetime2">
              <a:rPr lang="en-US" smtClean="0"/>
              <a:t>Thursday, August 15, 2019</a:t>
            </a:fld>
            <a:endParaRPr lang="en-US"/>
          </a:p>
        </p:txBody>
      </p:sp>
      <p:sp>
        <p:nvSpPr>
          <p:cNvPr id="6" name="Footer Placeholder 5">
            <a:extLst>
              <a:ext uri="{FF2B5EF4-FFF2-40B4-BE49-F238E27FC236}">
                <a16:creationId xmlns:a16="http://schemas.microsoft.com/office/drawing/2014/main" id="{CC306FBA-FBDD-487E-8ADC-96379F16B7CE}"/>
              </a:ext>
            </a:extLst>
          </p:cNvPr>
          <p:cNvSpPr>
            <a:spLocks noGrp="1"/>
          </p:cNvSpPr>
          <p:nvPr>
            <p:ph type="ftr" idx="11"/>
          </p:nvPr>
        </p:nvSpPr>
        <p:spPr/>
        <p:txBody>
          <a:bodyPr/>
          <a:lstStyle/>
          <a:p>
            <a:r>
              <a:rPr lang="it-IT"/>
              <a:t>GWU_201902_Data Science Capstone_DATS_6501_10</a:t>
            </a:r>
          </a:p>
        </p:txBody>
      </p:sp>
      <p:sp>
        <p:nvSpPr>
          <p:cNvPr id="7" name="Slide Number Placeholder 6">
            <a:extLst>
              <a:ext uri="{FF2B5EF4-FFF2-40B4-BE49-F238E27FC236}">
                <a16:creationId xmlns:a16="http://schemas.microsoft.com/office/drawing/2014/main" id="{80DAE3A7-A893-4F4E-873D-54C63DACEE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5289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30"/>
          <p:cNvSpPr/>
          <p:nvPr/>
        </p:nvSpPr>
        <p:spPr>
          <a:xfrm rot="10800000" flipH="1">
            <a:off x="-1" y="-1"/>
            <a:ext cx="3302782" cy="51435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000000"/>
              </a:solidFill>
              <a:latin typeface="Calibri"/>
              <a:ea typeface="Calibri"/>
              <a:cs typeface="Calibri"/>
              <a:sym typeface="Calibri"/>
            </a:endParaRPr>
          </a:p>
        </p:txBody>
      </p:sp>
      <p:grpSp>
        <p:nvGrpSpPr>
          <p:cNvPr id="179" name="Google Shape;179;p30"/>
          <p:cNvGrpSpPr/>
          <p:nvPr/>
        </p:nvGrpSpPr>
        <p:grpSpPr>
          <a:xfrm>
            <a:off x="2486469" y="0"/>
            <a:ext cx="1827610" cy="5143501"/>
            <a:chOff x="1320800" y="0"/>
            <a:chExt cx="2436813" cy="6858001"/>
          </a:xfrm>
        </p:grpSpPr>
        <p:sp>
          <p:nvSpPr>
            <p:cNvPr id="180" name="Google Shape;180;p30"/>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81" name="Google Shape;181;p30"/>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82" name="Google Shape;182;p30"/>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83" name="Google Shape;183;p30"/>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84" name="Google Shape;184;p30"/>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85" name="Google Shape;185;p30"/>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86" name="Google Shape;186;p30"/>
          <p:cNvSpPr txBox="1">
            <a:spLocks noGrp="1"/>
          </p:cNvSpPr>
          <p:nvPr>
            <p:ph type="title"/>
          </p:nvPr>
        </p:nvSpPr>
        <p:spPr>
          <a:xfrm>
            <a:off x="401265" y="514350"/>
            <a:ext cx="2085203" cy="382905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FFFFFF"/>
              </a:buClr>
              <a:buSzPts val="3000"/>
              <a:buFont typeface="Calibri"/>
              <a:buNone/>
            </a:pPr>
            <a:r>
              <a:rPr lang="en" sz="3000">
                <a:solidFill>
                  <a:srgbClr val="FFFFFF"/>
                </a:solidFill>
              </a:rPr>
              <a:t>Methods and Models Used</a:t>
            </a:r>
            <a:endParaRPr sz="1100"/>
          </a:p>
        </p:txBody>
      </p:sp>
      <p:grpSp>
        <p:nvGrpSpPr>
          <p:cNvPr id="187" name="Google Shape;187;p30"/>
          <p:cNvGrpSpPr/>
          <p:nvPr/>
        </p:nvGrpSpPr>
        <p:grpSpPr>
          <a:xfrm>
            <a:off x="3738813" y="1061594"/>
            <a:ext cx="4869675" cy="2550208"/>
            <a:chOff x="0" y="2492"/>
            <a:chExt cx="6492900" cy="3400277"/>
          </a:xfrm>
        </p:grpSpPr>
        <p:cxnSp>
          <p:nvCxnSpPr>
            <p:cNvPr id="188" name="Google Shape;188;p30"/>
            <p:cNvCxnSpPr/>
            <p:nvPr/>
          </p:nvCxnSpPr>
          <p:spPr>
            <a:xfrm>
              <a:off x="0" y="2492"/>
              <a:ext cx="6492875"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89" name="Google Shape;189;p30"/>
            <p:cNvSpPr/>
            <p:nvPr/>
          </p:nvSpPr>
          <p:spPr>
            <a:xfrm>
              <a:off x="0" y="2492"/>
              <a:ext cx="6492875" cy="1700138"/>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30"/>
            <p:cNvSpPr txBox="1"/>
            <p:nvPr/>
          </p:nvSpPr>
          <p:spPr>
            <a:xfrm>
              <a:off x="0" y="2492"/>
              <a:ext cx="6492900" cy="1700100"/>
            </a:xfrm>
            <a:prstGeom prst="rect">
              <a:avLst/>
            </a:prstGeom>
            <a:noFill/>
            <a:ln>
              <a:noFill/>
            </a:ln>
          </p:spPr>
          <p:txBody>
            <a:bodyPr spcFirstLastPara="1" wrap="square" lIns="74300" tIns="74300" rIns="74300" bIns="74300"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dirty="0">
                  <a:solidFill>
                    <a:schemeClr val="dk1"/>
                  </a:solidFill>
                  <a:latin typeface="Calibri"/>
                  <a:ea typeface="Calibri"/>
                  <a:cs typeface="Calibri"/>
                  <a:sym typeface="Calibri"/>
                </a:rPr>
                <a:t>Extractive Summarization (ranking and choosing existing sentences in the source documents) using Text Rank Algorithm and </a:t>
              </a:r>
              <a:r>
                <a:rPr lang="en" sz="2000" dirty="0">
                  <a:solidFill>
                    <a:schemeClr val="dk1"/>
                  </a:solidFill>
                  <a:latin typeface="Calibri"/>
                  <a:ea typeface="Calibri"/>
                  <a:cs typeface="Calibri"/>
                  <a:sym typeface="Calibri"/>
                </a:rPr>
                <a:t>F</a:t>
              </a:r>
              <a:r>
                <a:rPr lang="en" sz="2000" b="0" i="0" u="none" strike="noStrike" cap="none" dirty="0">
                  <a:solidFill>
                    <a:schemeClr val="dk1"/>
                  </a:solidFill>
                  <a:latin typeface="Calibri"/>
                  <a:ea typeface="Calibri"/>
                  <a:cs typeface="Calibri"/>
                  <a:sym typeface="Calibri"/>
                </a:rPr>
                <a:t>requencies of words </a:t>
              </a:r>
              <a:endParaRPr sz="20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p:txBody>
        </p:sp>
        <p:cxnSp>
          <p:nvCxnSpPr>
            <p:cNvPr id="191" name="Google Shape;191;p30"/>
            <p:cNvCxnSpPr/>
            <p:nvPr/>
          </p:nvCxnSpPr>
          <p:spPr>
            <a:xfrm>
              <a:off x="0" y="1702630"/>
              <a:ext cx="6492875" cy="0"/>
            </a:xfrm>
            <a:prstGeom prst="straightConnector1">
              <a:avLst/>
            </a:prstGeom>
            <a:solidFill>
              <a:srgbClr val="C47F6E"/>
            </a:solidFill>
            <a:ln w="12700" cap="flat" cmpd="sng">
              <a:solidFill>
                <a:srgbClr val="C47F6E"/>
              </a:solidFill>
              <a:prstDash val="solid"/>
              <a:miter lim="800000"/>
              <a:headEnd type="none" w="sm" len="sm"/>
              <a:tailEnd type="none" w="sm" len="sm"/>
            </a:ln>
          </p:spPr>
        </p:cxnSp>
        <p:sp>
          <p:nvSpPr>
            <p:cNvPr id="192" name="Google Shape;192;p30"/>
            <p:cNvSpPr/>
            <p:nvPr/>
          </p:nvSpPr>
          <p:spPr>
            <a:xfrm>
              <a:off x="0" y="1702630"/>
              <a:ext cx="6492875" cy="1700138"/>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3" name="Google Shape;193;p30"/>
            <p:cNvSpPr txBox="1"/>
            <p:nvPr/>
          </p:nvSpPr>
          <p:spPr>
            <a:xfrm>
              <a:off x="0" y="1702630"/>
              <a:ext cx="6492875" cy="1700138"/>
            </a:xfrm>
            <a:prstGeom prst="rect">
              <a:avLst/>
            </a:prstGeom>
            <a:noFill/>
            <a:ln>
              <a:noFill/>
            </a:ln>
          </p:spPr>
          <p:txBody>
            <a:bodyPr spcFirstLastPara="1" wrap="square" lIns="74300" tIns="74300" rIns="74300" bIns="74300" anchor="t" anchorCtr="0">
              <a:noAutofit/>
            </a:bodyPr>
            <a:lstStyle/>
            <a:p>
              <a:pPr marL="0" marR="0" lvl="0" indent="0" algn="l" rtl="0">
                <a:lnSpc>
                  <a:spcPct val="90000"/>
                </a:lnSpc>
                <a:spcBef>
                  <a:spcPts val="0"/>
                </a:spcBef>
                <a:spcAft>
                  <a:spcPts val="0"/>
                </a:spcAft>
                <a:buClr>
                  <a:schemeClr val="dk1"/>
                </a:buClr>
                <a:buSzPts val="2000"/>
                <a:buFont typeface="Calibri"/>
                <a:buNone/>
              </a:pPr>
              <a:r>
                <a:rPr lang="en" sz="2000" b="0" i="0" u="none" strike="noStrike" cap="none" dirty="0">
                  <a:solidFill>
                    <a:schemeClr val="dk1"/>
                  </a:solidFill>
                  <a:latin typeface="Calibri"/>
                  <a:ea typeface="Calibri"/>
                  <a:cs typeface="Calibri"/>
                  <a:sym typeface="Calibri"/>
                </a:rPr>
                <a:t>Abstractive Summarization (generating new sentences that ‘sound similar’ to original source documents) using </a:t>
              </a:r>
              <a:r>
                <a:rPr lang="en-US" sz="2000" b="0" i="0" u="none" strike="noStrike" cap="none" dirty="0">
                  <a:solidFill>
                    <a:schemeClr val="dk1"/>
                  </a:solidFill>
                  <a:latin typeface="Calibri"/>
                  <a:ea typeface="Calibri"/>
                  <a:cs typeface="Calibri"/>
                  <a:sym typeface="Calibri"/>
                </a:rPr>
                <a:t>NLP, </a:t>
              </a:r>
              <a:r>
                <a:rPr lang="en" sz="2000" dirty="0">
                  <a:solidFill>
                    <a:schemeClr val="dk1"/>
                  </a:solidFill>
                  <a:latin typeface="Calibri"/>
                  <a:ea typeface="Calibri"/>
                  <a:cs typeface="Calibri"/>
                  <a:sym typeface="Calibri"/>
                </a:rPr>
                <a:t>Machine</a:t>
              </a:r>
              <a:r>
                <a:rPr lang="en" sz="2000" b="0" i="0" u="none" strike="noStrike" cap="none" dirty="0">
                  <a:solidFill>
                    <a:schemeClr val="dk1"/>
                  </a:solidFill>
                  <a:latin typeface="Calibri"/>
                  <a:ea typeface="Calibri"/>
                  <a:cs typeface="Calibri"/>
                  <a:sym typeface="Calibri"/>
                </a:rPr>
                <a:t> Learning </a:t>
              </a:r>
              <a:r>
                <a:rPr lang="en-US" sz="2000" b="0" i="0" u="none" strike="noStrike" cap="none" dirty="0">
                  <a:solidFill>
                    <a:schemeClr val="dk1"/>
                  </a:solidFill>
                  <a:latin typeface="Calibri"/>
                  <a:ea typeface="Calibri"/>
                  <a:cs typeface="Calibri"/>
                  <a:sym typeface="Calibri"/>
                </a:rPr>
                <a:t>techniques</a:t>
              </a:r>
              <a:r>
                <a:rPr lang="en" sz="2000" dirty="0">
                  <a:solidFill>
                    <a:schemeClr val="dk1"/>
                  </a:solidFill>
                  <a:latin typeface="Calibri"/>
                  <a:ea typeface="Calibri"/>
                  <a:cs typeface="Calibri"/>
                  <a:sym typeface="Calibri"/>
                </a:rPr>
                <a:t>.</a:t>
              </a:r>
              <a:endParaRPr sz="1100" dirty="0">
                <a:solidFill>
                  <a:schemeClr val="dk1"/>
                </a:solidFill>
              </a:endParaRPr>
            </a:p>
            <a:p>
              <a:pPr marL="0" marR="0" lvl="0" indent="0" algn="l" rtl="0">
                <a:lnSpc>
                  <a:spcPct val="9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p:txBody>
        </p:sp>
        <p:cxnSp>
          <p:nvCxnSpPr>
            <p:cNvPr id="194" name="Google Shape;194;p30"/>
            <p:cNvCxnSpPr/>
            <p:nvPr/>
          </p:nvCxnSpPr>
          <p:spPr>
            <a:xfrm>
              <a:off x="0" y="3402769"/>
              <a:ext cx="6492875"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grpSp>
      <p:sp>
        <p:nvSpPr>
          <p:cNvPr id="6" name="Date Placeholder 5">
            <a:extLst>
              <a:ext uri="{FF2B5EF4-FFF2-40B4-BE49-F238E27FC236}">
                <a16:creationId xmlns:a16="http://schemas.microsoft.com/office/drawing/2014/main" id="{5EF3603F-C15D-4C21-89A2-194E6B274CD7}"/>
              </a:ext>
            </a:extLst>
          </p:cNvPr>
          <p:cNvSpPr>
            <a:spLocks noGrp="1"/>
          </p:cNvSpPr>
          <p:nvPr>
            <p:ph type="dt" idx="10"/>
          </p:nvPr>
        </p:nvSpPr>
        <p:spPr/>
        <p:txBody>
          <a:bodyPr/>
          <a:lstStyle/>
          <a:p>
            <a:fld id="{01102788-7FE9-497B-9800-2FA28DD94441}" type="datetime2">
              <a:rPr lang="en-US" smtClean="0"/>
              <a:t>Thursday, August 15, 2019</a:t>
            </a:fld>
            <a:endParaRPr lang="en-US"/>
          </a:p>
        </p:txBody>
      </p:sp>
      <p:sp>
        <p:nvSpPr>
          <p:cNvPr id="7" name="Footer Placeholder 6">
            <a:extLst>
              <a:ext uri="{FF2B5EF4-FFF2-40B4-BE49-F238E27FC236}">
                <a16:creationId xmlns:a16="http://schemas.microsoft.com/office/drawing/2014/main" id="{50694263-1CA3-4D73-BAD7-06B044BE9887}"/>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BF9B70A4-F801-4606-87F2-0D9C04B288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33"/>
          <p:cNvSpPr/>
          <p:nvPr/>
        </p:nvSpPr>
        <p:spPr>
          <a:xfrm>
            <a:off x="241173" y="240030"/>
            <a:ext cx="8661654" cy="4581352"/>
          </a:xfrm>
          <a:prstGeom prst="rect">
            <a:avLst/>
          </a:prstGeom>
          <a:solidFill>
            <a:schemeClr val="dk1">
              <a:alpha val="784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16" name="Google Shape;216;p33"/>
          <p:cNvSpPr txBox="1">
            <a:spLocks noGrp="1"/>
          </p:cNvSpPr>
          <p:nvPr>
            <p:ph type="title"/>
          </p:nvPr>
        </p:nvSpPr>
        <p:spPr>
          <a:xfrm>
            <a:off x="628650" y="722908"/>
            <a:ext cx="2620771" cy="3697684"/>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Using Frequency of Words </a:t>
            </a:r>
            <a:endParaRPr sz="1800" dirty="0"/>
          </a:p>
        </p:txBody>
      </p:sp>
      <p:cxnSp>
        <p:nvCxnSpPr>
          <p:cNvPr id="217" name="Google Shape;217;p33"/>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18" name="Google Shape;218;p33"/>
          <p:cNvSpPr txBox="1">
            <a:spLocks noGrp="1"/>
          </p:cNvSpPr>
          <p:nvPr>
            <p:ph type="body" idx="1"/>
          </p:nvPr>
        </p:nvSpPr>
        <p:spPr>
          <a:xfrm>
            <a:off x="3732023" y="722907"/>
            <a:ext cx="4783327" cy="3804704"/>
          </a:xfrm>
          <a:prstGeom prst="rect">
            <a:avLst/>
          </a:prstGeom>
          <a:noFill/>
          <a:ln>
            <a:noFill/>
          </a:ln>
        </p:spPr>
        <p:txBody>
          <a:bodyPr spcFirstLastPara="1" wrap="square" lIns="68575" tIns="34275" rIns="68575" bIns="34275" anchor="ctr" anchorCtr="0">
            <a:noAutofit/>
          </a:bodyPr>
          <a:lstStyle/>
          <a:p>
            <a:pPr marL="177800" lvl="0" indent="-171450">
              <a:lnSpc>
                <a:spcPct val="80000"/>
              </a:lnSpc>
              <a:spcBef>
                <a:spcPts val="0"/>
              </a:spcBef>
              <a:buSzPts val="1500"/>
            </a:pPr>
            <a:r>
              <a:rPr lang="en-US" sz="1500" dirty="0"/>
              <a:t>Convert Paragraphs to Sentences</a:t>
            </a:r>
          </a:p>
          <a:p>
            <a:pPr marL="177800" lvl="0" indent="-171450">
              <a:lnSpc>
                <a:spcPct val="80000"/>
              </a:lnSpc>
              <a:spcBef>
                <a:spcPts val="0"/>
              </a:spcBef>
              <a:buSzPts val="1500"/>
            </a:pPr>
            <a:r>
              <a:rPr lang="en-US" sz="1500" dirty="0"/>
              <a:t>Text Preprocessing</a:t>
            </a:r>
          </a:p>
          <a:p>
            <a:pPr marL="177800" lvl="0" indent="-171450">
              <a:lnSpc>
                <a:spcPct val="80000"/>
              </a:lnSpc>
              <a:spcBef>
                <a:spcPts val="0"/>
              </a:spcBef>
              <a:buSzPts val="1500"/>
            </a:pPr>
            <a:r>
              <a:rPr lang="en-US" sz="1500" dirty="0"/>
              <a:t>Tokenizing the Sentences</a:t>
            </a:r>
          </a:p>
          <a:p>
            <a:pPr marL="177800" lvl="0" indent="-171450">
              <a:lnSpc>
                <a:spcPct val="80000"/>
              </a:lnSpc>
              <a:spcBef>
                <a:spcPts val="0"/>
              </a:spcBef>
              <a:buSzPts val="1500"/>
            </a:pPr>
            <a:r>
              <a:rPr lang="en-US" sz="1500" dirty="0"/>
              <a:t>Find Weighted Frequency of Occurrence</a:t>
            </a:r>
          </a:p>
          <a:p>
            <a:pPr marL="177800" lvl="0" indent="-171450">
              <a:lnSpc>
                <a:spcPct val="80000"/>
              </a:lnSpc>
              <a:spcBef>
                <a:spcPts val="0"/>
              </a:spcBef>
              <a:buSzPts val="1500"/>
            </a:pPr>
            <a:r>
              <a:rPr lang="en-US" sz="1500" dirty="0"/>
              <a:t>Replace Words by Weighted Frequency in Original Sentences</a:t>
            </a:r>
          </a:p>
          <a:p>
            <a:pPr marL="177800" lvl="0" indent="-171450">
              <a:lnSpc>
                <a:spcPct val="80000"/>
              </a:lnSpc>
              <a:spcBef>
                <a:spcPts val="0"/>
              </a:spcBef>
              <a:buSzPts val="1500"/>
            </a:pPr>
            <a:r>
              <a:rPr lang="en-US" sz="1500" dirty="0"/>
              <a:t>Sort Sentences in Descending Order of Sum</a:t>
            </a:r>
            <a:br>
              <a:rPr lang="en" sz="1500" dirty="0"/>
            </a:br>
            <a:endParaRPr sz="1500" dirty="0"/>
          </a:p>
        </p:txBody>
      </p:sp>
      <p:sp>
        <p:nvSpPr>
          <p:cNvPr id="6" name="Date Placeholder 5">
            <a:extLst>
              <a:ext uri="{FF2B5EF4-FFF2-40B4-BE49-F238E27FC236}">
                <a16:creationId xmlns:a16="http://schemas.microsoft.com/office/drawing/2014/main" id="{2D48605D-DE64-4A25-A60C-B3FBD0737046}"/>
              </a:ext>
            </a:extLst>
          </p:cNvPr>
          <p:cNvSpPr>
            <a:spLocks noGrp="1"/>
          </p:cNvSpPr>
          <p:nvPr>
            <p:ph type="dt" idx="10"/>
          </p:nvPr>
        </p:nvSpPr>
        <p:spPr/>
        <p:txBody>
          <a:bodyPr/>
          <a:lstStyle/>
          <a:p>
            <a:fld id="{24228A52-50A0-4B6F-8479-1B937357018C}" type="datetime2">
              <a:rPr lang="en-US" smtClean="0"/>
              <a:t>Thursday, August 15, 2019</a:t>
            </a:fld>
            <a:endParaRPr lang="en-US"/>
          </a:p>
        </p:txBody>
      </p:sp>
      <p:sp>
        <p:nvSpPr>
          <p:cNvPr id="7" name="Footer Placeholder 6">
            <a:extLst>
              <a:ext uri="{FF2B5EF4-FFF2-40B4-BE49-F238E27FC236}">
                <a16:creationId xmlns:a16="http://schemas.microsoft.com/office/drawing/2014/main" id="{56C7CC2C-27BC-499E-87CB-2D7F94FC2FDB}"/>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D032993-7F8B-4B05-B293-766952F1AB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34"/>
          <p:cNvSpPr/>
          <p:nvPr/>
        </p:nvSpPr>
        <p:spPr>
          <a:xfrm>
            <a:off x="241173" y="233635"/>
            <a:ext cx="8661600" cy="4527233"/>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4" name="Google Shape;224;p34"/>
          <p:cNvSpPr txBox="1">
            <a:spLocks noGrp="1"/>
          </p:cNvSpPr>
          <p:nvPr>
            <p:ph type="title"/>
          </p:nvPr>
        </p:nvSpPr>
        <p:spPr>
          <a:xfrm>
            <a:off x="628650" y="722908"/>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Results Achieved</a:t>
            </a:r>
            <a:endParaRPr sz="1800" dirty="0"/>
          </a:p>
        </p:txBody>
      </p:sp>
      <p:cxnSp>
        <p:nvCxnSpPr>
          <p:cNvPr id="225" name="Google Shape;225;p34"/>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26" name="Google Shape;226;p34"/>
          <p:cNvSpPr txBox="1">
            <a:spLocks noGrp="1"/>
          </p:cNvSpPr>
          <p:nvPr>
            <p:ph type="body" idx="1"/>
          </p:nvPr>
        </p:nvSpPr>
        <p:spPr>
          <a:xfrm>
            <a:off x="3732023" y="722908"/>
            <a:ext cx="4783200" cy="3697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Clr>
                <a:schemeClr val="dk1"/>
              </a:buClr>
              <a:buSzPts val="1800"/>
              <a:buNone/>
            </a:pPr>
            <a:r>
              <a:rPr lang="en" sz="1400" dirty="0">
                <a:hlinkClick r:id="rId3"/>
              </a:rPr>
              <a:t>“We the citizens of America are now joined in a great national effort to rebuild our country and restore its promise for all of our people.  We will get our people off of welfare and back to work rebuilding our country with American hands and American labor. When America is united America is totally unstoppable. Together we will determine the course of America and the world for many many years to come We share one heart one home and one glorious destiny.”</a:t>
            </a:r>
            <a:endParaRPr sz="1400" dirty="0"/>
          </a:p>
          <a:p>
            <a:pPr marL="50800" marR="101600" lvl="0" indent="0" algn="l" rtl="0">
              <a:lnSpc>
                <a:spcPct val="121429"/>
              </a:lnSpc>
              <a:spcBef>
                <a:spcPts val="0"/>
              </a:spcBef>
              <a:spcAft>
                <a:spcPts val="0"/>
              </a:spcAft>
              <a:buClr>
                <a:schemeClr val="dk1"/>
              </a:buClr>
              <a:buSzPts val="1100"/>
              <a:buFont typeface="Arial"/>
              <a:buNone/>
            </a:pPr>
            <a:endParaRPr sz="1800" dirty="0"/>
          </a:p>
          <a:p>
            <a:pPr marL="0" lvl="0" indent="0" algn="l" rtl="0">
              <a:lnSpc>
                <a:spcPct val="90000"/>
              </a:lnSpc>
              <a:spcBef>
                <a:spcPts val="800"/>
              </a:spcBef>
              <a:spcAft>
                <a:spcPts val="0"/>
              </a:spcAft>
              <a:buClr>
                <a:schemeClr val="dk1"/>
              </a:buClr>
              <a:buSzPts val="1800"/>
              <a:buNone/>
            </a:pPr>
            <a:endParaRPr sz="1800" dirty="0"/>
          </a:p>
        </p:txBody>
      </p:sp>
      <p:sp>
        <p:nvSpPr>
          <p:cNvPr id="6" name="Date Placeholder 5">
            <a:extLst>
              <a:ext uri="{FF2B5EF4-FFF2-40B4-BE49-F238E27FC236}">
                <a16:creationId xmlns:a16="http://schemas.microsoft.com/office/drawing/2014/main" id="{50866384-5B53-4D8D-AC5E-1C5D65A7E077}"/>
              </a:ext>
            </a:extLst>
          </p:cNvPr>
          <p:cNvSpPr>
            <a:spLocks noGrp="1"/>
          </p:cNvSpPr>
          <p:nvPr>
            <p:ph type="dt" idx="10"/>
          </p:nvPr>
        </p:nvSpPr>
        <p:spPr/>
        <p:txBody>
          <a:bodyPr/>
          <a:lstStyle/>
          <a:p>
            <a:fld id="{E221F104-6FCC-4142-BA2A-F78B25C04349}" type="datetime2">
              <a:rPr lang="en-US" smtClean="0"/>
              <a:t>Thursday, August 15, 2019</a:t>
            </a:fld>
            <a:endParaRPr lang="en-US"/>
          </a:p>
        </p:txBody>
      </p:sp>
      <p:sp>
        <p:nvSpPr>
          <p:cNvPr id="7" name="Footer Placeholder 6">
            <a:extLst>
              <a:ext uri="{FF2B5EF4-FFF2-40B4-BE49-F238E27FC236}">
                <a16:creationId xmlns:a16="http://schemas.microsoft.com/office/drawing/2014/main" id="{A45AE262-4974-4E68-A785-ED042C204A53}"/>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CFF58673-E54C-43E5-A245-F36E7ED669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p:nvPr/>
        </p:nvSpPr>
        <p:spPr>
          <a:xfrm>
            <a:off x="241198" y="240005"/>
            <a:ext cx="8661600" cy="4574982"/>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58" name="Google Shape;258;p39"/>
          <p:cNvSpPr txBox="1">
            <a:spLocks noGrp="1"/>
          </p:cNvSpPr>
          <p:nvPr>
            <p:ph type="title"/>
          </p:nvPr>
        </p:nvSpPr>
        <p:spPr>
          <a:xfrm>
            <a:off x="628675" y="722883"/>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a:solidFill>
                  <a:schemeClr val="accent1"/>
                </a:solidFill>
              </a:rPr>
              <a:t> Abstractive summarization continued: Long Short-Term Memory (LSTM) ,Gated Recurrent Units (GRU)</a:t>
            </a:r>
            <a:endParaRPr sz="1800"/>
          </a:p>
        </p:txBody>
      </p:sp>
      <p:cxnSp>
        <p:nvCxnSpPr>
          <p:cNvPr id="259" name="Google Shape;259;p39"/>
          <p:cNvCxnSpPr/>
          <p:nvPr/>
        </p:nvCxnSpPr>
        <p:spPr>
          <a:xfrm>
            <a:off x="3490747" y="1543025"/>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60" name="Google Shape;260;p39"/>
          <p:cNvSpPr txBox="1">
            <a:spLocks noGrp="1"/>
          </p:cNvSpPr>
          <p:nvPr>
            <p:ph type="body" idx="1"/>
          </p:nvPr>
        </p:nvSpPr>
        <p:spPr>
          <a:xfrm>
            <a:off x="3732048" y="722883"/>
            <a:ext cx="4783200" cy="3697800"/>
          </a:xfrm>
          <a:prstGeom prst="rect">
            <a:avLst/>
          </a:prstGeom>
          <a:noFill/>
          <a:ln>
            <a:noFill/>
          </a:ln>
        </p:spPr>
        <p:txBody>
          <a:bodyPr spcFirstLastPara="1" wrap="square" lIns="68575" tIns="34275" rIns="68575" bIns="34275" anchor="ctr" anchorCtr="0">
            <a:noAutofit/>
          </a:bodyPr>
          <a:lstStyle/>
          <a:p>
            <a:pPr marL="177800" lvl="0" indent="0" algn="l" rtl="0">
              <a:lnSpc>
                <a:spcPct val="90000"/>
              </a:lnSpc>
              <a:spcBef>
                <a:spcPts val="800"/>
              </a:spcBef>
              <a:spcAft>
                <a:spcPts val="0"/>
              </a:spcAft>
              <a:buNone/>
            </a:pPr>
            <a:endParaRPr sz="1100"/>
          </a:p>
          <a:p>
            <a:pPr marL="177800" lvl="0" indent="-63500" algn="l" rtl="0">
              <a:lnSpc>
                <a:spcPct val="90000"/>
              </a:lnSpc>
              <a:spcBef>
                <a:spcPts val="800"/>
              </a:spcBef>
              <a:spcAft>
                <a:spcPts val="0"/>
              </a:spcAft>
              <a:buClr>
                <a:schemeClr val="dk1"/>
              </a:buClr>
              <a:buSzPts val="1800"/>
              <a:buNone/>
            </a:pPr>
            <a:endParaRPr sz="1800"/>
          </a:p>
        </p:txBody>
      </p:sp>
      <p:pic>
        <p:nvPicPr>
          <p:cNvPr id="261" name="Google Shape;261;p39"/>
          <p:cNvPicPr preferRelativeResize="0"/>
          <p:nvPr/>
        </p:nvPicPr>
        <p:blipFill>
          <a:blip r:embed="rId3">
            <a:alphaModFix/>
          </a:blip>
          <a:stretch>
            <a:fillRect/>
          </a:stretch>
        </p:blipFill>
        <p:spPr>
          <a:xfrm>
            <a:off x="4012350" y="690075"/>
            <a:ext cx="4140425" cy="3730600"/>
          </a:xfrm>
          <a:prstGeom prst="rect">
            <a:avLst/>
          </a:prstGeom>
          <a:noFill/>
          <a:ln>
            <a:noFill/>
          </a:ln>
        </p:spPr>
      </p:pic>
      <p:sp>
        <p:nvSpPr>
          <p:cNvPr id="6" name="Date Placeholder 5">
            <a:extLst>
              <a:ext uri="{FF2B5EF4-FFF2-40B4-BE49-F238E27FC236}">
                <a16:creationId xmlns:a16="http://schemas.microsoft.com/office/drawing/2014/main" id="{62D2E86B-B08B-4314-AE94-83D647A94B88}"/>
              </a:ext>
            </a:extLst>
          </p:cNvPr>
          <p:cNvSpPr>
            <a:spLocks noGrp="1"/>
          </p:cNvSpPr>
          <p:nvPr>
            <p:ph type="dt" idx="10"/>
          </p:nvPr>
        </p:nvSpPr>
        <p:spPr/>
        <p:txBody>
          <a:bodyPr/>
          <a:lstStyle/>
          <a:p>
            <a:fld id="{447A9140-1D85-4324-B80E-27735AD1EE77}" type="datetime2">
              <a:rPr lang="en-US" smtClean="0"/>
              <a:t>Thursday, August 15, 2019</a:t>
            </a:fld>
            <a:endParaRPr lang="en-US"/>
          </a:p>
        </p:txBody>
      </p:sp>
      <p:sp>
        <p:nvSpPr>
          <p:cNvPr id="7" name="Footer Placeholder 6">
            <a:extLst>
              <a:ext uri="{FF2B5EF4-FFF2-40B4-BE49-F238E27FC236}">
                <a16:creationId xmlns:a16="http://schemas.microsoft.com/office/drawing/2014/main" id="{15CE7C76-931C-4151-AFAD-C15E024CFB58}"/>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C6D2EAD7-4EE2-41DB-8CC9-56C6C21872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40"/>
          <p:cNvSpPr/>
          <p:nvPr/>
        </p:nvSpPr>
        <p:spPr>
          <a:xfrm>
            <a:off x="241173" y="240030"/>
            <a:ext cx="8661600" cy="4574957"/>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67" name="Google Shape;267;p40"/>
          <p:cNvSpPr txBox="1">
            <a:spLocks noGrp="1"/>
          </p:cNvSpPr>
          <p:nvPr>
            <p:ph type="title"/>
          </p:nvPr>
        </p:nvSpPr>
        <p:spPr>
          <a:xfrm>
            <a:off x="628650" y="722908"/>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 sz="1800" dirty="0">
                <a:solidFill>
                  <a:schemeClr val="accent1"/>
                </a:solidFill>
              </a:rPr>
              <a:t>Results Achieved from 25 </a:t>
            </a:r>
            <a:r>
              <a:rPr lang="en-US" sz="1800" dirty="0">
                <a:solidFill>
                  <a:schemeClr val="accent1"/>
                </a:solidFill>
              </a:rPr>
              <a:t>epochs</a:t>
            </a:r>
            <a:r>
              <a:rPr lang="en" sz="1800" dirty="0">
                <a:solidFill>
                  <a:schemeClr val="accent1"/>
                </a:solidFill>
              </a:rPr>
              <a:t> – GRU </a:t>
            </a:r>
            <a:endParaRPr sz="1800" dirty="0"/>
          </a:p>
        </p:txBody>
      </p:sp>
      <p:cxnSp>
        <p:nvCxnSpPr>
          <p:cNvPr id="268" name="Google Shape;268;p40"/>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69" name="Google Shape;269;p40"/>
          <p:cNvSpPr txBox="1">
            <a:spLocks noGrp="1"/>
          </p:cNvSpPr>
          <p:nvPr>
            <p:ph type="body" idx="1"/>
          </p:nvPr>
        </p:nvSpPr>
        <p:spPr>
          <a:xfrm>
            <a:off x="3732025" y="722899"/>
            <a:ext cx="4783200" cy="3987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Clr>
                <a:schemeClr val="dk1"/>
              </a:buClr>
              <a:buSzPts val="1100"/>
              <a:buNone/>
            </a:pPr>
            <a:r>
              <a:rPr lang="en" sz="1100" dirty="0"/>
              <a:t> we have the problems which the same glotes of the basis of our nothing but no promise of the promise.</a:t>
            </a:r>
            <a:endParaRPr sz="1100" dirty="0"/>
          </a:p>
          <a:p>
            <a:pPr marL="0" lvl="0" indent="0" algn="l" rtl="0">
              <a:lnSpc>
                <a:spcPct val="90000"/>
              </a:lnSpc>
              <a:spcBef>
                <a:spcPts val="800"/>
              </a:spcBef>
              <a:spcAft>
                <a:spcPts val="0"/>
              </a:spcAft>
              <a:buClr>
                <a:schemeClr val="dk1"/>
              </a:buClr>
              <a:buSzPts val="1100"/>
              <a:buFont typeface="Arial"/>
              <a:buNone/>
            </a:pPr>
            <a:r>
              <a:rPr lang="en" sz="1100" dirty="0"/>
              <a:t>we have the same and whose who will make our congress the world with the world and will make america spirit of their own government of our strong.</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Font typeface="Arial"/>
              <a:buNone/>
            </a:pPr>
            <a:r>
              <a:rPr lang="en" sz="1100" dirty="0"/>
              <a:t>and we will be never know that we will be precise of our continue to the will be we are not be must be not been this storms of america. we had ensured the pride will make america wealthy again.</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Font typeface="Arial"/>
              <a:buNone/>
            </a:pPr>
            <a:r>
              <a:rPr lang="en" sz="1100" dirty="0"/>
              <a:t>i would betrom the world with the same globed, we are will make america strength and our belief in the world of america, we will be a nation, together of our souls, live in the world to those who we will always beloved that it we had enabled our people.</a:t>
            </a:r>
            <a:endParaRPr sz="1100" dirty="0"/>
          </a:p>
          <a:p>
            <a:pPr marL="0" lvl="0" indent="0" algn="l" rtl="0">
              <a:lnSpc>
                <a:spcPct val="90000"/>
              </a:lnSpc>
              <a:spcBef>
                <a:spcPts val="800"/>
              </a:spcBef>
              <a:spcAft>
                <a:spcPts val="0"/>
              </a:spcAft>
              <a:buClr>
                <a:schemeClr val="dk1"/>
              </a:buClr>
              <a:buSzPts val="1100"/>
              <a:buFont typeface="Arial"/>
              <a:buNone/>
            </a:pPr>
            <a:endParaRPr sz="1100" dirty="0"/>
          </a:p>
          <a:p>
            <a:pPr marL="0" lvl="0" indent="0" algn="l" rtl="0">
              <a:lnSpc>
                <a:spcPct val="90000"/>
              </a:lnSpc>
              <a:spcBef>
                <a:spcPts val="800"/>
              </a:spcBef>
              <a:spcAft>
                <a:spcPts val="0"/>
              </a:spcAft>
              <a:buClr>
                <a:schemeClr val="dk1"/>
              </a:buClr>
              <a:buSzPts val="1100"/>
              <a:buNone/>
            </a:pPr>
            <a:r>
              <a:rPr lang="en" sz="1100" dirty="0"/>
              <a:t>we will not be make the people of our country to all our pland in the fair of our country to that we will make america safe of our most in one will be we will be read to believe for this we are problems will be not on the sacrifice and we will make america will be not be done.</a:t>
            </a:r>
            <a:endParaRPr sz="1100" dirty="0"/>
          </a:p>
        </p:txBody>
      </p:sp>
      <p:sp>
        <p:nvSpPr>
          <p:cNvPr id="6" name="Date Placeholder 5">
            <a:extLst>
              <a:ext uri="{FF2B5EF4-FFF2-40B4-BE49-F238E27FC236}">
                <a16:creationId xmlns:a16="http://schemas.microsoft.com/office/drawing/2014/main" id="{3F8EB4D5-0ECD-4D63-8AB3-E539E7CCE9A0}"/>
              </a:ext>
            </a:extLst>
          </p:cNvPr>
          <p:cNvSpPr>
            <a:spLocks noGrp="1"/>
          </p:cNvSpPr>
          <p:nvPr>
            <p:ph type="dt" idx="10"/>
          </p:nvPr>
        </p:nvSpPr>
        <p:spPr/>
        <p:txBody>
          <a:bodyPr/>
          <a:lstStyle/>
          <a:p>
            <a:fld id="{664B0C13-5659-4D19-BFA4-FB4EFA211455}" type="datetime2">
              <a:rPr lang="en-US" smtClean="0"/>
              <a:t>Thursday, August 15, 2019</a:t>
            </a:fld>
            <a:endParaRPr lang="en-US"/>
          </a:p>
        </p:txBody>
      </p:sp>
      <p:sp>
        <p:nvSpPr>
          <p:cNvPr id="7" name="Footer Placeholder 6">
            <a:extLst>
              <a:ext uri="{FF2B5EF4-FFF2-40B4-BE49-F238E27FC236}">
                <a16:creationId xmlns:a16="http://schemas.microsoft.com/office/drawing/2014/main" id="{F776FF62-C2D4-435F-94E3-D73D0815493A}"/>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181CC53-3028-4F20-B314-063C8E2A72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p:nvPr/>
        </p:nvSpPr>
        <p:spPr>
          <a:xfrm>
            <a:off x="241173" y="240030"/>
            <a:ext cx="8661600" cy="4574957"/>
          </a:xfrm>
          <a:prstGeom prst="rect">
            <a:avLst/>
          </a:prstGeom>
          <a:solidFill>
            <a:schemeClr val="dk1">
              <a:alpha val="784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267" name="Google Shape;267;p40"/>
          <p:cNvSpPr txBox="1">
            <a:spLocks noGrp="1"/>
          </p:cNvSpPr>
          <p:nvPr>
            <p:ph type="title"/>
          </p:nvPr>
        </p:nvSpPr>
        <p:spPr>
          <a:xfrm>
            <a:off x="628650" y="722908"/>
            <a:ext cx="2620800" cy="36978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accent1"/>
              </a:buClr>
              <a:buSzPts val="3300"/>
              <a:buFont typeface="Calibri"/>
              <a:buNone/>
            </a:pPr>
            <a:r>
              <a:rPr lang="en-US" sz="1800" dirty="0">
                <a:solidFill>
                  <a:schemeClr val="accent1"/>
                </a:solidFill>
              </a:rPr>
              <a:t>Using AWS </a:t>
            </a:r>
            <a:r>
              <a:rPr lang="en-US" sz="1800" dirty="0" err="1">
                <a:solidFill>
                  <a:schemeClr val="accent1"/>
                </a:solidFill>
              </a:rPr>
              <a:t>SageMaker</a:t>
            </a:r>
            <a:r>
              <a:rPr lang="en-US" sz="1800" dirty="0">
                <a:solidFill>
                  <a:schemeClr val="accent1"/>
                </a:solidFill>
              </a:rPr>
              <a:t>- and tuning hyperparameters -</a:t>
            </a:r>
            <a:r>
              <a:rPr lang="en" sz="1800" dirty="0">
                <a:solidFill>
                  <a:schemeClr val="accent1"/>
                </a:solidFill>
              </a:rPr>
              <a:t>Results Achieved from 100 </a:t>
            </a:r>
            <a:r>
              <a:rPr lang="en-US" sz="1800" dirty="0">
                <a:solidFill>
                  <a:schemeClr val="accent1"/>
                </a:solidFill>
              </a:rPr>
              <a:t>epochs</a:t>
            </a:r>
            <a:r>
              <a:rPr lang="en" sz="1800" dirty="0">
                <a:solidFill>
                  <a:schemeClr val="accent1"/>
                </a:solidFill>
              </a:rPr>
              <a:t> – GRU </a:t>
            </a:r>
            <a:endParaRPr sz="1800" dirty="0"/>
          </a:p>
        </p:txBody>
      </p:sp>
      <p:cxnSp>
        <p:nvCxnSpPr>
          <p:cNvPr id="268" name="Google Shape;268;p40"/>
          <p:cNvCxnSpPr/>
          <p:nvPr/>
        </p:nvCxnSpPr>
        <p:spPr>
          <a:xfrm>
            <a:off x="3490722" y="1543050"/>
            <a:ext cx="0" cy="2057400"/>
          </a:xfrm>
          <a:prstGeom prst="straightConnector1">
            <a:avLst/>
          </a:prstGeom>
          <a:noFill/>
          <a:ln w="19050" cap="flat" cmpd="sng">
            <a:solidFill>
              <a:srgbClr val="262626"/>
            </a:solidFill>
            <a:prstDash val="solid"/>
            <a:miter lim="800000"/>
            <a:headEnd type="none" w="sm" len="sm"/>
            <a:tailEnd type="none" w="sm" len="sm"/>
          </a:ln>
        </p:spPr>
      </p:cxnSp>
      <p:sp>
        <p:nvSpPr>
          <p:cNvPr id="269" name="Google Shape;269;p40"/>
          <p:cNvSpPr txBox="1">
            <a:spLocks noGrp="1"/>
          </p:cNvSpPr>
          <p:nvPr>
            <p:ph type="body" idx="1"/>
          </p:nvPr>
        </p:nvSpPr>
        <p:spPr>
          <a:xfrm>
            <a:off x="3732025" y="722899"/>
            <a:ext cx="4783200" cy="3987900"/>
          </a:xfrm>
          <a:prstGeom prst="rect">
            <a:avLst/>
          </a:prstGeom>
          <a:noFill/>
          <a:ln>
            <a:noFill/>
          </a:ln>
        </p:spPr>
        <p:txBody>
          <a:bodyPr spcFirstLastPara="1" wrap="square" lIns="68575" tIns="34275" rIns="68575" bIns="34275" anchor="ctr" anchorCtr="0">
            <a:noAutofit/>
          </a:bodyPr>
          <a:lstStyle/>
          <a:p>
            <a:pPr marL="0" lvl="0" indent="0">
              <a:buSzPts val="1100"/>
              <a:buNone/>
            </a:pPr>
            <a:r>
              <a:rPr lang="en-US" sz="1100" dirty="0"/>
              <a:t>and to be proud fort  god </a:t>
            </a:r>
            <a:r>
              <a:rPr lang="en-US" sz="1100" dirty="0" err="1"/>
              <a:t>blessedou</a:t>
            </a:r>
            <a:r>
              <a:rPr lang="en-US" sz="1100" dirty="0"/>
              <a:t>, </a:t>
            </a:r>
            <a:r>
              <a:rPr lang="en-US" sz="1100" dirty="0" err="1"/>
              <a:t>fo</a:t>
            </a:r>
            <a:r>
              <a:rPr lang="en-US" sz="1100" dirty="0"/>
              <a:t>  today great all no war. </a:t>
            </a:r>
            <a:r>
              <a:rPr lang="en-US" sz="1100" dirty="0" err="1"/>
              <a:t>america</a:t>
            </a:r>
            <a:r>
              <a:rPr lang="en-US" sz="1100" dirty="0"/>
              <a:t>. we must be never your along birth right, of must </a:t>
            </a:r>
            <a:r>
              <a:rPr lang="en-US" sz="1100" dirty="0" err="1"/>
              <a:t>beyo</a:t>
            </a:r>
            <a:r>
              <a:rPr lang="en-US" sz="1100" dirty="0"/>
              <a:t> the day of prosper again.</a:t>
            </a:r>
          </a:p>
          <a:p>
            <a:pPr marL="0" lvl="0" indent="0">
              <a:buSzPts val="1100"/>
              <a:buNone/>
            </a:pPr>
            <a:r>
              <a:rPr lang="en-US" sz="1100" dirty="0"/>
              <a:t>its </a:t>
            </a:r>
            <a:r>
              <a:rPr lang="en-US" sz="1100" dirty="0" err="1"/>
              <a:t>neartion</a:t>
            </a:r>
            <a:r>
              <a:rPr lang="en-US" sz="1100" dirty="0"/>
              <a:t> and every. we cannot not turn by the same </a:t>
            </a:r>
            <a:r>
              <a:rPr lang="en-US" sz="1100" dirty="0" err="1"/>
              <a:t>fard</a:t>
            </a:r>
            <a:r>
              <a:rPr lang="en-US" sz="1100" dirty="0"/>
              <a:t> the problems, we cannot our </a:t>
            </a:r>
            <a:r>
              <a:rPr lang="en-US" sz="1100" dirty="0" err="1"/>
              <a:t>counity</a:t>
            </a:r>
            <a:r>
              <a:rPr lang="en-US" sz="1100" dirty="0"/>
              <a:t>, letter, and our not only the issue to their </a:t>
            </a:r>
            <a:r>
              <a:rPr lang="en-US" sz="1100" dirty="0" err="1"/>
              <a:t>areat's</a:t>
            </a:r>
            <a:r>
              <a:rPr lang="en-US" sz="1100" dirty="0"/>
              <a:t> </a:t>
            </a:r>
            <a:r>
              <a:rPr lang="en-US" sz="1100" dirty="0" err="1"/>
              <a:t>tho</a:t>
            </a:r>
            <a:r>
              <a:rPr lang="en-US" sz="1100" dirty="0"/>
              <a:t> dream.</a:t>
            </a:r>
          </a:p>
          <a:p>
            <a:pPr marL="0" lvl="0" indent="0">
              <a:buSzPts val="1100"/>
              <a:buNone/>
            </a:pPr>
            <a:r>
              <a:rPr lang="en-US" sz="1100" dirty="0"/>
              <a:t>that if on </a:t>
            </a:r>
            <a:r>
              <a:rPr lang="en-US" sz="1100" dirty="0" err="1"/>
              <a:t>mericanswer</a:t>
            </a:r>
            <a:r>
              <a:rPr lang="en-US" sz="1100" dirty="0"/>
              <a:t>. </a:t>
            </a:r>
            <a:r>
              <a:rPr lang="en-US" sz="1100" dirty="0" err="1"/>
              <a:t>nower</a:t>
            </a:r>
            <a:r>
              <a:rPr lang="en-US" sz="1100" dirty="0"/>
              <a:t> to he </a:t>
            </a:r>
            <a:r>
              <a:rPr lang="en-US" sz="1100" dirty="0" err="1"/>
              <a:t>hastolera</a:t>
            </a:r>
            <a:r>
              <a:rPr lang="en-US" sz="1100" dirty="0"/>
              <a:t> as a common the </a:t>
            </a:r>
            <a:r>
              <a:rPr lang="en-US" sz="1100" dirty="0" err="1"/>
              <a:t>capities</a:t>
            </a:r>
            <a:r>
              <a:rPr lang="en-US" sz="1100" dirty="0"/>
              <a:t> has </a:t>
            </a:r>
            <a:r>
              <a:rPr lang="en-US" sz="1100" dirty="0" err="1"/>
              <a:t>firsn</a:t>
            </a:r>
            <a:r>
              <a:rPr lang="en-US" sz="1100" dirty="0"/>
              <a:t> live or the size of our own most with the </a:t>
            </a:r>
            <a:r>
              <a:rPr lang="en-US" sz="1100" dirty="0" err="1"/>
              <a:t>willengery</a:t>
            </a:r>
            <a:r>
              <a:rPr lang="en-US" sz="1100" dirty="0"/>
              <a:t> what is our nation with </a:t>
            </a:r>
            <a:r>
              <a:rPr lang="en-US" sz="1100" dirty="0" err="1"/>
              <a:t>caill</a:t>
            </a:r>
            <a:r>
              <a:rPr lang="en-US" sz="1100" dirty="0"/>
              <a:t>.</a:t>
            </a:r>
          </a:p>
          <a:p>
            <a:pPr marL="0" lvl="0" indent="0">
              <a:buSzPts val="1100"/>
              <a:buNone/>
            </a:pPr>
            <a:r>
              <a:rPr lang="en-US" sz="1100" dirty="0"/>
              <a:t>we are the unity, the same </a:t>
            </a:r>
            <a:r>
              <a:rPr lang="en-US" sz="1100" dirty="0" err="1"/>
              <a:t>doneed</a:t>
            </a:r>
            <a:r>
              <a:rPr lang="en-US" sz="1100" dirty="0"/>
              <a:t>. we will make </a:t>
            </a:r>
            <a:r>
              <a:rPr lang="en-US" sz="1100" dirty="0" err="1"/>
              <a:t>america</a:t>
            </a:r>
            <a:r>
              <a:rPr lang="en-US" sz="1100" dirty="0"/>
              <a:t> great again. </a:t>
            </a:r>
            <a:r>
              <a:rPr lang="en-US" sz="1100" dirty="0" err="1"/>
              <a:t>thour</a:t>
            </a:r>
            <a:r>
              <a:rPr lang="en-US" sz="1100" dirty="0"/>
              <a:t> faces to be citizens of the </a:t>
            </a:r>
            <a:r>
              <a:rPr lang="en-US" sz="1100" dirty="0" err="1"/>
              <a:t>unders</a:t>
            </a:r>
            <a:r>
              <a:rPr lang="en-US" sz="1100" dirty="0"/>
              <a:t> today, haven we cannot the democracy of life that when the end of old </a:t>
            </a:r>
          </a:p>
          <a:p>
            <a:pPr marL="0" lvl="0" indent="0">
              <a:buSzPts val="1100"/>
              <a:buNone/>
            </a:pPr>
            <a:r>
              <a:rPr lang="en-US" sz="1100" dirty="0" err="1"/>
              <a:t>american</a:t>
            </a:r>
            <a:r>
              <a:rPr lang="en-US" sz="1100" dirty="0"/>
              <a:t> people more continuing moral strength and our belief in an </a:t>
            </a:r>
            <a:r>
              <a:rPr lang="en-US" sz="1100" dirty="0" err="1"/>
              <a:t>undiminis</a:t>
            </a:r>
            <a:r>
              <a:rPr lang="en-US" sz="1100" dirty="0"/>
              <a:t> the king </a:t>
            </a:r>
            <a:r>
              <a:rPr lang="en-US" sz="1100" dirty="0" err="1"/>
              <a:t>coment</a:t>
            </a:r>
            <a:r>
              <a:rPr lang="en-US" sz="1100" dirty="0"/>
              <a:t>, a </a:t>
            </a:r>
            <a:r>
              <a:rPr lang="en-US" sz="1100" dirty="0" err="1"/>
              <a:t>cessure</a:t>
            </a:r>
            <a:r>
              <a:rPr lang="en-US" sz="1100" dirty="0"/>
              <a:t> the </a:t>
            </a:r>
            <a:r>
              <a:rPr lang="en-US" sz="1100" dirty="0" err="1"/>
              <a:t>sameet</a:t>
            </a:r>
            <a:r>
              <a:rPr lang="en-US" sz="1100" dirty="0"/>
              <a:t> it human flag.</a:t>
            </a:r>
          </a:p>
          <a:p>
            <a:pPr marL="0" lvl="0" indent="0">
              <a:buSzPts val="1100"/>
              <a:buNone/>
            </a:pPr>
            <a:r>
              <a:rPr lang="en-US" sz="1100" dirty="0"/>
              <a:t>it is the father, as hat we </a:t>
            </a:r>
            <a:r>
              <a:rPr lang="en-US" sz="1100" dirty="0" err="1"/>
              <a:t>relng</a:t>
            </a:r>
            <a:r>
              <a:rPr lang="en-US" sz="1100" dirty="0"/>
              <a:t> back in its citizens and does, and our country will be </a:t>
            </a:r>
            <a:r>
              <a:rPr lang="en-US" sz="1100" dirty="0" err="1"/>
              <a:t>generant</a:t>
            </a:r>
            <a:r>
              <a:rPr lang="en-US" sz="1100" dirty="0"/>
              <a:t> </a:t>
            </a:r>
            <a:r>
              <a:rPr lang="en-US" sz="1100" dirty="0" err="1"/>
              <a:t>sto</a:t>
            </a:r>
            <a:r>
              <a:rPr lang="en-US" sz="1100" dirty="0"/>
              <a:t> serving the source of our nations that we will not be my accomplishment but the affirmatio</a:t>
            </a:r>
            <a:r>
              <a:rPr lang="en" sz="1100" dirty="0"/>
              <a:t> </a:t>
            </a:r>
            <a:endParaRPr sz="1100" dirty="0"/>
          </a:p>
        </p:txBody>
      </p:sp>
      <p:sp>
        <p:nvSpPr>
          <p:cNvPr id="6" name="Date Placeholder 5">
            <a:extLst>
              <a:ext uri="{FF2B5EF4-FFF2-40B4-BE49-F238E27FC236}">
                <a16:creationId xmlns:a16="http://schemas.microsoft.com/office/drawing/2014/main" id="{3F8EB4D5-0ECD-4D63-8AB3-E539E7CCE9A0}"/>
              </a:ext>
            </a:extLst>
          </p:cNvPr>
          <p:cNvSpPr>
            <a:spLocks noGrp="1"/>
          </p:cNvSpPr>
          <p:nvPr>
            <p:ph type="dt" idx="10"/>
          </p:nvPr>
        </p:nvSpPr>
        <p:spPr/>
        <p:txBody>
          <a:bodyPr/>
          <a:lstStyle/>
          <a:p>
            <a:fld id="{664B0C13-5659-4D19-BFA4-FB4EFA211455}" type="datetime2">
              <a:rPr lang="en-US" smtClean="0"/>
              <a:t>Thursday, August 15, 2019</a:t>
            </a:fld>
            <a:endParaRPr lang="en-US"/>
          </a:p>
        </p:txBody>
      </p:sp>
      <p:sp>
        <p:nvSpPr>
          <p:cNvPr id="7" name="Footer Placeholder 6">
            <a:extLst>
              <a:ext uri="{FF2B5EF4-FFF2-40B4-BE49-F238E27FC236}">
                <a16:creationId xmlns:a16="http://schemas.microsoft.com/office/drawing/2014/main" id="{F776FF62-C2D4-435F-94E3-D73D0815493A}"/>
              </a:ext>
            </a:extLst>
          </p:cNvPr>
          <p:cNvSpPr>
            <a:spLocks noGrp="1"/>
          </p:cNvSpPr>
          <p:nvPr>
            <p:ph type="ftr" idx="11"/>
          </p:nvPr>
        </p:nvSpPr>
        <p:spPr/>
        <p:txBody>
          <a:bodyPr/>
          <a:lstStyle/>
          <a:p>
            <a:r>
              <a:rPr lang="it-IT"/>
              <a:t>GWU_201902_Data Science Capstone_DATS_6501_10</a:t>
            </a:r>
          </a:p>
        </p:txBody>
      </p:sp>
      <p:sp>
        <p:nvSpPr>
          <p:cNvPr id="8" name="Slide Number Placeholder 7">
            <a:extLst>
              <a:ext uri="{FF2B5EF4-FFF2-40B4-BE49-F238E27FC236}">
                <a16:creationId xmlns:a16="http://schemas.microsoft.com/office/drawing/2014/main" id="{D181CC53-3028-4F20-B314-063C8E2A72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7483600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1330</Words>
  <Application>Microsoft Office PowerPoint</Application>
  <PresentationFormat>On-screen Show (16:9)</PresentationFormat>
  <Paragraphs>198</Paragraphs>
  <Slides>16</Slides>
  <Notes>16</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16</vt:i4>
      </vt:variant>
    </vt:vector>
  </HeadingPairs>
  <TitlesOfParts>
    <vt:vector size="21" baseType="lpstr">
      <vt:lpstr>Arial</vt:lpstr>
      <vt:lpstr>Calibri</vt:lpstr>
      <vt:lpstr>Simple Light</vt:lpstr>
      <vt:lpstr>Office Theme</vt:lpstr>
      <vt:lpstr>Office Theme</vt:lpstr>
      <vt:lpstr>Imitative Text Generation  using Presidential Speeches</vt:lpstr>
      <vt:lpstr>Goal of the Project</vt:lpstr>
      <vt:lpstr>Dataset Information</vt:lpstr>
      <vt:lpstr>Methods and Models Used</vt:lpstr>
      <vt:lpstr>Using Frequency of Words </vt:lpstr>
      <vt:lpstr>Results Achieved</vt:lpstr>
      <vt:lpstr> Abstractive summarization continued: Long Short-Term Memory (LSTM) ,Gated Recurrent Units (GRU)</vt:lpstr>
      <vt:lpstr>Results Achieved from 25 epochs – GRU </vt:lpstr>
      <vt:lpstr>Using AWS SageMaker- and tuning hyperparameters -Results Achieved from 100 epochs – GRU </vt:lpstr>
      <vt:lpstr>Observations Using ROGUE</vt:lpstr>
      <vt:lpstr>Conclusion</vt:lpstr>
      <vt:lpstr>References</vt:lpstr>
      <vt:lpstr>Questions ?</vt:lpstr>
      <vt:lpstr>Thank you </vt:lpstr>
      <vt:lpstr>First Abstractive Summarization Tool: Sequence to Sequence Model</vt:lpstr>
      <vt:lpstr>Results Achieved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Imitative Text Generation  using Presidential Speeches</dc:title>
  <dc:creator>Rajeev Parvathaneni</dc:creator>
  <cp:lastModifiedBy>Rajeev Parvathaneni</cp:lastModifiedBy>
  <cp:revision>17</cp:revision>
  <dcterms:modified xsi:type="dcterms:W3CDTF">2019-08-15T17:51:17Z</dcterms:modified>
</cp:coreProperties>
</file>