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637" r:id="rId2"/>
    <p:sldId id="392" r:id="rId3"/>
    <p:sldId id="298" r:id="rId4"/>
    <p:sldId id="394" r:id="rId5"/>
    <p:sldId id="395" r:id="rId6"/>
    <p:sldId id="393" r:id="rId7"/>
    <p:sldId id="407" r:id="rId8"/>
    <p:sldId id="408" r:id="rId9"/>
    <p:sldId id="411" r:id="rId10"/>
    <p:sldId id="409" r:id="rId11"/>
    <p:sldId id="410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328" r:id="rId20"/>
    <p:sldId id="329" r:id="rId21"/>
    <p:sldId id="42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8AF5D-5F6E-4538-B1AC-221CA91D777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9C7CF-DB3A-4C88-BF90-CDE0B08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5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CB810C-1EE6-4D14-8651-BC07CDAE46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0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225" y="703263"/>
            <a:ext cx="6246813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D24A91-6145-461E-B7E6-4FF51B13A2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27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1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8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656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9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1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26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ows_NT" TargetMode="External"/><Relationship Id="rId2" Type="http://schemas.openxmlformats.org/officeDocument/2006/relationships/hyperlink" Target="https://www.nczonline.net/blog/2010/01/12/history-of-the-user-agent-strin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3066-0112-4745-BF65-9D7D76CDB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691B2-23DE-4B8C-B8EA-8860A65CB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8 – Pt.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48E5F8-37D6-4A82-8832-D271B5FE9547}"/>
              </a:ext>
            </a:extLst>
          </p:cNvPr>
          <p:cNvSpPr/>
          <p:nvPr/>
        </p:nvSpPr>
        <p:spPr>
          <a:xfrm>
            <a:off x="6248400" y="6172200"/>
            <a:ext cx="5977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Ryan Haley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Adapted from Material by Deron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Grzetich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 and Li-Wey Lu</a:t>
            </a:r>
          </a:p>
        </p:txBody>
      </p:sp>
    </p:spTree>
    <p:extLst>
      <p:ext uri="{BB962C8B-B14F-4D97-AF65-F5344CB8AC3E}">
        <p14:creationId xmlns:p14="http://schemas.microsoft.com/office/powerpoint/2010/main" val="217491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11885084" cy="914400"/>
          </a:xfrm>
        </p:spPr>
        <p:txBody>
          <a:bodyPr/>
          <a:lstStyle/>
          <a:p>
            <a:r>
              <a:rPr lang="en-US" dirty="0"/>
              <a:t>HTTP – GET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549" y="1752600"/>
            <a:ext cx="5073651" cy="4724400"/>
          </a:xfrm>
        </p:spPr>
        <p:txBody>
          <a:bodyPr>
            <a:normAutofit/>
          </a:bodyPr>
          <a:lstStyle/>
          <a:p>
            <a:r>
              <a:rPr lang="en-US" dirty="0"/>
              <a:t>Retrieve resources</a:t>
            </a:r>
          </a:p>
          <a:p>
            <a:r>
              <a:rPr lang="en-US" dirty="0"/>
              <a:t>Send parameters through URL query string</a:t>
            </a:r>
          </a:p>
          <a:p>
            <a:pPr lvl="1"/>
            <a:r>
              <a:rPr lang="en-US" dirty="0"/>
              <a:t>https://www.example.com/index.php?search=myParameter</a:t>
            </a:r>
          </a:p>
          <a:p>
            <a:r>
              <a:rPr lang="en-US" dirty="0"/>
              <a:t>Enables users to bookmark a URL for a dynamic resource for reuse</a:t>
            </a:r>
          </a:p>
          <a:p>
            <a:r>
              <a:rPr lang="en-US" dirty="0"/>
              <a:t>URLs are logged in various places and are also transmitted in the </a:t>
            </a:r>
            <a:r>
              <a:rPr lang="en-US" dirty="0" err="1"/>
              <a:t>Referer</a:t>
            </a:r>
            <a:r>
              <a:rPr lang="en-US" dirty="0"/>
              <a:t> header</a:t>
            </a:r>
          </a:p>
          <a:p>
            <a:r>
              <a:rPr lang="en-US" dirty="0"/>
              <a:t>GET should not be used to transmit sensitive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362200"/>
            <a:ext cx="503935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– POST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899" y="2595573"/>
            <a:ext cx="4076701" cy="3670767"/>
          </a:xfrm>
        </p:spPr>
        <p:txBody>
          <a:bodyPr/>
          <a:lstStyle/>
          <a:p>
            <a:r>
              <a:rPr lang="en-US" dirty="0"/>
              <a:t>Perform actions</a:t>
            </a:r>
          </a:p>
          <a:p>
            <a:r>
              <a:rPr lang="en-US" dirty="0"/>
              <a:t>Parameters can be sent in either the URL query string or request body</a:t>
            </a:r>
          </a:p>
          <a:p>
            <a:r>
              <a:rPr lang="en-US" dirty="0"/>
              <a:t>Parameters are excluded from bookmarks, logs, and the </a:t>
            </a:r>
            <a:r>
              <a:rPr lang="en-US" dirty="0" err="1"/>
              <a:t>referer</a:t>
            </a:r>
            <a:r>
              <a:rPr lang="en-US" dirty="0"/>
              <a:t> header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90800"/>
            <a:ext cx="5924551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6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– Uniform Resource Locators (URLs)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Unique identifier for a web resource</a:t>
            </a:r>
          </a:p>
          <a:p>
            <a:endParaRPr lang="en-US" dirty="0"/>
          </a:p>
          <a:p>
            <a:r>
              <a:rPr lang="en-US" dirty="0"/>
              <a:t>Typical Format:</a:t>
            </a:r>
          </a:p>
          <a:p>
            <a:pPr lvl="1"/>
            <a:r>
              <a:rPr lang="en-US" dirty="0"/>
              <a:t>protocol://hostname[:port]/[path/]file[?param=value][&amp;param2=value2]</a:t>
            </a:r>
          </a:p>
          <a:p>
            <a:pPr lvl="2"/>
            <a:r>
              <a:rPr lang="en-US" dirty="0"/>
              <a:t>Example: </a:t>
            </a:r>
            <a:r>
              <a:rPr lang="en-US" b="1" dirty="0"/>
              <a:t>http://www.example.com:8080/images/index.php?id=432&amp;x=100&amp;y100 </a:t>
            </a:r>
          </a:p>
          <a:p>
            <a:endParaRPr lang="en-US" dirty="0"/>
          </a:p>
          <a:p>
            <a:r>
              <a:rPr lang="en-US" dirty="0"/>
              <a:t>RESTful format:</a:t>
            </a:r>
          </a:p>
          <a:p>
            <a:pPr lvl="1"/>
            <a:r>
              <a:rPr lang="en-US" dirty="0"/>
              <a:t>Protocol://hostname[:port]/[path/][query_string/]</a:t>
            </a:r>
          </a:p>
          <a:p>
            <a:pPr lvl="2"/>
            <a:r>
              <a:rPr lang="en-US" dirty="0"/>
              <a:t>Example: </a:t>
            </a:r>
            <a:r>
              <a:rPr lang="en-US" b="1" dirty="0"/>
              <a:t>http://www.example.com/store/department/item</a:t>
            </a:r>
          </a:p>
          <a:p>
            <a:pPr lvl="1"/>
            <a:r>
              <a:rPr lang="en-US" dirty="0"/>
              <a:t>REST is similar to SOAP (Simple Object Access Protocol), as it facilitates the communication between web services</a:t>
            </a:r>
          </a:p>
          <a:p>
            <a:endParaRPr lang="en-US" dirty="0"/>
          </a:p>
          <a:p>
            <a:pPr marL="28098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6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– General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Connection</a:t>
            </a:r>
          </a:p>
          <a:p>
            <a:r>
              <a:rPr lang="en-US" dirty="0"/>
              <a:t>Content-Encoding</a:t>
            </a:r>
          </a:p>
          <a:p>
            <a:r>
              <a:rPr lang="en-US" dirty="0"/>
              <a:t>Content-Length</a:t>
            </a:r>
          </a:p>
          <a:p>
            <a:r>
              <a:rPr lang="en-US" dirty="0"/>
              <a:t>Content-Type</a:t>
            </a:r>
          </a:p>
          <a:p>
            <a:r>
              <a:rPr lang="en-US" dirty="0"/>
              <a:t>Transfer-Encoding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7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– Common Request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899" y="2209801"/>
            <a:ext cx="10147301" cy="40565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Accept</a:t>
            </a:r>
          </a:p>
          <a:p>
            <a:r>
              <a:rPr lang="en-US" dirty="0"/>
              <a:t>Accept-Encoding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Cookie</a:t>
            </a:r>
          </a:p>
          <a:p>
            <a:r>
              <a:rPr lang="en-US" dirty="0"/>
              <a:t>Host</a:t>
            </a:r>
          </a:p>
          <a:p>
            <a:r>
              <a:rPr lang="en-US" dirty="0"/>
              <a:t>If-Modified-Since</a:t>
            </a:r>
          </a:p>
          <a:p>
            <a:r>
              <a:rPr lang="en-US" dirty="0"/>
              <a:t>If-None-Match</a:t>
            </a:r>
          </a:p>
          <a:p>
            <a:r>
              <a:rPr lang="en-US" dirty="0"/>
              <a:t>Origin</a:t>
            </a:r>
          </a:p>
          <a:p>
            <a:r>
              <a:rPr lang="en-US" dirty="0" err="1"/>
              <a:t>Referer</a:t>
            </a:r>
            <a:endParaRPr lang="en-US" dirty="0"/>
          </a:p>
          <a:p>
            <a:r>
              <a:rPr lang="en-US" dirty="0"/>
              <a:t>User-Agent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5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– Common Response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899" y="2133600"/>
            <a:ext cx="10147301" cy="4343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Access-Control-Allow-Origin</a:t>
            </a:r>
          </a:p>
          <a:p>
            <a:r>
              <a:rPr lang="en-US" dirty="0"/>
              <a:t>Cache-Control</a:t>
            </a:r>
          </a:p>
          <a:p>
            <a:r>
              <a:rPr lang="en-US" dirty="0" err="1"/>
              <a:t>Etag</a:t>
            </a:r>
            <a:endParaRPr lang="en-US" dirty="0"/>
          </a:p>
          <a:p>
            <a:r>
              <a:rPr lang="en-US" dirty="0"/>
              <a:t>Expires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Pragma</a:t>
            </a:r>
          </a:p>
          <a:p>
            <a:r>
              <a:rPr lang="en-US" dirty="0"/>
              <a:t>Server</a:t>
            </a:r>
          </a:p>
          <a:p>
            <a:r>
              <a:rPr lang="en-US" dirty="0"/>
              <a:t>Set-Cookie</a:t>
            </a:r>
          </a:p>
          <a:p>
            <a:r>
              <a:rPr lang="en-US" dirty="0"/>
              <a:t>WWW-Authenticate</a:t>
            </a:r>
          </a:p>
          <a:p>
            <a:r>
              <a:rPr lang="en-US" dirty="0"/>
              <a:t>X-Frame-Options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6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– Cookies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899" y="2133600"/>
            <a:ext cx="10147301" cy="4571999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Cookies help manage sessions</a:t>
            </a:r>
          </a:p>
          <a:p>
            <a:r>
              <a:rPr lang="en-US" sz="1600" dirty="0"/>
              <a:t>Set by the server in HTTP responses</a:t>
            </a:r>
          </a:p>
          <a:p>
            <a:r>
              <a:rPr lang="en-US" sz="1600" dirty="0"/>
              <a:t>Cookies also have attributes:</a:t>
            </a:r>
          </a:p>
          <a:p>
            <a:pPr lvl="1"/>
            <a:r>
              <a:rPr lang="en-US" sz="1400" dirty="0"/>
              <a:t>Expires</a:t>
            </a:r>
          </a:p>
          <a:p>
            <a:pPr lvl="2"/>
            <a:r>
              <a:rPr lang="en-US" sz="1200" dirty="0"/>
              <a:t>Set date until which the cookie is valid</a:t>
            </a:r>
          </a:p>
          <a:p>
            <a:pPr lvl="1"/>
            <a:r>
              <a:rPr lang="en-US" sz="1400" dirty="0"/>
              <a:t>Domain</a:t>
            </a:r>
          </a:p>
          <a:p>
            <a:pPr lvl="2"/>
            <a:r>
              <a:rPr lang="en-US" sz="1200" dirty="0"/>
              <a:t>Specifies the domain for which the cookie is valid</a:t>
            </a:r>
          </a:p>
          <a:p>
            <a:pPr lvl="1"/>
            <a:r>
              <a:rPr lang="en-US" sz="1400" dirty="0"/>
              <a:t>Path</a:t>
            </a:r>
          </a:p>
          <a:p>
            <a:pPr lvl="2"/>
            <a:r>
              <a:rPr lang="en-US" sz="1200" dirty="0"/>
              <a:t>Specifies URL path for which the cookie is valid</a:t>
            </a:r>
          </a:p>
          <a:p>
            <a:pPr lvl="1"/>
            <a:r>
              <a:rPr lang="en-US" sz="1400" dirty="0"/>
              <a:t>Secure</a:t>
            </a:r>
          </a:p>
          <a:p>
            <a:pPr lvl="2"/>
            <a:r>
              <a:rPr lang="en-US" sz="1200" dirty="0"/>
              <a:t>Cookie is only submitted in HTTPS requests</a:t>
            </a:r>
          </a:p>
          <a:p>
            <a:pPr lvl="1"/>
            <a:r>
              <a:rPr lang="en-US" sz="1400" dirty="0" err="1"/>
              <a:t>HTTPOnly</a:t>
            </a:r>
            <a:endParaRPr lang="en-US" sz="1400" dirty="0"/>
          </a:p>
          <a:p>
            <a:pPr lvl="2"/>
            <a:r>
              <a:rPr lang="en-US" sz="1200" dirty="0"/>
              <a:t>Cookie cannot be accessed via client-side JavaScript</a:t>
            </a:r>
          </a:p>
          <a:p>
            <a:r>
              <a:rPr lang="en-US" sz="1600" dirty="0"/>
              <a:t>Server Response:</a:t>
            </a:r>
          </a:p>
          <a:p>
            <a:pPr lvl="1"/>
            <a:r>
              <a:rPr lang="en-US" sz="1400" dirty="0"/>
              <a:t>Set-Cookie: </a:t>
            </a:r>
            <a:r>
              <a:rPr lang="en-US" sz="1400" dirty="0" err="1"/>
              <a:t>cookieName</a:t>
            </a:r>
            <a:r>
              <a:rPr lang="en-US" sz="1400" dirty="0"/>
              <a:t> = </a:t>
            </a:r>
            <a:r>
              <a:rPr lang="en-US" sz="1400" dirty="0" err="1"/>
              <a:t>cookieValue</a:t>
            </a:r>
            <a:endParaRPr lang="en-US" sz="1400" dirty="0"/>
          </a:p>
          <a:p>
            <a:r>
              <a:rPr lang="en-US" sz="1600" dirty="0"/>
              <a:t>Client Request:</a:t>
            </a:r>
          </a:p>
          <a:p>
            <a:pPr lvl="1"/>
            <a:r>
              <a:rPr lang="en-US" sz="1400" dirty="0"/>
              <a:t>Cookie: </a:t>
            </a:r>
            <a:r>
              <a:rPr lang="en-US" sz="1400" dirty="0" err="1"/>
              <a:t>cookieName</a:t>
            </a:r>
            <a:r>
              <a:rPr lang="en-US" sz="1400" dirty="0"/>
              <a:t> = </a:t>
            </a:r>
            <a:r>
              <a:rPr lang="en-US" sz="1400" dirty="0" err="1"/>
              <a:t>cookieValue</a:t>
            </a:r>
            <a:endParaRPr lang="en-US" sz="1400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6" y="2564986"/>
            <a:ext cx="3990609" cy="29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9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– 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1xx – Informational</a:t>
            </a:r>
          </a:p>
          <a:p>
            <a:r>
              <a:rPr lang="en-US" dirty="0"/>
              <a:t>2xx – The request was successful</a:t>
            </a:r>
          </a:p>
          <a:p>
            <a:r>
              <a:rPr lang="en-US" dirty="0"/>
              <a:t>3xx – The client is redirected to a different resource</a:t>
            </a:r>
          </a:p>
          <a:p>
            <a:r>
              <a:rPr lang="en-US" dirty="0"/>
              <a:t>4xx – The request contains an error of some kind</a:t>
            </a:r>
          </a:p>
          <a:p>
            <a:r>
              <a:rPr lang="en-US" dirty="0"/>
              <a:t>5xx – The server encountered an error fulfilling the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33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899" y="533400"/>
            <a:ext cx="9905997" cy="914400"/>
          </a:xfrm>
        </p:spPr>
        <p:txBody>
          <a:bodyPr/>
          <a:lstStyle/>
          <a:p>
            <a:r>
              <a:rPr lang="en-US" dirty="0"/>
              <a:t>HTTP – Common 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899" y="1676401"/>
            <a:ext cx="10147301" cy="3124200"/>
          </a:xfrm>
        </p:spPr>
        <p:txBody>
          <a:bodyPr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1800" dirty="0">
                <a:latin typeface="Calibri"/>
                <a:ea typeface="Calibri"/>
                <a:cs typeface="Times New Roman"/>
              </a:rPr>
              <a:t>100 Continue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1800" dirty="0">
                <a:latin typeface="Calibri"/>
                <a:ea typeface="Calibri"/>
                <a:cs typeface="Times New Roman"/>
              </a:rPr>
              <a:t>200 OK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1800" dirty="0">
                <a:latin typeface="Calibri"/>
                <a:ea typeface="Calibri"/>
                <a:cs typeface="Times New Roman"/>
              </a:rPr>
              <a:t>201 Created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1800" dirty="0">
                <a:latin typeface="Calibri"/>
                <a:ea typeface="Calibri"/>
                <a:cs typeface="Times New Roman"/>
              </a:rPr>
              <a:t>301 Moved Permanently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1800" dirty="0">
                <a:latin typeface="Calibri"/>
                <a:ea typeface="Calibri"/>
                <a:cs typeface="Times New Roman"/>
              </a:rPr>
              <a:t>302 Found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1800" dirty="0">
                <a:latin typeface="Calibri"/>
                <a:ea typeface="Calibri"/>
                <a:cs typeface="Times New Roman"/>
              </a:rPr>
              <a:t>304 Not Modified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1800" dirty="0">
                <a:latin typeface="Calibri"/>
                <a:ea typeface="Calibri"/>
                <a:cs typeface="Times New Roman"/>
              </a:rPr>
              <a:t>400 Bad Request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1800" dirty="0">
                <a:latin typeface="Calibri"/>
                <a:ea typeface="Calibri"/>
                <a:cs typeface="Times New Roman"/>
              </a:rPr>
              <a:t>401 Unauthorized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1800" dirty="0">
                <a:latin typeface="Calibri"/>
                <a:ea typeface="Calibri"/>
                <a:cs typeface="Times New Roman"/>
              </a:rPr>
              <a:t>403 Forbidden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1800" dirty="0">
                <a:latin typeface="Calibri"/>
                <a:ea typeface="Calibri"/>
                <a:cs typeface="Times New Roman"/>
              </a:rPr>
              <a:t>404 Not Found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1800" dirty="0">
                <a:latin typeface="Calibri"/>
                <a:ea typeface="Calibri"/>
                <a:cs typeface="Times New Roman"/>
              </a:rPr>
              <a:t>405 Method Not Allowed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1800" dirty="0">
                <a:latin typeface="Calibri"/>
                <a:ea typeface="Calibri"/>
                <a:cs typeface="Times New Roman"/>
              </a:rPr>
              <a:t>413 Request Entity Too Large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1800" dirty="0">
                <a:latin typeface="Calibri"/>
                <a:ea typeface="Calibri"/>
                <a:cs typeface="Times New Roman"/>
              </a:rPr>
              <a:t>414 Request URI Too Long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1800" dirty="0">
                <a:latin typeface="Calibri"/>
                <a:ea typeface="Calibri"/>
                <a:cs typeface="Times New Roman"/>
              </a:rPr>
              <a:t>500 Internal Server Error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Arial"/>
              <a:buChar char="•"/>
              <a:tabLst>
                <a:tab pos="457200" algn="l"/>
              </a:tabLst>
            </a:pPr>
            <a:r>
              <a:rPr lang="en-US" sz="1800" dirty="0">
                <a:latin typeface="Calibri"/>
                <a:ea typeface="Calibri"/>
                <a:cs typeface="Times New Roman"/>
              </a:rPr>
              <a:t>503 Service Unavailable</a:t>
            </a:r>
            <a:endParaRPr lang="en-US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186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 – User Agent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Common Strings</a:t>
            </a:r>
          </a:p>
          <a:p>
            <a:pPr lvl="1"/>
            <a:r>
              <a:rPr lang="en-US" sz="1700" dirty="0"/>
              <a:t>Mozilla – Mozilla Usually a historical artifact from Netscape days</a:t>
            </a:r>
          </a:p>
          <a:p>
            <a:pPr lvl="1"/>
            <a:r>
              <a:rPr lang="en-US" sz="1700" dirty="0"/>
              <a:t>Firefox – Gecko (rendering engine)</a:t>
            </a:r>
          </a:p>
          <a:p>
            <a:pPr lvl="1"/>
            <a:r>
              <a:rPr lang="en-US" sz="1700" dirty="0" err="1"/>
              <a:t>AppleWebKit</a:t>
            </a:r>
            <a:r>
              <a:rPr lang="en-US" sz="1700" dirty="0"/>
              <a:t> – fork of KHTML</a:t>
            </a:r>
          </a:p>
          <a:p>
            <a:pPr lvl="1"/>
            <a:r>
              <a:rPr lang="en-US" sz="1700" dirty="0"/>
              <a:t>Web servers just look for keywords, not exact strings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Mozilla/5.0 </a:t>
            </a:r>
            <a:r>
              <a:rPr lang="en-US" dirty="0"/>
              <a:t>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Windows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NT 6.1; Win64; x64</a:t>
            </a:r>
            <a:r>
              <a:rPr lang="en-US" dirty="0"/>
              <a:t>)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AppleWebKit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/537.36 </a:t>
            </a:r>
            <a:r>
              <a:rPr lang="en-US" dirty="0"/>
              <a:t>(KHTML, like Gecko)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Chrome/60.0.3112.113 </a:t>
            </a:r>
            <a:r>
              <a:rPr lang="en-US" dirty="0">
                <a:solidFill>
                  <a:srgbClr val="92D050"/>
                </a:solidFill>
              </a:rPr>
              <a:t>Safari/537.36</a:t>
            </a:r>
          </a:p>
          <a:p>
            <a:r>
              <a:rPr lang="en-US" sz="1800" dirty="0"/>
              <a:t>Mozilla – Mozilla based or in most cases compatible.  Usually a historical artifact</a:t>
            </a:r>
          </a:p>
          <a:p>
            <a:r>
              <a:rPr lang="en-US" sz="1800" dirty="0"/>
              <a:t>Windows NT 6.1 -  Windows OS version 6.1 (Windows 7)</a:t>
            </a:r>
          </a:p>
          <a:p>
            <a:r>
              <a:rPr lang="en-US" sz="1800" dirty="0" err="1"/>
              <a:t>AppleWebKit</a:t>
            </a:r>
            <a:r>
              <a:rPr lang="en-US" sz="1800" dirty="0"/>
              <a:t> – rendering engine used or compatible with</a:t>
            </a:r>
          </a:p>
          <a:p>
            <a:r>
              <a:rPr lang="en-US" sz="1800" dirty="0"/>
              <a:t>Chrome – Web Browser Type and version</a:t>
            </a:r>
          </a:p>
          <a:p>
            <a:r>
              <a:rPr lang="en-US" sz="1800" dirty="0"/>
              <a:t>Safari – Web browser compatibility, ties with </a:t>
            </a:r>
            <a:r>
              <a:rPr lang="en-US" sz="1800" dirty="0" err="1"/>
              <a:t>AppleWebKit</a:t>
            </a:r>
            <a:r>
              <a:rPr lang="en-US" sz="1800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321379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C1B8-DA85-4FC2-A126-A39AD35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Fundamentals</a:t>
            </a:r>
          </a:p>
        </p:txBody>
      </p:sp>
    </p:spTree>
    <p:extLst>
      <p:ext uri="{BB962C8B-B14F-4D97-AF65-F5344CB8AC3E}">
        <p14:creationId xmlns:p14="http://schemas.microsoft.com/office/powerpoint/2010/main" val="1228928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– User Agent String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820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Chrome</a:t>
            </a:r>
          </a:p>
          <a:p>
            <a:pPr marL="0" indent="0">
              <a:buNone/>
            </a:pPr>
            <a:r>
              <a:rPr lang="en-US" sz="1600" dirty="0"/>
              <a:t>	Mozilla/5.0 (X11; Linux x86_64) </a:t>
            </a:r>
            <a:r>
              <a:rPr lang="en-US" sz="1600" dirty="0" err="1"/>
              <a:t>AppleWebKit</a:t>
            </a:r>
            <a:r>
              <a:rPr lang="en-US" sz="1600" dirty="0"/>
              <a:t>/537.36 (KHTML, like Gecko) Chrome/51.0.2704.103 Safari/537.36</a:t>
            </a:r>
          </a:p>
          <a:p>
            <a:pPr marL="0" indent="0">
              <a:buNone/>
            </a:pPr>
            <a:r>
              <a:rPr lang="en-US" sz="1600" b="1" dirty="0"/>
              <a:t>Firefox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Mozilla/5.0 (Windows NT 6.1; Win64; x64; rv:47.0) Gecko/20100101 Firefox/47.0</a:t>
            </a:r>
          </a:p>
          <a:p>
            <a:pPr marL="0" indent="0">
              <a:buNone/>
            </a:pPr>
            <a:r>
              <a:rPr lang="en-US" sz="1600" b="1" dirty="0"/>
              <a:t>Internet Explorer</a:t>
            </a:r>
          </a:p>
          <a:p>
            <a:pPr marL="0" indent="0">
              <a:buNone/>
            </a:pPr>
            <a:r>
              <a:rPr lang="en-US" sz="1600" dirty="0"/>
              <a:t>	Mozilla/5.0 (compatible; MSIE 9.0; Windows Phone OS 7.5; Trident/5.0; </a:t>
            </a:r>
            <a:r>
              <a:rPr lang="en-US" sz="1600" dirty="0" err="1"/>
              <a:t>IEMobile</a:t>
            </a:r>
            <a:r>
              <a:rPr lang="en-US" sz="1600" dirty="0"/>
              <a:t>/9.0)</a:t>
            </a:r>
          </a:p>
          <a:p>
            <a:pPr marL="0" indent="0">
              <a:buNone/>
            </a:pPr>
            <a:r>
              <a:rPr lang="en-US" sz="1600" b="1" dirty="0"/>
              <a:t>Edge</a:t>
            </a:r>
          </a:p>
          <a:p>
            <a:pPr marL="0" indent="0">
              <a:buNone/>
            </a:pPr>
            <a:r>
              <a:rPr lang="en-US" sz="1600" dirty="0"/>
              <a:t>	Mozilla/5.0 (Windows NT 10.0; Win64; x64) </a:t>
            </a:r>
            <a:r>
              <a:rPr lang="en-US" sz="1600" dirty="0" err="1"/>
              <a:t>AppleWebKit</a:t>
            </a:r>
            <a:r>
              <a:rPr lang="en-US" sz="1600" dirty="0"/>
              <a:t>/537.36 (KHTML, like Gecko) Chrome/51.0.2704.79 Safari/537.36 Edge/14.14393</a:t>
            </a:r>
          </a:p>
          <a:p>
            <a:r>
              <a:rPr lang="en-US" sz="1200" dirty="0"/>
              <a:t>Resources: </a:t>
            </a:r>
          </a:p>
          <a:p>
            <a:pPr lvl="1"/>
            <a:r>
              <a:rPr lang="en-US" sz="1100" dirty="0">
                <a:hlinkClick r:id="rId2"/>
              </a:rPr>
              <a:t>https://www.nczonline.net/blog/2010/01/12/history-of-the-user-agent-string/</a:t>
            </a:r>
            <a:endParaRPr lang="en-US" sz="1100" dirty="0"/>
          </a:p>
          <a:p>
            <a:pPr lvl="1"/>
            <a:r>
              <a:rPr lang="en-US" sz="1100" dirty="0">
                <a:hlinkClick r:id="rId3"/>
              </a:rPr>
              <a:t>https://en.wikipedia.org/wiki/Windows_NT</a:t>
            </a:r>
            <a:endParaRPr lang="en-US" sz="1100" dirty="0"/>
          </a:p>
          <a:p>
            <a:pPr lvl="1"/>
            <a:r>
              <a:rPr lang="en-US" sz="1100" dirty="0"/>
              <a:t>https://developer.mozilla.org/en-US/docs/Web/HTTP/Headers/User-Agent</a:t>
            </a:r>
          </a:p>
        </p:txBody>
      </p:sp>
    </p:spTree>
    <p:extLst>
      <p:ext uri="{BB962C8B-B14F-4D97-AF65-F5344CB8AC3E}">
        <p14:creationId xmlns:p14="http://schemas.microsoft.com/office/powerpoint/2010/main" val="238235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Minilab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Visit depaul.edu and secdaemons.org.  Do either of these sites have cookies?</a:t>
            </a:r>
          </a:p>
          <a:p>
            <a:r>
              <a:rPr lang="en-US" sz="2400" dirty="0"/>
              <a:t>Capture your user agent.  Decipher each part of it.  Is it what you expect?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7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45" y="2143164"/>
            <a:ext cx="10982155" cy="4071813"/>
          </a:xfrm>
        </p:spPr>
        <p:txBody>
          <a:bodyPr>
            <a:normAutofit/>
          </a:bodyPr>
          <a:lstStyle/>
          <a:p>
            <a:r>
              <a:rPr lang="en-US" sz="2531" dirty="0"/>
              <a:t>Web Application Hacking</a:t>
            </a:r>
          </a:p>
          <a:p>
            <a:pPr lvl="1"/>
            <a:r>
              <a:rPr lang="en-US" sz="2531" dirty="0"/>
              <a:t>To define web application hacking for our purposes we will focus on the web application and its associated logic</a:t>
            </a:r>
          </a:p>
          <a:p>
            <a:pPr lvl="1"/>
            <a:r>
              <a:rPr lang="en-US" sz="2531" dirty="0"/>
              <a:t>This is different from vulnerabilities in the operating system layer (OS) or the web server layer (IIS, Apache, WebSphere, etc.)</a:t>
            </a:r>
          </a:p>
        </p:txBody>
      </p:sp>
    </p:spTree>
    <p:extLst>
      <p:ext uri="{BB962C8B-B14F-4D97-AF65-F5344CB8AC3E}">
        <p14:creationId xmlns:p14="http://schemas.microsoft.com/office/powerpoint/2010/main" val="171536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1642-85D7-45B5-A3A7-87384461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6638-9D0F-4D82-B294-6B73585E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First line for web traffic</a:t>
            </a:r>
          </a:p>
          <a:p>
            <a:pPr lvl="1"/>
            <a:r>
              <a:rPr lang="en-US" dirty="0"/>
              <a:t>Receives communications via Hypertext Transfer Protocol (HTTP)</a:t>
            </a:r>
          </a:p>
          <a:p>
            <a:pPr lvl="1"/>
            <a:r>
              <a:rPr lang="en-US" dirty="0"/>
              <a:t>Determines how to route web traffic</a:t>
            </a:r>
          </a:p>
          <a:p>
            <a:pPr lvl="1"/>
            <a:r>
              <a:rPr lang="en-US" dirty="0"/>
              <a:t>Handles static content (html, pictures,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Examples of Web Servers: IIS, Nginx, Apache, </a:t>
            </a:r>
            <a:r>
              <a:rPr lang="en-US" dirty="0" err="1"/>
              <a:t>lighttpd</a:t>
            </a:r>
            <a:endParaRPr lang="en-US" dirty="0"/>
          </a:p>
          <a:p>
            <a:r>
              <a:rPr lang="en-US" dirty="0"/>
              <a:t>Application Server</a:t>
            </a:r>
          </a:p>
          <a:p>
            <a:pPr lvl="1"/>
            <a:r>
              <a:rPr lang="en-US" dirty="0"/>
              <a:t>Serves dynamic content for websites</a:t>
            </a:r>
          </a:p>
          <a:p>
            <a:pPr lvl="1"/>
            <a:r>
              <a:rPr lang="en-US" dirty="0"/>
              <a:t>Examples of Application Servers: Tomcat, PHP, WebLogic, ASP.NET</a:t>
            </a:r>
          </a:p>
          <a:p>
            <a:r>
              <a:rPr lang="en-US" dirty="0"/>
              <a:t>File System</a:t>
            </a:r>
          </a:p>
          <a:p>
            <a:pPr lvl="1"/>
            <a:r>
              <a:rPr lang="en-US" dirty="0"/>
              <a:t>Hosts files for websites</a:t>
            </a:r>
          </a:p>
          <a:p>
            <a:pPr lvl="1"/>
            <a:r>
              <a:rPr lang="en-US" dirty="0"/>
              <a:t>Hosts static or dynamic (application server code) files</a:t>
            </a:r>
          </a:p>
        </p:txBody>
      </p:sp>
    </p:spTree>
    <p:extLst>
      <p:ext uri="{BB962C8B-B14F-4D97-AF65-F5344CB8AC3E}">
        <p14:creationId xmlns:p14="http://schemas.microsoft.com/office/powerpoint/2010/main" val="95280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1642-85D7-45B5-A3A7-87384461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6638-9D0F-4D82-B294-6B73585E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Used to host patternable data </a:t>
            </a:r>
          </a:p>
          <a:p>
            <a:pPr lvl="1"/>
            <a:r>
              <a:rPr lang="en-US" dirty="0"/>
              <a:t>Only accessed with application server</a:t>
            </a:r>
          </a:p>
          <a:p>
            <a:pPr lvl="1"/>
            <a:r>
              <a:rPr lang="en-US" dirty="0"/>
              <a:t>Example databases: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, </a:t>
            </a:r>
            <a:r>
              <a:rPr lang="en-US" dirty="0" err="1"/>
              <a:t>mssql</a:t>
            </a:r>
            <a:r>
              <a:rPr lang="en-US" dirty="0"/>
              <a:t>, Oracle</a:t>
            </a:r>
          </a:p>
          <a:p>
            <a:r>
              <a:rPr lang="en-US" dirty="0"/>
              <a:t>External Systems</a:t>
            </a:r>
          </a:p>
          <a:p>
            <a:pPr lvl="1"/>
            <a:r>
              <a:rPr lang="en-US" dirty="0"/>
              <a:t>Systems used to provide information or functionality to the application server</a:t>
            </a:r>
          </a:p>
          <a:p>
            <a:pPr lvl="1"/>
            <a:r>
              <a:rPr lang="en-US" dirty="0"/>
              <a:t>Examples: External API (Twitter feed), internal authentication (LDAP)</a:t>
            </a:r>
          </a:p>
        </p:txBody>
      </p:sp>
    </p:spTree>
    <p:extLst>
      <p:ext uri="{BB962C8B-B14F-4D97-AF65-F5344CB8AC3E}">
        <p14:creationId xmlns:p14="http://schemas.microsoft.com/office/powerpoint/2010/main" val="193868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BBA9-306C-423A-9CD3-FD40C412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Architecture</a:t>
            </a:r>
          </a:p>
        </p:txBody>
      </p:sp>
      <p:pic>
        <p:nvPicPr>
          <p:cNvPr id="6" name="Content Placeholder 5" descr="Computer">
            <a:extLst>
              <a:ext uri="{FF2B5EF4-FFF2-40B4-BE49-F238E27FC236}">
                <a16:creationId xmlns:a16="http://schemas.microsoft.com/office/drawing/2014/main" id="{8092AE5B-EBDD-4E1F-9F0B-E82857546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77" y="2895600"/>
            <a:ext cx="914400" cy="914400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06511F-0C9C-4194-9F60-4A42D6C654C8}"/>
              </a:ext>
            </a:extLst>
          </p:cNvPr>
          <p:cNvSpPr/>
          <p:nvPr/>
        </p:nvSpPr>
        <p:spPr>
          <a:xfrm>
            <a:off x="1905000" y="1588770"/>
            <a:ext cx="1447800" cy="31242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Web 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1749C2-D5A2-40CF-95AB-6BD8B0894DD6}"/>
              </a:ext>
            </a:extLst>
          </p:cNvPr>
          <p:cNvSpPr/>
          <p:nvPr/>
        </p:nvSpPr>
        <p:spPr>
          <a:xfrm>
            <a:off x="4011949" y="1600200"/>
            <a:ext cx="1447800" cy="1295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Application Server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81C4E0-1A51-4356-851A-E4BA602EC1D8}"/>
              </a:ext>
            </a:extLst>
          </p:cNvPr>
          <p:cNvSpPr/>
          <p:nvPr/>
        </p:nvSpPr>
        <p:spPr>
          <a:xfrm>
            <a:off x="4016533" y="3417570"/>
            <a:ext cx="1447800" cy="1295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File System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5778E5-E7CD-4FC5-9720-94EF50DEED6B}"/>
              </a:ext>
            </a:extLst>
          </p:cNvPr>
          <p:cNvSpPr/>
          <p:nvPr/>
        </p:nvSpPr>
        <p:spPr>
          <a:xfrm>
            <a:off x="6096000" y="1524000"/>
            <a:ext cx="1447800" cy="1371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76CFDFF1-AECE-471C-883E-EB99EF4D68CC}"/>
              </a:ext>
            </a:extLst>
          </p:cNvPr>
          <p:cNvSpPr/>
          <p:nvPr/>
        </p:nvSpPr>
        <p:spPr>
          <a:xfrm>
            <a:off x="6096000" y="3581400"/>
            <a:ext cx="1676400" cy="113157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External Systems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885CE12-0D1F-45F5-A0F1-66BB50B22E74}"/>
              </a:ext>
            </a:extLst>
          </p:cNvPr>
          <p:cNvSpPr/>
          <p:nvPr/>
        </p:nvSpPr>
        <p:spPr>
          <a:xfrm>
            <a:off x="1206977" y="3200400"/>
            <a:ext cx="69802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CC2AF78-FCEF-4581-B027-5E044E92E915}"/>
              </a:ext>
            </a:extLst>
          </p:cNvPr>
          <p:cNvSpPr/>
          <p:nvPr/>
        </p:nvSpPr>
        <p:spPr>
          <a:xfrm rot="19645027">
            <a:off x="3333364" y="2743199"/>
            <a:ext cx="69802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CD5C87D-9012-492D-B5EB-4BDF2CFB0597}"/>
              </a:ext>
            </a:extLst>
          </p:cNvPr>
          <p:cNvSpPr/>
          <p:nvPr/>
        </p:nvSpPr>
        <p:spPr>
          <a:xfrm rot="1463706">
            <a:off x="3350189" y="3264431"/>
            <a:ext cx="69802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4501BCD-29EF-44B4-AB1E-94B516141FAD}"/>
              </a:ext>
            </a:extLst>
          </p:cNvPr>
          <p:cNvSpPr/>
          <p:nvPr/>
        </p:nvSpPr>
        <p:spPr>
          <a:xfrm rot="5400000">
            <a:off x="4493026" y="3013860"/>
            <a:ext cx="5014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B2B5374-45C2-497D-845E-4ACBC8CD57BA}"/>
              </a:ext>
            </a:extLst>
          </p:cNvPr>
          <p:cNvSpPr/>
          <p:nvPr/>
        </p:nvSpPr>
        <p:spPr>
          <a:xfrm>
            <a:off x="5459749" y="2095500"/>
            <a:ext cx="63625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86A212D-21AF-4FFC-8C3E-EF6E44892D60}"/>
              </a:ext>
            </a:extLst>
          </p:cNvPr>
          <p:cNvSpPr/>
          <p:nvPr/>
        </p:nvSpPr>
        <p:spPr>
          <a:xfrm rot="2510794">
            <a:off x="5268043" y="3107049"/>
            <a:ext cx="126326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45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–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39433"/>
            <a:ext cx="10147301" cy="3670767"/>
          </a:xfrm>
        </p:spPr>
        <p:txBody>
          <a:bodyPr/>
          <a:lstStyle/>
          <a:p>
            <a:r>
              <a:rPr lang="en-US" dirty="0"/>
              <a:t>Request line</a:t>
            </a:r>
          </a:p>
          <a:p>
            <a:r>
              <a:rPr lang="en-US" dirty="0"/>
              <a:t>Consist of one or more headers</a:t>
            </a:r>
          </a:p>
          <a:p>
            <a:r>
              <a:rPr lang="en-US" dirty="0"/>
              <a:t>Mandatory blank line</a:t>
            </a:r>
          </a:p>
          <a:p>
            <a:r>
              <a:rPr lang="en-US" dirty="0"/>
              <a:t>Optional message body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1"/>
          <a:stretch/>
        </p:blipFill>
        <p:spPr>
          <a:xfrm>
            <a:off x="1803400" y="4343400"/>
            <a:ext cx="836308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0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–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133600"/>
            <a:ext cx="10147301" cy="3670767"/>
          </a:xfrm>
        </p:spPr>
        <p:txBody>
          <a:bodyPr/>
          <a:lstStyle/>
          <a:p>
            <a:r>
              <a:rPr lang="en-US" dirty="0"/>
              <a:t>Status line</a:t>
            </a:r>
          </a:p>
          <a:p>
            <a:pPr lvl="1"/>
            <a:r>
              <a:rPr lang="en-US" dirty="0"/>
              <a:t>HTTP version</a:t>
            </a:r>
          </a:p>
          <a:p>
            <a:pPr lvl="1"/>
            <a:r>
              <a:rPr lang="en-US" dirty="0"/>
              <a:t>Status code</a:t>
            </a:r>
          </a:p>
          <a:p>
            <a:pPr lvl="1"/>
            <a:r>
              <a:rPr lang="en-US" dirty="0"/>
              <a:t>Reason phrase (describes status code)</a:t>
            </a:r>
          </a:p>
          <a:p>
            <a:r>
              <a:rPr lang="en-US" dirty="0"/>
              <a:t>Response headers</a:t>
            </a:r>
          </a:p>
          <a:p>
            <a:r>
              <a:rPr lang="en-US" dirty="0"/>
              <a:t>Response body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10000"/>
            <a:ext cx="6702724" cy="25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2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–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GET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Server returns requested resource to user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Attempts to send data to the server</a:t>
            </a:r>
          </a:p>
          <a:p>
            <a:r>
              <a:rPr lang="en-US" dirty="0"/>
              <a:t>HEAD</a:t>
            </a:r>
          </a:p>
          <a:p>
            <a:pPr lvl="1"/>
            <a:r>
              <a:rPr lang="en-US" dirty="0"/>
              <a:t>Server returns only headers</a:t>
            </a:r>
          </a:p>
          <a:p>
            <a:r>
              <a:rPr lang="en-US" dirty="0"/>
              <a:t>TRACE</a:t>
            </a:r>
          </a:p>
          <a:p>
            <a:pPr lvl="1"/>
            <a:r>
              <a:rPr lang="en-US" dirty="0"/>
              <a:t>Server returns the exact contents of the request received</a:t>
            </a:r>
          </a:p>
          <a:p>
            <a:r>
              <a:rPr lang="en-US" dirty="0"/>
              <a:t>OPTIONS</a:t>
            </a:r>
          </a:p>
          <a:p>
            <a:pPr lvl="1"/>
            <a:r>
              <a:rPr lang="en-US" dirty="0"/>
              <a:t>Server returns what methods are allowed</a:t>
            </a:r>
            <a:endParaRPr lang="en-US" sz="1800" dirty="0"/>
          </a:p>
          <a:p>
            <a:r>
              <a:rPr lang="en-US" dirty="0"/>
              <a:t>PUT</a:t>
            </a:r>
          </a:p>
          <a:p>
            <a:pPr lvl="1"/>
            <a:r>
              <a:rPr lang="en-US" dirty="0"/>
              <a:t>Attempts to upload a specified resource to the server</a:t>
            </a:r>
          </a:p>
        </p:txBody>
      </p:sp>
    </p:spTree>
    <p:extLst>
      <p:ext uri="{BB962C8B-B14F-4D97-AF65-F5344CB8AC3E}">
        <p14:creationId xmlns:p14="http://schemas.microsoft.com/office/powerpoint/2010/main" val="64487502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1040</Words>
  <Application>Microsoft Office PowerPoint</Application>
  <PresentationFormat>Widescreen</PresentationFormat>
  <Paragraphs>182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Candara</vt:lpstr>
      <vt:lpstr>Consolas</vt:lpstr>
      <vt:lpstr>Tech Computer 16x9</vt:lpstr>
      <vt:lpstr>Web Applications</vt:lpstr>
      <vt:lpstr>Web Application Fundamentals</vt:lpstr>
      <vt:lpstr>Web App Hacking</vt:lpstr>
      <vt:lpstr>Web Application Architecture</vt:lpstr>
      <vt:lpstr>Web Application Architecture</vt:lpstr>
      <vt:lpstr>Web Application Architecture</vt:lpstr>
      <vt:lpstr>HTTP – Request</vt:lpstr>
      <vt:lpstr>HTTP – Response</vt:lpstr>
      <vt:lpstr>HTTP – Methods</vt:lpstr>
      <vt:lpstr>HTTP – GET Method</vt:lpstr>
      <vt:lpstr>HTTP – POST Method</vt:lpstr>
      <vt:lpstr>HTTP – Uniform Resource Locators (URLs) </vt:lpstr>
      <vt:lpstr>HTTP – General Headers</vt:lpstr>
      <vt:lpstr>HTTP – Common Request Headers</vt:lpstr>
      <vt:lpstr>HTTP – Common Response Headers</vt:lpstr>
      <vt:lpstr>HTTP – Cookies </vt:lpstr>
      <vt:lpstr>HTTP – Status Codes</vt:lpstr>
      <vt:lpstr>HTTP – Common Status Codes</vt:lpstr>
      <vt:lpstr>HTTP – User Agent String</vt:lpstr>
      <vt:lpstr>HTTP – User Agent String Examples</vt:lpstr>
      <vt:lpstr>Minilab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</dc:title>
  <dc:creator>rhaley</dc:creator>
  <cp:lastModifiedBy>rhaley</cp:lastModifiedBy>
  <cp:revision>2</cp:revision>
  <dcterms:created xsi:type="dcterms:W3CDTF">2020-10-28T18:57:52Z</dcterms:created>
  <dcterms:modified xsi:type="dcterms:W3CDTF">2020-10-28T19:01:32Z</dcterms:modified>
</cp:coreProperties>
</file>