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23" autoAdjust="0"/>
  </p:normalViewPr>
  <p:slideViewPr>
    <p:cSldViewPr>
      <p:cViewPr varScale="1">
        <p:scale>
          <a:sx n="68" d="100"/>
          <a:sy n="68" d="100"/>
        </p:scale>
        <p:origin x="12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73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9B144-4210-4DCD-A15F-0421E3103DBE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4953D-524A-4717-BA11-37A43C871B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06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062664" cy="1470025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501008"/>
            <a:ext cx="8064896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23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8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3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91264" cy="86409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6464" y="1700808"/>
            <a:ext cx="8260336" cy="4425355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4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285293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805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14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112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6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0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5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29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26464" y="620688"/>
            <a:ext cx="826033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26464" y="1844824"/>
            <a:ext cx="8260336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41A7-4A52-4AAF-B496-86D51CE1640D}" type="datetimeFigureOut">
              <a:rPr lang="pt-BR" smtClean="0"/>
              <a:t>12/07/2017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483D-18A1-49E4-B751-684CE596EE27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26464" y="6237312"/>
            <a:ext cx="824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426464" y="476672"/>
            <a:ext cx="8249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Z:\EXTRAS\logos\UNIDADES\FGVEAESP\marca nova\logo_fgv_eaesp_simples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58" y="6277772"/>
            <a:ext cx="2113670" cy="5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63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chive.ics.uci.edu/ml/datas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700808"/>
            <a:ext cx="8064896" cy="1470025"/>
          </a:xfrm>
        </p:spPr>
        <p:txBody>
          <a:bodyPr/>
          <a:lstStyle/>
          <a:p>
            <a:r>
              <a:rPr lang="en-US" dirty="0"/>
              <a:t>Evaluating Decision Tree models</a:t>
            </a:r>
            <a:br>
              <a:rPr lang="en-US" dirty="0"/>
            </a:br>
            <a:r>
              <a:rPr lang="en-US" dirty="0"/>
              <a:t>for credit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356992"/>
            <a:ext cx="8064896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Data Analysis</a:t>
            </a:r>
            <a:br>
              <a:rPr lang="en-US" sz="1800" dirty="0"/>
            </a:br>
            <a:r>
              <a:rPr lang="en-US" sz="1800" dirty="0"/>
              <a:t>FGV </a:t>
            </a:r>
            <a:r>
              <a:rPr lang="mr-IN" sz="1800" dirty="0"/>
              <a:t>–</a:t>
            </a:r>
            <a:r>
              <a:rPr lang="en-US" sz="1800" dirty="0"/>
              <a:t> Winter School</a:t>
            </a:r>
          </a:p>
          <a:p>
            <a:r>
              <a:rPr lang="en-US" sz="1800" dirty="0"/>
              <a:t>Raphael Ferreira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1206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19256" cy="940966"/>
          </a:xfrm>
        </p:spPr>
        <p:txBody>
          <a:bodyPr/>
          <a:lstStyle/>
          <a:p>
            <a:r>
              <a:rPr lang="en-US" sz="2200" dirty="0"/>
              <a:t>Problem</a:t>
            </a:r>
            <a:br>
              <a:rPr lang="en-US" sz="2200" dirty="0"/>
            </a:br>
            <a:r>
              <a:rPr lang="en-US" sz="2200" b="0" dirty="0"/>
              <a:t> </a:t>
            </a:r>
            <a:r>
              <a:rPr lang="en-US" sz="2000" b="0" i="1" dirty="0">
                <a:solidFill>
                  <a:schemeClr val="tx2">
                    <a:lumMod val="75000"/>
                  </a:schemeClr>
                </a:solidFill>
              </a:rPr>
              <a:t>Evaluating possible decision tree models for credit</a:t>
            </a:r>
            <a:br>
              <a:rPr lang="en-US" sz="2200" b="0" i="1" dirty="0">
                <a:solidFill>
                  <a:schemeClr val="tx2">
                    <a:lumMod val="75000"/>
                  </a:schemeClr>
                </a:solidFill>
              </a:rPr>
            </a:br>
            <a:endParaRPr lang="pt-BR" sz="2200" b="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9"/>
            <a:ext cx="8219256" cy="4248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Database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500" dirty="0"/>
              <a:t>German Credit Data (Statlog)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500" dirty="0"/>
              <a:t>1000 instances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500" dirty="0"/>
              <a:t>20 attributes (13 categorical, others integer) 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500" dirty="0"/>
              <a:t>Year: 1994</a:t>
            </a:r>
          </a:p>
          <a:p>
            <a:pPr lvl="1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500" dirty="0"/>
              <a:t>Source: UCI Machine Learning Repository (</a:t>
            </a:r>
            <a:r>
              <a:rPr lang="en-US" sz="1500" dirty="0">
                <a:hlinkClick r:id="rId2"/>
              </a:rPr>
              <a:t>http://archive.ics.uci.edu/ml/datasets.html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EB57EE-3FCD-4346-BE81-FEEFA486F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23779"/>
            <a:ext cx="3672408" cy="21327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DB31EF5-6848-452F-9FEE-3300B540F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032508"/>
            <a:ext cx="3672408" cy="213279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890B174-6135-4DF0-B0E0-61CDF68188C7}"/>
              </a:ext>
            </a:extLst>
          </p:cNvPr>
          <p:cNvSpPr txBox="1">
            <a:spLocks/>
          </p:cNvSpPr>
          <p:nvPr/>
        </p:nvSpPr>
        <p:spPr>
          <a:xfrm>
            <a:off x="7452320" y="5850611"/>
            <a:ext cx="936104" cy="314693"/>
          </a:xfrm>
          <a:prstGeom prst="rect">
            <a:avLst/>
          </a:prstGeom>
          <a:solidFill>
            <a:srgbClr val="FF3800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300 Bad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700 Good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ADC2C191-CC2C-45E9-9EEB-D543CC8D3110}"/>
              </a:ext>
            </a:extLst>
          </p:cNvPr>
          <p:cNvCxnSpPr>
            <a:cxnSpLocks/>
          </p:cNvCxnSpPr>
          <p:nvPr/>
        </p:nvCxnSpPr>
        <p:spPr>
          <a:xfrm flipV="1">
            <a:off x="5364088" y="6053520"/>
            <a:ext cx="1974053" cy="58491"/>
          </a:xfrm>
          <a:prstGeom prst="bentConnector3">
            <a:avLst>
              <a:gd name="adj1" fmla="val 50000"/>
            </a:avLst>
          </a:prstGeom>
          <a:ln w="25400">
            <a:solidFill>
              <a:srgbClr val="FF3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936EE4-C114-45C9-A9D1-E89E7866533B}"/>
              </a:ext>
            </a:extLst>
          </p:cNvPr>
          <p:cNvSpPr/>
          <p:nvPr/>
        </p:nvSpPr>
        <p:spPr>
          <a:xfrm>
            <a:off x="4440318" y="5976127"/>
            <a:ext cx="923770" cy="189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D62AC2F-3A64-437E-BB04-E2F39DDDB761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8219256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200" dirty="0"/>
              <a:t>Target: </a:t>
            </a:r>
            <a:r>
              <a:rPr lang="en-US" sz="2200" b="0" dirty="0"/>
              <a:t>Creditability (“bad” or “good”)</a:t>
            </a:r>
            <a:br>
              <a:rPr lang="en-US" sz="2200" b="0" i="1" dirty="0">
                <a:solidFill>
                  <a:schemeClr val="tx2">
                    <a:lumMod val="75000"/>
                  </a:schemeClr>
                </a:solidFill>
              </a:rPr>
            </a:br>
            <a:endParaRPr lang="pt-BR" sz="2200" b="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940966"/>
          </a:xfrm>
        </p:spPr>
        <p:txBody>
          <a:bodyPr/>
          <a:lstStyle/>
          <a:p>
            <a:r>
              <a:rPr lang="en-US" sz="2200" dirty="0"/>
              <a:t>Data Preparation </a:t>
            </a:r>
            <a:br>
              <a:rPr lang="en-US" sz="2200" dirty="0"/>
            </a:br>
            <a:endParaRPr lang="pt-BR" sz="2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19256" cy="4248471"/>
          </a:xfrm>
        </p:spPr>
        <p:txBody>
          <a:bodyPr>
            <a:normAutofit/>
          </a:bodyPr>
          <a:lstStyle/>
          <a:p>
            <a:r>
              <a:rPr lang="en-US" sz="2000" dirty="0"/>
              <a:t>Changing categorical to numerical</a:t>
            </a:r>
          </a:p>
          <a:p>
            <a:r>
              <a:rPr lang="en-US" sz="2000" dirty="0"/>
              <a:t>Database split in 60% training and 40% testing, randomly sorted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Watson Suggestion</a:t>
            </a:r>
          </a:p>
          <a:p>
            <a:pPr marL="0" indent="0">
              <a:buNone/>
            </a:pPr>
            <a:r>
              <a:rPr lang="en-US" sz="2000" dirty="0"/>
              <a:t>	- Predictive strength was around </a:t>
            </a:r>
            <a:r>
              <a:rPr lang="en-US" sz="2000" b="1" dirty="0"/>
              <a:t>70%</a:t>
            </a:r>
            <a:r>
              <a:rPr lang="en-US" sz="2000" dirty="0"/>
              <a:t> for almost all variables, when it was in categorical format (Age was the first variable suggested)</a:t>
            </a:r>
          </a:p>
          <a:p>
            <a:pPr marL="0" indent="0">
              <a:buNone/>
            </a:pPr>
            <a:r>
              <a:rPr lang="en-US" sz="2000" dirty="0"/>
              <a:t>	- But predictive strength drop to </a:t>
            </a:r>
            <a:r>
              <a:rPr lang="en-US" sz="2000" b="1" dirty="0"/>
              <a:t>18%</a:t>
            </a:r>
            <a:r>
              <a:rPr lang="en-US" sz="2000" dirty="0"/>
              <a:t> and variables chosen changed, when was formatted as numerical</a:t>
            </a:r>
          </a:p>
          <a:p>
            <a:pPr marL="0" indent="0">
              <a:buNone/>
            </a:pPr>
            <a:r>
              <a:rPr lang="en-US" sz="2000" dirty="0"/>
              <a:t>	- However, using numerical format, accuracy improved in this model</a:t>
            </a:r>
          </a:p>
          <a:p>
            <a:pPr marL="0" indent="0">
              <a:buNone/>
            </a:pPr>
            <a:r>
              <a:rPr lang="en-US" sz="2000" dirty="0"/>
              <a:t>	- And data quality improved as well: from 69% to 74% </a:t>
            </a:r>
          </a:p>
        </p:txBody>
      </p:sp>
    </p:spTree>
    <p:extLst>
      <p:ext uri="{BB962C8B-B14F-4D97-AF65-F5344CB8AC3E}">
        <p14:creationId xmlns:p14="http://schemas.microsoft.com/office/powerpoint/2010/main" val="2243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BFB7BF2-F37C-485C-8025-E92C074712D2}"/>
              </a:ext>
            </a:extLst>
          </p:cNvPr>
          <p:cNvSpPr/>
          <p:nvPr/>
        </p:nvSpPr>
        <p:spPr>
          <a:xfrm>
            <a:off x="4932040" y="3717032"/>
            <a:ext cx="3703673" cy="2189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28EF5A9-F0D9-4F90-9812-E1448F062725}"/>
              </a:ext>
            </a:extLst>
          </p:cNvPr>
          <p:cNvSpPr/>
          <p:nvPr/>
        </p:nvSpPr>
        <p:spPr>
          <a:xfrm>
            <a:off x="4932039" y="1200494"/>
            <a:ext cx="3703673" cy="2189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3B0FAFA-5F1F-41CA-83F2-D2F107419023}"/>
              </a:ext>
            </a:extLst>
          </p:cNvPr>
          <p:cNvSpPr/>
          <p:nvPr/>
        </p:nvSpPr>
        <p:spPr>
          <a:xfrm>
            <a:off x="467544" y="1200494"/>
            <a:ext cx="3703673" cy="2189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35FE838-8D32-4671-9817-3F635033B3FF}"/>
              </a:ext>
            </a:extLst>
          </p:cNvPr>
          <p:cNvSpPr/>
          <p:nvPr/>
        </p:nvSpPr>
        <p:spPr>
          <a:xfrm>
            <a:off x="467544" y="3759738"/>
            <a:ext cx="3703673" cy="2189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940966"/>
          </a:xfrm>
        </p:spPr>
        <p:txBody>
          <a:bodyPr/>
          <a:lstStyle/>
          <a:p>
            <a:r>
              <a:rPr lang="en-US" sz="2200" dirty="0"/>
              <a:t>Models </a:t>
            </a:r>
            <a:br>
              <a:rPr lang="en-US" sz="2200" dirty="0"/>
            </a:br>
            <a:endParaRPr lang="pt-BR" sz="2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4048" y="1268760"/>
            <a:ext cx="4896544" cy="2232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 Model 2: “Chosen”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Supervised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some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Duration in month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Credit Amount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Credit History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Present Employment Since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Job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AA7F00E-791A-4C2F-93DD-C3D93077D30C}"/>
              </a:ext>
            </a:extLst>
          </p:cNvPr>
          <p:cNvSpPr txBox="1">
            <a:spLocks/>
          </p:cNvSpPr>
          <p:nvPr/>
        </p:nvSpPr>
        <p:spPr>
          <a:xfrm>
            <a:off x="604452" y="1268760"/>
            <a:ext cx="3638774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b="1" dirty="0">
                <a:solidFill>
                  <a:schemeClr val="bg1"/>
                </a:solidFill>
              </a:rPr>
              <a:t>Model 1: “All”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“Supervised”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all variables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6FB214C-02F3-4AA5-9E6D-B23A532ECB95}"/>
              </a:ext>
            </a:extLst>
          </p:cNvPr>
          <p:cNvSpPr txBox="1">
            <a:spLocks/>
          </p:cNvSpPr>
          <p:nvPr/>
        </p:nvSpPr>
        <p:spPr>
          <a:xfrm>
            <a:off x="501290" y="3861048"/>
            <a:ext cx="4896544" cy="2232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Model 5: “Watson Analytics”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“Supervised”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some variables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Duration In month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Installment Rate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Credit Amount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Credit History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Provide Maintenance For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8DED7D5-0362-4458-865B-C036E2892B7C}"/>
              </a:ext>
            </a:extLst>
          </p:cNvPr>
          <p:cNvSpPr txBox="1">
            <a:spLocks/>
          </p:cNvSpPr>
          <p:nvPr/>
        </p:nvSpPr>
        <p:spPr>
          <a:xfrm>
            <a:off x="4932040" y="3789040"/>
            <a:ext cx="4896544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Model 4: “Random Forest”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“Supervised”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all variables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3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758EC10-4A4D-4D85-A1B6-0CF9715F5277}"/>
              </a:ext>
            </a:extLst>
          </p:cNvPr>
          <p:cNvSpPr/>
          <p:nvPr/>
        </p:nvSpPr>
        <p:spPr>
          <a:xfrm>
            <a:off x="4211960" y="644567"/>
            <a:ext cx="2919750" cy="98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940966"/>
          </a:xfrm>
        </p:spPr>
        <p:txBody>
          <a:bodyPr/>
          <a:lstStyle/>
          <a:p>
            <a:r>
              <a:rPr lang="en-US" sz="2200" dirty="0"/>
              <a:t>Results</a:t>
            </a:r>
            <a:br>
              <a:rPr lang="en-US" sz="2200" dirty="0"/>
            </a:br>
            <a:r>
              <a:rPr lang="en-US" sz="1800" b="0" dirty="0"/>
              <a:t>Considering this Cost/Ben. Matrix</a:t>
            </a:r>
            <a:r>
              <a:rPr lang="en-US" sz="2200" dirty="0"/>
              <a:t> </a:t>
            </a:r>
            <a:br>
              <a:rPr lang="en-US" sz="2200" dirty="0"/>
            </a:br>
            <a:endParaRPr lang="pt-BR" sz="2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14BACE-6E8B-4C2C-A8AF-067B214B52FB}"/>
              </a:ext>
            </a:extLst>
          </p:cNvPr>
          <p:cNvPicPr/>
          <p:nvPr>
            <p:extLst>
              <p:ext uri="{D42A27DB-BD31-4B8C-83A1-F6EECF244321}">
                <p14:modId xmlns:p14="http://schemas.microsoft.com/office/powerpoint/2010/main" val="2159294328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4322460" y="764704"/>
            <a:ext cx="2698750" cy="7429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787B12-6D47-499E-87B7-48576C55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1" y="1961154"/>
            <a:ext cx="2660503" cy="197190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3BBEF3-78E6-445A-B009-404515228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624" y="1958004"/>
            <a:ext cx="2664752" cy="19750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C38CDD-A867-49A1-9224-8FDDB8C9B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077072"/>
            <a:ext cx="2664296" cy="19747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BECCF6-8126-4DE3-9752-0BBB18C82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1172" y="4077072"/>
            <a:ext cx="2664296" cy="19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5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True rate ">
            <a:extLst>
              <a:ext uri="{FF2B5EF4-FFF2-40B4-BE49-F238E27FC236}">
                <a16:creationId xmlns:a16="http://schemas.microsoft.com/office/drawing/2014/main" id="{CCA87A0A-E90D-438E-B50C-1E8D50BC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95" y="562520"/>
            <a:ext cx="3214053" cy="39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19256" cy="940966"/>
          </a:xfrm>
        </p:spPr>
        <p:txBody>
          <a:bodyPr/>
          <a:lstStyle/>
          <a:p>
            <a:r>
              <a:rPr lang="en-US" sz="2200" dirty="0"/>
              <a:t>Performance </a:t>
            </a:r>
            <a:br>
              <a:rPr lang="en-US" sz="2200" dirty="0"/>
            </a:br>
            <a:endParaRPr lang="pt-BR" sz="22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93A7594-64B4-4335-B387-3C46F38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26928"/>
            <a:ext cx="4824536" cy="424847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/>
              <a:t>Random Forest presents the best performance in all indicators</a:t>
            </a:r>
          </a:p>
          <a:p>
            <a:pPr>
              <a:buFontTx/>
              <a:buChar char="-"/>
            </a:pPr>
            <a:r>
              <a:rPr lang="en-US" sz="1800" dirty="0"/>
              <a:t>“Watson” is the second, and not so far from Random Forest (Accuracy, Balance Acc. and EV), and less complex</a:t>
            </a:r>
          </a:p>
          <a:p>
            <a:pPr>
              <a:buFontTx/>
              <a:buChar char="-"/>
            </a:pPr>
            <a:r>
              <a:rPr lang="en-US" sz="1800" dirty="0"/>
              <a:t>“Chose” is the worst</a:t>
            </a:r>
          </a:p>
          <a:p>
            <a:pPr>
              <a:buFontTx/>
              <a:buChar char="-"/>
            </a:pPr>
            <a:r>
              <a:rPr lang="en-US" sz="1800" dirty="0"/>
              <a:t>Important: EV depends on Cost/Benefit Matrix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A4F1C8E-D569-4773-B9EC-02AE245E299F}"/>
              </a:ext>
            </a:extLst>
          </p:cNvPr>
          <p:cNvSpPr txBox="1">
            <a:spLocks/>
          </p:cNvSpPr>
          <p:nvPr/>
        </p:nvSpPr>
        <p:spPr>
          <a:xfrm>
            <a:off x="611560" y="3933056"/>
            <a:ext cx="8219256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200" dirty="0"/>
              <a:t>Conclusions </a:t>
            </a:r>
            <a:br>
              <a:rPr lang="en-US" sz="2200" dirty="0"/>
            </a:br>
            <a:endParaRPr lang="pt-BR" sz="220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9185A4DA-D3EE-46D6-B6B1-524B4526A369}"/>
              </a:ext>
            </a:extLst>
          </p:cNvPr>
          <p:cNvSpPr txBox="1">
            <a:spLocks/>
          </p:cNvSpPr>
          <p:nvPr/>
        </p:nvSpPr>
        <p:spPr>
          <a:xfrm>
            <a:off x="369704" y="4512310"/>
            <a:ext cx="8461112" cy="424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1800" dirty="0"/>
              <a:t>Although Random Forest is the best model, it uses all variables, and some of them could lead to accountability problems (expected legal costs)</a:t>
            </a:r>
          </a:p>
          <a:p>
            <a:pPr>
              <a:buFontTx/>
              <a:buChar char="-"/>
            </a:pPr>
            <a:r>
              <a:rPr lang="en-US" sz="1800" dirty="0"/>
              <a:t>Board should take in account these potential legal costs and expected profit from this model, and if potential costs are too high then..</a:t>
            </a:r>
          </a:p>
          <a:p>
            <a:pPr>
              <a:buFontTx/>
              <a:buChar char="-"/>
            </a:pPr>
            <a:r>
              <a:rPr lang="en-US" sz="1800" b="1" dirty="0"/>
              <a:t>Watson Model </a:t>
            </a:r>
            <a:r>
              <a:rPr lang="en-US" sz="1800" dirty="0"/>
              <a:t>is recommended!</a:t>
            </a:r>
          </a:p>
        </p:txBody>
      </p:sp>
    </p:spTree>
    <p:extLst>
      <p:ext uri="{BB962C8B-B14F-4D97-AF65-F5344CB8AC3E}">
        <p14:creationId xmlns:p14="http://schemas.microsoft.com/office/powerpoint/2010/main" val="776615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271</Words>
  <Application>Microsoft Office PowerPoint</Application>
  <PresentationFormat>Apresentação na tela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Tema do Office</vt:lpstr>
      <vt:lpstr>Evaluating Decision Tree models for credit</vt:lpstr>
      <vt:lpstr>Problem  Evaluating possible decision tree models for credit </vt:lpstr>
      <vt:lpstr>Data Preparation  </vt:lpstr>
      <vt:lpstr>Models  </vt:lpstr>
      <vt:lpstr>Results Considering this Cost/Ben. Matrix  </vt:lpstr>
      <vt:lpstr>Performance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Nara Motoyama</dc:creator>
  <cp:lastModifiedBy>raphael ferreira</cp:lastModifiedBy>
  <cp:revision>22</cp:revision>
  <dcterms:created xsi:type="dcterms:W3CDTF">2014-02-05T14:29:35Z</dcterms:created>
  <dcterms:modified xsi:type="dcterms:W3CDTF">2017-07-12T13:48:47Z</dcterms:modified>
</cp:coreProperties>
</file>